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12192000"/>
  <p:notesSz cx="6858000" cy="9144000"/>
  <p:embeddedFontLst>
    <p:embeddedFont>
      <p:font typeface="Roboto"/>
      <p:regular r:id="rId78"/>
      <p:bold r:id="rId79"/>
      <p:italic r:id="rId80"/>
      <p:boldItalic r:id="rId81"/>
    </p:embeddedFont>
    <p:embeddedFont>
      <p:font typeface="Helvetica Neue"/>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FBA767-2D91-4CA5-8A49-5D37E18216FA}">
  <a:tblStyle styleId="{6BFBA767-2D91-4CA5-8A49-5D37E18216F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HelveticaNeue-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italic.fntdata"/><Relationship Id="rId82" Type="http://schemas.openxmlformats.org/officeDocument/2006/relationships/font" Target="fonts/HelveticaNeue-regular.fnt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bold.fntdata"/><Relationship Id="rId34" Type="http://schemas.openxmlformats.org/officeDocument/2006/relationships/slide" Target="slides/slide29.xml"/><Relationship Id="rId78" Type="http://schemas.openxmlformats.org/officeDocument/2006/relationships/font" Target="fonts/Robo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oogle_Brai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2-019-0598-1#ref-CR22" TargetMode="External"/><Relationship Id="rId3" Type="http://schemas.openxmlformats.org/officeDocument/2006/relationships/hyperlink" Target="https://www.nature.com/articles/s41592-019-0598-1#Fig1" TargetMode="External"/><Relationship Id="rId4" Type="http://schemas.openxmlformats.org/officeDocument/2006/relationships/hyperlink" Target="https://www.nature.com/articles/s41592-019-0598-1#Fig1"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article/10.1007/s13748-020-00218-y#ref-CR6" TargetMode="External"/><Relationship Id="rId3" Type="http://schemas.openxmlformats.org/officeDocument/2006/relationships/hyperlink" Target="https://link.springer.com/article/10.1007/s13748-020-00218-y#ref-CR7"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1" Type="http://schemas.openxmlformats.org/officeDocument/2006/relationships/hyperlink" Target="https://en.wikipedia.org/wiki/Handwriting_recognition" TargetMode="External"/><Relationship Id="rId10" Type="http://schemas.openxmlformats.org/officeDocument/2006/relationships/hyperlink" Target="https://en.wikipedia.org/wiki/Neocognitron#cite_note-1" TargetMode="External"/><Relationship Id="rId13" Type="http://schemas.openxmlformats.org/officeDocument/2006/relationships/hyperlink" Target="https://en.wikipedia.org/wiki/Convolutional_neural_network" TargetMode="External"/><Relationship Id="rId12" Type="http://schemas.openxmlformats.org/officeDocument/2006/relationships/hyperlink" Target="https://en.wikipedia.org/wiki/Pattern_recognition" TargetMode="External"/><Relationship Id="rId1" Type="http://schemas.openxmlformats.org/officeDocument/2006/relationships/notesMaster" Target="../notesMasters/notesMaster1.xml"/><Relationship Id="rId2" Type="http://schemas.openxmlformats.org/officeDocument/2006/relationships/hyperlink" Target="https://en.wikipedia.org/wiki/Long_short-term_memory" TargetMode="External"/><Relationship Id="rId3" Type="http://schemas.openxmlformats.org/officeDocument/2006/relationships/hyperlink" Target="https://en.wikipedia.org/wiki/Long_short-term_memory" TargetMode="External"/><Relationship Id="rId4" Type="http://schemas.openxmlformats.org/officeDocument/2006/relationships/hyperlink" Target="https://en.wikipedia.org/wiki/Perceptrons_(book)" TargetMode="External"/><Relationship Id="rId9" Type="http://schemas.openxmlformats.org/officeDocument/2006/relationships/hyperlink" Target="https://en.wikipedia.org/wiki/Kunihiko_Fukushima" TargetMode="External"/><Relationship Id="rId15" Type="http://schemas.openxmlformats.org/officeDocument/2006/relationships/hyperlink" Target="https://en.wikipedia.org/wiki/Bell_Labs" TargetMode="External"/><Relationship Id="rId14" Type="http://schemas.openxmlformats.org/officeDocument/2006/relationships/hyperlink" Target="https://en.wikipedia.org/wiki/Yann_LeCun" TargetMode="External"/><Relationship Id="rId17" Type="http://schemas.openxmlformats.org/officeDocument/2006/relationships/hyperlink" Target="https://en.wikipedia.org/wiki/United_States_Postal_Service" TargetMode="External"/><Relationship Id="rId16" Type="http://schemas.openxmlformats.org/officeDocument/2006/relationships/hyperlink" Target="https://en.wikipedia.org/wiki/Backpropagation" TargetMode="External"/><Relationship Id="rId5" Type="http://schemas.openxmlformats.org/officeDocument/2006/relationships/hyperlink" Target="https://en.wikipedia.org/wiki/Marvin_Minsky" TargetMode="External"/><Relationship Id="rId6" Type="http://schemas.openxmlformats.org/officeDocument/2006/relationships/hyperlink" Target="https://en.wikipedia.org/wiki/Seymour_Papert" TargetMode="External"/><Relationship Id="rId7" Type="http://schemas.openxmlformats.org/officeDocument/2006/relationships/hyperlink" Target="https://en.wikipedia.org/wiki/XOR" TargetMode="External"/><Relationship Id="rId8" Type="http://schemas.openxmlformats.org/officeDocument/2006/relationships/hyperlink" Target="https://en.wikipedia.org/wiki/Artificial_neural_network"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ceedings.mlr.press/v48/gal16.html" TargetMode="External"/><Relationship Id="rId3" Type="http://schemas.openxmlformats.org/officeDocument/2006/relationships/hyperlink" Target="https://proceedings.neurips.cc/paper_files/paper/2017/hash/9ef2ed4b7fd2c810847ffa5fa85bce38-Abstract.html"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topics/chemistry/apoprotein"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r.recursion.com/news-releases/news-release-details/recursion-bridges-protein-and-chemical-space-massive-protein"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ifar.ca/research-programs/learning-in-machines-brains/" TargetMode="External"/><Relationship Id="rId3" Type="http://schemas.openxmlformats.org/officeDocument/2006/relationships/hyperlink" Target="https://en.wikipedia.org/wiki/Google_Brain"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mage-net.org/challenges/LSVRC/index.php"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Keras (</a:t>
            </a:r>
            <a:r>
              <a:rPr b="0" i="0" lang="en-GB" sz="1200">
                <a:solidFill>
                  <a:schemeClr val="dk1"/>
                </a:solidFill>
                <a:latin typeface="Calibri"/>
                <a:ea typeface="Calibri"/>
                <a:cs typeface="Calibri"/>
                <a:sym typeface="Calibri"/>
              </a:rPr>
              <a:t>François Chollet)</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PyTorch Facebook</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Tensorflow (</a:t>
            </a:r>
            <a:r>
              <a:rPr b="0" i="0" lang="en-GB" sz="1200" u="sng" strike="noStrike">
                <a:solidFill>
                  <a:schemeClr val="hlink"/>
                </a:solidFill>
                <a:latin typeface="Calibri"/>
                <a:ea typeface="Calibri"/>
                <a:cs typeface="Calibri"/>
                <a:sym typeface="Calibri"/>
                <a:hlinkClick r:id="rId2"/>
              </a:rPr>
              <a:t>Google Brain</a:t>
            </a:r>
            <a:r>
              <a:rPr b="0" i="0" lang="en-GB"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Theano (Univ Montreal)</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CTNK (Microsoft)</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MxNet (Apache)</a:t>
            </a:r>
            <a:endParaRPr/>
          </a:p>
        </p:txBody>
      </p:sp>
      <p:sp>
        <p:nvSpPr>
          <p:cNvPr id="186" name="Google Shape;18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At the basic level, a neuron does two things:</a:t>
            </a:r>
            <a:endParaRPr/>
          </a:p>
          <a:p>
            <a:pPr indent="-228600" lvl="0" marL="228600" rtl="0" algn="l">
              <a:spcBef>
                <a:spcPts val="0"/>
              </a:spcBef>
              <a:spcAft>
                <a:spcPts val="0"/>
              </a:spcAft>
              <a:buClr>
                <a:schemeClr val="dk1"/>
              </a:buClr>
              <a:buSzPts val="1200"/>
              <a:buFont typeface="Calibri"/>
              <a:buAutoNum type="arabicPeriod"/>
            </a:pPr>
            <a:r>
              <a:rPr lang="en-GB"/>
              <a:t>Receive input from other neurons and combine them together</a:t>
            </a:r>
            <a:endParaRPr/>
          </a:p>
          <a:p>
            <a:pPr indent="-228600" lvl="0" marL="228600" rtl="0" algn="l">
              <a:spcBef>
                <a:spcPts val="0"/>
              </a:spcBef>
              <a:spcAft>
                <a:spcPts val="0"/>
              </a:spcAft>
              <a:buClr>
                <a:schemeClr val="dk1"/>
              </a:buClr>
              <a:buSzPts val="1200"/>
              <a:buFont typeface="Calibri"/>
              <a:buAutoNum type="arabicPeriod"/>
            </a:pPr>
            <a:r>
              <a:rPr lang="en-GB"/>
              <a:t>Perform some kind of transformation to give the neuron’s output</a:t>
            </a:r>
            <a:endParaRPr/>
          </a:p>
          <a:p>
            <a:pPr indent="0" lvl="0" marL="0" rtl="0" algn="l">
              <a:spcBef>
                <a:spcPts val="0"/>
              </a:spcBef>
              <a:spcAft>
                <a:spcPts val="0"/>
              </a:spcAft>
              <a:buNone/>
            </a:pPr>
            <a:r>
              <a:rPr lang="en-GB"/>
              <a:t>In (1), we often take some </a:t>
            </a:r>
            <a:r>
              <a:rPr i="1" lang="en-GB"/>
              <a:t>linear combination</a:t>
            </a:r>
            <a:r>
              <a:rPr lang="en-GB"/>
              <a:t> of the inputs. In layman terms, if we had three inputs to the neuron (let’s call them x1, x2, and x3), then we would combine them like this:</a:t>
            </a:r>
            <a:endParaRPr/>
          </a:p>
          <a:p>
            <a:pPr indent="0" lvl="0" marL="0" rtl="0" algn="l">
              <a:spcBef>
                <a:spcPts val="0"/>
              </a:spcBef>
              <a:spcAft>
                <a:spcPts val="0"/>
              </a:spcAft>
              <a:buNone/>
            </a:pPr>
            <a:r>
              <a:rPr lang="en-GB"/>
              <a:t>This is a linear combination of inputs to our neurons where the individual blanks are parameters to be </a:t>
            </a:r>
            <a:r>
              <a:rPr i="1" lang="en-GB"/>
              <a:t>optimized </a:t>
            </a:r>
            <a:r>
              <a:rPr lang="en-GB"/>
              <a:t>for later (i.e. learn from the data what numbers best fill in those blanks). In mathematical terms, the blanks that are attached to the inputs (x1, x2 and x3) are called </a:t>
            </a:r>
            <a:r>
              <a:rPr i="1" lang="en-GB"/>
              <a:t>weights </a:t>
            </a:r>
            <a:r>
              <a:rPr lang="en-GB"/>
              <a:t>and the blank that is not attached to any input is called the </a:t>
            </a:r>
            <a:r>
              <a:rPr i="1" lang="en-GB"/>
              <a:t>bias</a:t>
            </a:r>
            <a:r>
              <a:rPr lang="en-GB"/>
              <a:t>.</a:t>
            </a:r>
            <a:endParaRPr/>
          </a:p>
          <a:p>
            <a:pPr indent="0" lvl="0" marL="0" rtl="0" algn="l">
              <a:spcBef>
                <a:spcPts val="0"/>
              </a:spcBef>
              <a:spcAft>
                <a:spcPts val="0"/>
              </a:spcAft>
              <a:buNone/>
            </a:pPr>
            <a:r>
              <a:rPr lang="en-GB"/>
              <a:t>With the linear combination, we apply some function (called the </a:t>
            </a:r>
            <a:r>
              <a:rPr i="1" lang="en-GB"/>
              <a:t>activation function</a:t>
            </a:r>
            <a:r>
              <a:rPr lang="en-GB"/>
              <a:t>) to achieve our eventual output. Common examples of these functions are:</a:t>
            </a:r>
            <a:endParaRPr/>
          </a:p>
          <a:p>
            <a:pPr indent="-228600" lvl="0" marL="228600" rtl="0" algn="l">
              <a:spcBef>
                <a:spcPts val="0"/>
              </a:spcBef>
              <a:spcAft>
                <a:spcPts val="0"/>
              </a:spcAft>
              <a:buClr>
                <a:schemeClr val="dk1"/>
              </a:buClr>
              <a:buSzPts val="1200"/>
              <a:buFont typeface="Calibri"/>
              <a:buAutoNum type="arabicPeriod"/>
            </a:pPr>
            <a:r>
              <a:rPr lang="en-GB"/>
              <a:t>Sigmoid Function (A function which ‘squeezes’ all the initial output to be between 0 and 1)</a:t>
            </a:r>
            <a:endParaRPr/>
          </a:p>
          <a:p>
            <a:pPr indent="-228600" lvl="0" marL="228600" rtl="0" algn="l">
              <a:spcBef>
                <a:spcPts val="0"/>
              </a:spcBef>
              <a:spcAft>
                <a:spcPts val="0"/>
              </a:spcAft>
              <a:buClr>
                <a:schemeClr val="dk1"/>
              </a:buClr>
              <a:buSzPts val="1200"/>
              <a:buFont typeface="Calibri"/>
              <a:buAutoNum type="arabicPeriod"/>
            </a:pPr>
            <a:r>
              <a:rPr lang="en-GB"/>
              <a:t>tanh Function (A function which ‘squeezes’ all the initial output to be between -1 and 1)</a:t>
            </a:r>
            <a:endParaRPr/>
          </a:p>
          <a:p>
            <a:pPr indent="-228600" lvl="0" marL="228600" rtl="0" algn="l">
              <a:spcBef>
                <a:spcPts val="0"/>
              </a:spcBef>
              <a:spcAft>
                <a:spcPts val="0"/>
              </a:spcAft>
              <a:buClr>
                <a:schemeClr val="dk1"/>
              </a:buClr>
              <a:buSzPts val="1200"/>
              <a:buFont typeface="Calibri"/>
              <a:buAutoNum type="arabicPeriod"/>
            </a:pPr>
            <a:r>
              <a:rPr lang="en-GB"/>
              <a:t>ReLU Function (If the initial output is negative, then output 0. If not, do nothing to the initial output)</a:t>
            </a:r>
            <a:endParaRPr/>
          </a:p>
          <a:p>
            <a:pPr indent="0" lvl="0" marL="0" rtl="0" algn="l">
              <a:spcBef>
                <a:spcPts val="0"/>
              </a:spcBef>
              <a:spcAft>
                <a:spcPts val="0"/>
              </a:spcAft>
              <a:buClr>
                <a:schemeClr val="dk1"/>
              </a:buClr>
              <a:buSzPts val="1200"/>
              <a:buFont typeface="Arial"/>
              <a:buNone/>
            </a:pPr>
            <a:r>
              <a:t/>
            </a:r>
            <a:endParaRPr/>
          </a:p>
        </p:txBody>
      </p:sp>
      <p:sp>
        <p:nvSpPr>
          <p:cNvPr id="261" name="Google Shape;2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At the basic level, a neuron does two things:</a:t>
            </a:r>
            <a:endParaRPr/>
          </a:p>
          <a:p>
            <a:pPr indent="-228600" lvl="0" marL="228600" rtl="0" algn="l">
              <a:spcBef>
                <a:spcPts val="0"/>
              </a:spcBef>
              <a:spcAft>
                <a:spcPts val="0"/>
              </a:spcAft>
              <a:buClr>
                <a:schemeClr val="dk1"/>
              </a:buClr>
              <a:buSzPts val="1200"/>
              <a:buFont typeface="Calibri"/>
              <a:buAutoNum type="arabicPeriod"/>
            </a:pPr>
            <a:r>
              <a:rPr lang="en-GB"/>
              <a:t>Receive input from other neurons and combine them together</a:t>
            </a:r>
            <a:endParaRPr/>
          </a:p>
          <a:p>
            <a:pPr indent="-228600" lvl="0" marL="228600" rtl="0" algn="l">
              <a:spcBef>
                <a:spcPts val="0"/>
              </a:spcBef>
              <a:spcAft>
                <a:spcPts val="0"/>
              </a:spcAft>
              <a:buClr>
                <a:schemeClr val="dk1"/>
              </a:buClr>
              <a:buSzPts val="1200"/>
              <a:buFont typeface="Calibri"/>
              <a:buAutoNum type="arabicPeriod"/>
            </a:pPr>
            <a:r>
              <a:rPr lang="en-GB"/>
              <a:t>Perform some kind of transformation to give the neuron’s output</a:t>
            </a:r>
            <a:endParaRPr/>
          </a:p>
          <a:p>
            <a:pPr indent="0" lvl="0" marL="0" rtl="0" algn="l">
              <a:spcBef>
                <a:spcPts val="0"/>
              </a:spcBef>
              <a:spcAft>
                <a:spcPts val="0"/>
              </a:spcAft>
              <a:buNone/>
            </a:pPr>
            <a:r>
              <a:rPr lang="en-GB"/>
              <a:t>In (1), we often take some </a:t>
            </a:r>
            <a:r>
              <a:rPr i="1" lang="en-GB"/>
              <a:t>linear combination</a:t>
            </a:r>
            <a:r>
              <a:rPr lang="en-GB"/>
              <a:t> of the inputs. In layman terms, if we had three inputs to the neuron (let’s call them x1, x2, and x3), then we would combine them like this:</a:t>
            </a:r>
            <a:endParaRPr/>
          </a:p>
          <a:p>
            <a:pPr indent="0" lvl="0" marL="0" rtl="0" algn="l">
              <a:spcBef>
                <a:spcPts val="0"/>
              </a:spcBef>
              <a:spcAft>
                <a:spcPts val="0"/>
              </a:spcAft>
              <a:buNone/>
            </a:pPr>
            <a:r>
              <a:rPr lang="en-GB"/>
              <a:t>This is a linear combination of inputs to our neurons where the individual blanks are parameters to be </a:t>
            </a:r>
            <a:r>
              <a:rPr i="1" lang="en-GB"/>
              <a:t>optimized </a:t>
            </a:r>
            <a:r>
              <a:rPr lang="en-GB"/>
              <a:t>for later (i.e. learn from the data what numbers best fill in those blanks). In mathematical terms, the blanks that are attached to the inputs (x1, x2 and x3) are called </a:t>
            </a:r>
            <a:r>
              <a:rPr i="1" lang="en-GB"/>
              <a:t>weights </a:t>
            </a:r>
            <a:r>
              <a:rPr lang="en-GB"/>
              <a:t>and the blank that is not attached to any input is called the </a:t>
            </a:r>
            <a:r>
              <a:rPr i="1" lang="en-GB"/>
              <a:t>bias</a:t>
            </a:r>
            <a:r>
              <a:rPr lang="en-GB"/>
              <a:t>.</a:t>
            </a:r>
            <a:endParaRPr/>
          </a:p>
          <a:p>
            <a:pPr indent="0" lvl="0" marL="0" rtl="0" algn="l">
              <a:spcBef>
                <a:spcPts val="0"/>
              </a:spcBef>
              <a:spcAft>
                <a:spcPts val="0"/>
              </a:spcAft>
              <a:buNone/>
            </a:pPr>
            <a:r>
              <a:rPr lang="en-GB"/>
              <a:t>With the linear combination, we apply some function (called the </a:t>
            </a:r>
            <a:r>
              <a:rPr i="1" lang="en-GB"/>
              <a:t>activation function</a:t>
            </a:r>
            <a:r>
              <a:rPr lang="en-GB"/>
              <a:t>) to achieve our eventual output. Common examples of these functions are:</a:t>
            </a:r>
            <a:endParaRPr/>
          </a:p>
          <a:p>
            <a:pPr indent="-228600" lvl="0" marL="228600" rtl="0" algn="l">
              <a:spcBef>
                <a:spcPts val="0"/>
              </a:spcBef>
              <a:spcAft>
                <a:spcPts val="0"/>
              </a:spcAft>
              <a:buClr>
                <a:schemeClr val="dk1"/>
              </a:buClr>
              <a:buSzPts val="1200"/>
              <a:buFont typeface="Calibri"/>
              <a:buAutoNum type="arabicPeriod"/>
            </a:pPr>
            <a:r>
              <a:rPr lang="en-GB"/>
              <a:t>Sigmoid Function (A function which ‘squeezes’ all the initial output to be between 0 and 1)</a:t>
            </a:r>
            <a:endParaRPr/>
          </a:p>
          <a:p>
            <a:pPr indent="-228600" lvl="0" marL="228600" rtl="0" algn="l">
              <a:spcBef>
                <a:spcPts val="0"/>
              </a:spcBef>
              <a:spcAft>
                <a:spcPts val="0"/>
              </a:spcAft>
              <a:buClr>
                <a:schemeClr val="dk1"/>
              </a:buClr>
              <a:buSzPts val="1200"/>
              <a:buFont typeface="Calibri"/>
              <a:buAutoNum type="arabicPeriod"/>
            </a:pPr>
            <a:r>
              <a:rPr lang="en-GB"/>
              <a:t>tanh Function (A function which ‘squeezes’ all the initial output to be between -1 and 1)</a:t>
            </a:r>
            <a:endParaRPr/>
          </a:p>
          <a:p>
            <a:pPr indent="-228600" lvl="0" marL="228600" rtl="0" algn="l">
              <a:spcBef>
                <a:spcPts val="0"/>
              </a:spcBef>
              <a:spcAft>
                <a:spcPts val="0"/>
              </a:spcAft>
              <a:buClr>
                <a:schemeClr val="dk1"/>
              </a:buClr>
              <a:buSzPts val="1200"/>
              <a:buFont typeface="Calibri"/>
              <a:buAutoNum type="arabicPeriod"/>
            </a:pPr>
            <a:r>
              <a:rPr lang="en-GB"/>
              <a:t>ReLU Function (If the initial output is negative, then output 0. If not, do nothing to the initial output)</a:t>
            </a:r>
            <a:endParaRPr/>
          </a:p>
          <a:p>
            <a:pPr indent="0" lvl="0" marL="0" rtl="0" algn="l">
              <a:spcBef>
                <a:spcPts val="0"/>
              </a:spcBef>
              <a:spcAft>
                <a:spcPts val="0"/>
              </a:spcAft>
              <a:buClr>
                <a:schemeClr val="dk1"/>
              </a:buClr>
              <a:buSzPts val="1200"/>
              <a:buFont typeface="Arial"/>
              <a:buNone/>
            </a:pPr>
            <a:r>
              <a:t/>
            </a:r>
            <a:endParaRPr/>
          </a:p>
        </p:txBody>
      </p:sp>
      <p:sp>
        <p:nvSpPr>
          <p:cNvPr id="447" name="Google Shape;44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At the basic level, a neuron does two things:</a:t>
            </a:r>
            <a:endParaRPr/>
          </a:p>
          <a:p>
            <a:pPr indent="-228600" lvl="0" marL="228600" rtl="0" algn="l">
              <a:spcBef>
                <a:spcPts val="0"/>
              </a:spcBef>
              <a:spcAft>
                <a:spcPts val="0"/>
              </a:spcAft>
              <a:buClr>
                <a:schemeClr val="dk1"/>
              </a:buClr>
              <a:buSzPts val="1200"/>
              <a:buFont typeface="Calibri"/>
              <a:buAutoNum type="arabicPeriod"/>
            </a:pPr>
            <a:r>
              <a:rPr lang="en-GB"/>
              <a:t>Receive input from other neurons and combine them together</a:t>
            </a:r>
            <a:endParaRPr/>
          </a:p>
          <a:p>
            <a:pPr indent="-228600" lvl="0" marL="228600" rtl="0" algn="l">
              <a:spcBef>
                <a:spcPts val="0"/>
              </a:spcBef>
              <a:spcAft>
                <a:spcPts val="0"/>
              </a:spcAft>
              <a:buClr>
                <a:schemeClr val="dk1"/>
              </a:buClr>
              <a:buSzPts val="1200"/>
              <a:buFont typeface="Calibri"/>
              <a:buAutoNum type="arabicPeriod"/>
            </a:pPr>
            <a:r>
              <a:rPr lang="en-GB"/>
              <a:t>Perform some kind of transformation to give the neuron’s output</a:t>
            </a:r>
            <a:endParaRPr/>
          </a:p>
          <a:p>
            <a:pPr indent="0" lvl="0" marL="0" rtl="0" algn="l">
              <a:spcBef>
                <a:spcPts val="0"/>
              </a:spcBef>
              <a:spcAft>
                <a:spcPts val="0"/>
              </a:spcAft>
              <a:buNone/>
            </a:pPr>
            <a:r>
              <a:rPr lang="en-GB"/>
              <a:t>In (1), we often take some </a:t>
            </a:r>
            <a:r>
              <a:rPr i="1" lang="en-GB"/>
              <a:t>linear combination</a:t>
            </a:r>
            <a:r>
              <a:rPr lang="en-GB"/>
              <a:t> of the inputs. In layman terms, if we had three inputs to the neuron (let’s call them x1, x2, and x3), then we would combine them like this:</a:t>
            </a:r>
            <a:endParaRPr/>
          </a:p>
          <a:p>
            <a:pPr indent="0" lvl="0" marL="0" rtl="0" algn="l">
              <a:spcBef>
                <a:spcPts val="0"/>
              </a:spcBef>
              <a:spcAft>
                <a:spcPts val="0"/>
              </a:spcAft>
              <a:buNone/>
            </a:pPr>
            <a:r>
              <a:rPr lang="en-GB"/>
              <a:t>This is a linear combination of inputs to our neurons where the individual blanks are parameters to be </a:t>
            </a:r>
            <a:r>
              <a:rPr i="1" lang="en-GB"/>
              <a:t>optimized </a:t>
            </a:r>
            <a:r>
              <a:rPr lang="en-GB"/>
              <a:t>for later (i.e. learn from the data what numbers best fill in those blanks). In mathematical terms, the blanks that are attached to the inputs (x1, x2 and x3) are called </a:t>
            </a:r>
            <a:r>
              <a:rPr i="1" lang="en-GB"/>
              <a:t>weights </a:t>
            </a:r>
            <a:r>
              <a:rPr lang="en-GB"/>
              <a:t>and the blank that is not attached to any input is called the </a:t>
            </a:r>
            <a:r>
              <a:rPr i="1" lang="en-GB"/>
              <a:t>bias</a:t>
            </a:r>
            <a:r>
              <a:rPr lang="en-GB"/>
              <a:t>.</a:t>
            </a:r>
            <a:endParaRPr/>
          </a:p>
          <a:p>
            <a:pPr indent="0" lvl="0" marL="0" rtl="0" algn="l">
              <a:spcBef>
                <a:spcPts val="0"/>
              </a:spcBef>
              <a:spcAft>
                <a:spcPts val="0"/>
              </a:spcAft>
              <a:buNone/>
            </a:pPr>
            <a:r>
              <a:rPr lang="en-GB"/>
              <a:t>With the linear combination, we apply some function (called the </a:t>
            </a:r>
            <a:r>
              <a:rPr i="1" lang="en-GB"/>
              <a:t>activation function</a:t>
            </a:r>
            <a:r>
              <a:rPr lang="en-GB"/>
              <a:t>) to achieve our eventual output. Common examples of these functions are:</a:t>
            </a:r>
            <a:endParaRPr/>
          </a:p>
          <a:p>
            <a:pPr indent="-228600" lvl="0" marL="228600" rtl="0" algn="l">
              <a:spcBef>
                <a:spcPts val="0"/>
              </a:spcBef>
              <a:spcAft>
                <a:spcPts val="0"/>
              </a:spcAft>
              <a:buClr>
                <a:schemeClr val="dk1"/>
              </a:buClr>
              <a:buSzPts val="1200"/>
              <a:buFont typeface="Calibri"/>
              <a:buAutoNum type="arabicPeriod"/>
            </a:pPr>
            <a:r>
              <a:rPr lang="en-GB"/>
              <a:t>Sigmoid Function (A function which ‘squeezes’ all the initial output to be between 0 and 1)</a:t>
            </a:r>
            <a:endParaRPr/>
          </a:p>
          <a:p>
            <a:pPr indent="-228600" lvl="0" marL="228600" rtl="0" algn="l">
              <a:spcBef>
                <a:spcPts val="0"/>
              </a:spcBef>
              <a:spcAft>
                <a:spcPts val="0"/>
              </a:spcAft>
              <a:buClr>
                <a:schemeClr val="dk1"/>
              </a:buClr>
              <a:buSzPts val="1200"/>
              <a:buFont typeface="Calibri"/>
              <a:buAutoNum type="arabicPeriod"/>
            </a:pPr>
            <a:r>
              <a:rPr lang="en-GB"/>
              <a:t>tanh Function (A function which ‘squeezes’ all the initial output to be between -1 and 1)</a:t>
            </a:r>
            <a:endParaRPr/>
          </a:p>
          <a:p>
            <a:pPr indent="-228600" lvl="0" marL="228600" rtl="0" algn="l">
              <a:spcBef>
                <a:spcPts val="0"/>
              </a:spcBef>
              <a:spcAft>
                <a:spcPts val="0"/>
              </a:spcAft>
              <a:buClr>
                <a:schemeClr val="dk1"/>
              </a:buClr>
              <a:buSzPts val="1200"/>
              <a:buFont typeface="Calibri"/>
              <a:buAutoNum type="arabicPeriod"/>
            </a:pPr>
            <a:r>
              <a:rPr lang="en-GB"/>
              <a:t>ReLU Function (If the initial output is negative, then output 0. If not, do nothing to the initial output)</a:t>
            </a:r>
            <a:endParaRPr/>
          </a:p>
          <a:p>
            <a:pPr indent="0" lvl="0" marL="0" rtl="0" algn="l">
              <a:spcBef>
                <a:spcPts val="0"/>
              </a:spcBef>
              <a:spcAft>
                <a:spcPts val="0"/>
              </a:spcAft>
              <a:buClr>
                <a:schemeClr val="dk1"/>
              </a:buClr>
              <a:buSzPts val="1200"/>
              <a:buFont typeface="Arial"/>
              <a:buNone/>
            </a:pPr>
            <a:r>
              <a:t/>
            </a:r>
            <a:endParaRPr/>
          </a:p>
        </p:txBody>
      </p:sp>
      <p:sp>
        <p:nvSpPr>
          <p:cNvPr id="714" name="Google Shape;71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Mhaskar et al: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We argue that the basic properties of locality at different scales and shift invariance in many natural signals such as images and text implies that many (but not all) tasks on such inputs can be solved by compositional algorithms. Of course, there are many signals or problems that cannot be solved by shift invariant, scalable algorithms. Thus for the many problems that are not compositional we do not expect any advantage of deep convolutional networks.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Deep architectures attempt to learn hierarchical structure, and hold the promise of being able to first learn simple concepts, and then successfully build up more complex concepts by composing together the simpler ones.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Compositionality by itself – defined just as a hierarchy of functions – cannot avoid the curse of dimensionality but locality in the hierarchy does as our theorems show. Thus : hierarchical locality is sufficient to avoid the curse of dimensionality.</a:t>
            </a:r>
            <a:endParaRPr/>
          </a:p>
          <a:p>
            <a:pPr indent="0" lvl="0" marL="0" rtl="0" algn="l">
              <a:spcBef>
                <a:spcPts val="0"/>
              </a:spcBef>
              <a:spcAft>
                <a:spcPts val="0"/>
              </a:spcAft>
              <a:buNone/>
            </a:pPr>
            <a:r>
              <a:rPr lang="en-GB"/>
              <a:t>&gt;&gt;&gt;&gt;&gt;&gt;</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 study by van Hateren and van der Schaaf [8] showed that the filters learned by independent components analysis (ICA) [9] on natural image data match very well with the classical receptive fields of V1 simple cells. (Filters learned by sparse coding [10, 11] also similarly give responses similar to V1 simple cells.)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The receptive field of simple cells in V1 are localized, oriented, bandpass filters that resemble gabor filters.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These results are consistent with the “efficient coding hypothesis” which posits that the goal of early visual processing is to encode visual information as efficiently as possible [14]. Some hierarchical extensions of these models [15, 6, 16] are able to learn features that are more complex than simple oriented bars. For example, hierarchical sparse models of natural images have accounted for complex cell receptive fields [17], topography [18, 6], colinearity and contour coding [19]. Other models, such as [20], have also been shown to give V1 complex cell-like properties. </a:t>
            </a:r>
            <a:endParaRPr/>
          </a:p>
          <a:p>
            <a:pPr indent="0" lvl="0" marL="0" rtl="0" algn="l">
              <a:spcBef>
                <a:spcPts val="0"/>
              </a:spcBef>
              <a:spcAft>
                <a:spcPts val="0"/>
              </a:spcAft>
              <a:buNone/>
            </a:pPr>
            <a:r>
              <a:t/>
            </a:r>
            <a:endParaRPr/>
          </a:p>
        </p:txBody>
      </p:sp>
      <p:sp>
        <p:nvSpPr>
          <p:cNvPr id="738" name="Google Shape;73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Inception 1,649,402 parameters</a:t>
            </a:r>
            <a:endParaRPr/>
          </a:p>
          <a:p>
            <a:pPr indent="0" lvl="0" marL="0" rtl="0" algn="l">
              <a:spcBef>
                <a:spcPts val="0"/>
              </a:spcBef>
              <a:spcAft>
                <a:spcPts val="0"/>
              </a:spcAft>
              <a:buNone/>
            </a:pPr>
            <a:r>
              <a:rPr lang="en-GB"/>
              <a:t>Cifar10: 60’000 images 10 classes</a:t>
            </a:r>
            <a:endParaRPr/>
          </a:p>
          <a:p>
            <a:pPr indent="0" lvl="0" marL="0" rtl="0" algn="l">
              <a:spcBef>
                <a:spcPts val="0"/>
              </a:spcBef>
              <a:spcAft>
                <a:spcPts val="0"/>
              </a:spcAft>
              <a:buNone/>
            </a:pPr>
            <a:r>
              <a:rPr lang="en-GB"/>
              <a:t>aug is data augmentation; wd is weight decay; BN is batch normalization.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Same for AlexNet and MLP</a:t>
            </a:r>
            <a:endParaRPr/>
          </a:p>
        </p:txBody>
      </p:sp>
      <p:sp>
        <p:nvSpPr>
          <p:cNvPr id="756" name="Google Shape;75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Deep. Learning = representation learning</a:t>
            </a:r>
            <a:endParaRPr/>
          </a:p>
          <a:p>
            <a:pPr indent="0" lvl="0" marL="0" rtl="0" algn="l">
              <a:spcBef>
                <a:spcPts val="0"/>
              </a:spcBef>
              <a:spcAft>
                <a:spcPts val="0"/>
              </a:spcAft>
              <a:buNone/>
            </a:pPr>
            <a:r>
              <a:rPr lang="en-GB"/>
              <a:t>Sparse coding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LeCun et al:</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Conventional machine-learning techniques were limited in their ability to process natural data in their raw form. For decades, con- structing a pattern-recognition or machine-learning system required careful engineering and considerable domain expertise to design a feature extractor that transformed the raw data.</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Deep-learning methods are representation-learning methods with multiple levels of representation, obtained by composing simple but non-linear modules that each transform the representation at one level (starting with the raw input) into a representation at a higher, slightly more abstract level.</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An image, for example, comes in the form of an array of pixel values, and the learned features in the first layer of representation typically represent the presence or absence of edges at particular orientations and locations in the image. The second layer typically detects motifs by spotting particular arrangements of edges, regardless of small variations in the edge positions. The third layer may assemble motifs into larger combinations that correspond to parts of familiar objects, and subsequent layers would detect objects as combinations of these parts. The key aspect of deep learning is that these layers of features are not designed by human engineers: they are learned from data using a general-purpose learning procedure.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Each module in the stack transforms its input to increase both the selectivity and the invariance of the representation. With multiple non-linear layers, say a depth of 5 to 20, a system can implement extremely intricate func- tions of its inputs that are simultaneously sensitive to minute details — distinguishing Samoyeds from white wolves — and insensitive to large irrelevant variations such as the background, pose, lighting and surrounding objects.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For smaller data sets, unsupervised pre-training helps to prevent overfitting leading to significantly better generalization when the number of labelled exam- ples is small, or in a transfer setting where we have lots of examples for some ‘source’ tasks but very few for some ‘target’ tasks. Once deep learning had been rehabilitated, it turned out that the pre-training stage was only needed for small data sets.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The hidden layers of a multilayer neural network learn to repre- sent the network’s inputs in a way that makes it easy to predict the target outputs.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768" name="Google Shape;76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Distributed representations of words in a vector space help learning algorithms to achieve better performance in natural language processing tasks by grouping similar words. One of the earliest use of word representations dates back to 1986 due to Rumelhart, Hinton, and Williams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The word representations computed using neural networks are very interesting because the learned vectors explicitly encode many linguistic regularities and patterns. Somewhat surprisingly, many of these patterns can be represented as linear translations. For example, the result of a vector calcula- tion vec(“Madrid”) - vec(“Spain”) + vec(“France”) is closer to vec(“Paris”) than to any other word vector [9, 8]. </a:t>
            </a:r>
            <a:endParaRPr/>
          </a:p>
          <a:p>
            <a:pPr indent="0" lvl="0" marL="0" rtl="0" algn="l">
              <a:spcBef>
                <a:spcPts val="0"/>
              </a:spcBef>
              <a:spcAft>
                <a:spcPts val="0"/>
              </a:spcAft>
              <a:buNone/>
            </a:pPr>
            <a:r>
              <a:t/>
            </a:r>
            <a:endParaRPr/>
          </a:p>
        </p:txBody>
      </p:sp>
      <p:sp>
        <p:nvSpPr>
          <p:cNvPr id="1072" name="Google Shape;107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To examine a given convnet (Le-net or AlexNet) activation, we set all other activations in the layer to zero and pass the feature maps as input to the attached deconvnet layer. Then we successively (i) unpool, (ii) rectify and (iii) filter to reconstruct the activity in the layer beneath that gave rise to the chosen activation. This is then repeated until input pixel space is reached. </a:t>
            </a:r>
            <a:endParaRPr/>
          </a:p>
          <a:p>
            <a:pPr indent="0" lvl="0" marL="0" marR="0" rtl="0" algn="l">
              <a:lnSpc>
                <a:spcPct val="100000"/>
              </a:lnSpc>
              <a:spcBef>
                <a:spcPts val="0"/>
              </a:spcBef>
              <a:spcAft>
                <a:spcPts val="0"/>
              </a:spcAft>
              <a:buClr>
                <a:schemeClr val="dk1"/>
              </a:buClr>
              <a:buSzPts val="1200"/>
              <a:buFont typeface="Calibri"/>
              <a:buNone/>
            </a:pPr>
            <a:r>
              <a:t/>
            </a:r>
            <a:endParaRPr i="1"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i="1" lang="en-GB" sz="1200">
                <a:solidFill>
                  <a:schemeClr val="dk1"/>
                </a:solidFill>
                <a:latin typeface="Calibri"/>
                <a:ea typeface="Calibri"/>
                <a:cs typeface="Calibri"/>
                <a:sym typeface="Calibri"/>
              </a:rPr>
              <a:t>When trained on natural images, the layers of our model capture image information in a variety of forms: low-level edges, mid-level edge junctions, high-level object parts and complete objects.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Visualization of features in a fully trained model. For layers 2-5 we show the top 9 activations in a random subset of feature maps across the validation data, projected down to pixel space using our deconvolutional network approach. Our reconstructions are not samples from the model: they are reconstructed patterns from the validation set that cause high activations in a given feature map. For each feature map we also show the corresponding image patches. Note: (i) the the strong grouping within each feature map, (ii) greater invariance at higher layers and (iii) exaggeration of discriminative parts of the image, e.g. eyes and noses of dogs (layer 4, row 1, cols 1).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Fig. 2 shows feature visualizations from our model once training is complete. For a given feature map, we show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the top 9 activations, each projected separately down to pixel space, revealing the different structures that excite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that map and showing its invariance to input deformations. Alongside these visualizations we show the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corresponding image patches.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Visualization of features in a fully trained model. For layers 2-5 we show the top 9 activations in a random subset of feature maps across the validation data, projected down to pixel space using our deconvolutional network approach. Our reconstructions are not samples from the model: they are reconstructed patterns from the validation set that cause high activations in a given feature map. For each feature map we also show the corresponding image patches. Note: (i) the the strong grouping within each feature map, (ii) greater invariance at higher layers and (iii) exaggeration of discriminative parts of the image, e.g. eyes and noses of dogs (layer 4, row 1, cols 1). Best viewed in electronic form. The compression artifacts are a consequence of the 30Mb submission limit, not the reconstruction algorithm itself.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The lower layers of the model can be seen to converge within a few epochs. However, the upper layers only develop develop after a considerable number of epochs (40-50), demonstrating the need to let the models train until fully converged.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137" name="Google Shape;113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Word2vec from Google</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Vector length 50-300</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Each word in the context is presented to the network as a one-of-N vector, that is, one component has a value of 1 and the rest are 0. In the first layer, each word creates a different pattern of activations, or word vectors predict the next word in a sequence from a local context of earlier words.</a:t>
            </a:r>
            <a:br>
              <a:rPr lang="en-GB"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 a language model, the other layers of the network learn to convert the input word vectors into an output word vector for the predicted next word, which can be used to predict the probability for any word in the vocabulary to appear as the next word. The network learns word vectors that contain many active components each of which can be interpreted as a separate feature of the word, as was first demonstrated27 in the context of learning distributed representations for symbols. These semantic features were not explicitly present in the input. They were discovered by the learning procedure as a good way of factorizing the structured relationships between the input and output symbols into multiple ‘micro-rules’.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The issue of representation lies at the heart of the debate between the logic-inspired and the neural-network-inspired paradigms for cognition. In the logic-inspired paradigm, an instance of a symbol is something for which the only property is that it is either identical or non-identical to other symbol instances. It has no internal structure that is relevant to its use; and to reason with symbols, they must be bound to the variables in judiciously chosen rules of inference. By contrast, neural networks just use big activity vectors, big weight matrices and scalar non-linearities to perform the type of fast ‘intuitive’ inference that underpins effortless commonsense reasoning.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neural language models can because they associate each word with a vector of real valued features, and semantically related words end up close to each other in that vector space</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we describe another interesting property of the Skip-gram model. We found that simple vector addition can often produce meaningful results. For example, vec(“Russia”) + vec(“river”) is close to vec(“Volga River”), and vec(“Germany”) + vec(“capital”) is close to vec(“Berlin”). This compositionality suggests that a non-obvious degree of language understanding can be obtained by using basic mathematical operations on the word vector representations. </a:t>
            </a:r>
            <a:endParaRPr/>
          </a:p>
          <a:p>
            <a:pPr indent="0" lvl="0" marL="0" rtl="0" algn="l">
              <a:spcBef>
                <a:spcPts val="0"/>
              </a:spcBef>
              <a:spcAft>
                <a:spcPts val="0"/>
              </a:spcAft>
              <a:buNone/>
            </a:pPr>
            <a:r>
              <a:t/>
            </a:r>
            <a:endParaRPr/>
          </a:p>
        </p:txBody>
      </p:sp>
      <p:sp>
        <p:nvSpPr>
          <p:cNvPr id="1164" name="Google Shape;116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Word2vec from Google</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Vector length 50-300</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Each word in the context is presented to the network as a one-of-N vector, that is, one component has a value of 1 and the rest are 0. In the first layer, each word creates a different pattern of activations, or word vectors predict the next word in a sequence from a local context of earlier words.</a:t>
            </a:r>
            <a:br>
              <a:rPr lang="en-GB"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 a language model, the other layers of the network learn to convert the input word vectors into an output word vector for the predicted next word, which can be used to predict the probability for any word in the vocabulary to appear as the next word. The network learns word vectors that contain many active components each of which can be interpreted as a separate feature of the word, as was first demonstrated27 in the context of learning distributed representations for symbols. These semantic features were not explicitly present in the input. They were discovered by the learning procedure as a good way of factorizing the structured relationships between the input and output symbols into multiple ‘micro-rules’.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The issue of representation lies at the heart of the debate between the logic-inspired and the neural-network-inspired paradigms for cognition. In the logic-inspired paradigm, an instance of a symbol is something for which the only property is that it is either identical or non-identical to other symbol instances. It has no internal structure that is relevant to its use; and to reason with symbols, they must be bound to the variables in judiciously chosen rules of inference. By contrast, neural networks just use big activity vectors, big weight matrices and scalar non-linearities to perform the type of fast ‘intuitive’ inference that underpins effortless commonsense reasoning.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neural language models can because they associate each word with a vector of real valued features, and semantically related words end up close to each other in that vector space</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we describe another interesting property of the Skip-gram model. We found that simple vector addition can often produce meaningful results. For example, vec(“Russia”) + vec(“river”) is close to vec(“Volga River”), and vec(“Germany”) + vec(“capital”) is close to vec(“Berlin”). This compositionality suggests that a non-obvious degree of language understanding can be obtained by using basic mathematical operations on the word vector representations. </a:t>
            </a:r>
            <a:endParaRPr/>
          </a:p>
          <a:p>
            <a:pPr indent="0" lvl="0" marL="0" rtl="0" algn="l">
              <a:spcBef>
                <a:spcPts val="0"/>
              </a:spcBef>
              <a:spcAft>
                <a:spcPts val="0"/>
              </a:spcAft>
              <a:buNone/>
            </a:pPr>
            <a:r>
              <a:t/>
            </a:r>
            <a:endParaRPr/>
          </a:p>
        </p:txBody>
      </p:sp>
      <p:sp>
        <p:nvSpPr>
          <p:cNvPr id="1224" name="Google Shape;122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5" name="Google Shape;123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a:solidFill>
                  <a:srgbClr val="222222"/>
                </a:solidFill>
                <a:latin typeface="Arial"/>
                <a:ea typeface="Arial"/>
                <a:cs typeface="Arial"/>
                <a:sym typeface="Arial"/>
              </a:rPr>
              <a:t>Alley et al:</a:t>
            </a:r>
            <a:endParaRPr/>
          </a:p>
          <a:p>
            <a:pPr indent="0" lvl="0" marL="0" rtl="0" algn="l">
              <a:spcBef>
                <a:spcPts val="0"/>
              </a:spcBef>
              <a:spcAft>
                <a:spcPts val="0"/>
              </a:spcAft>
              <a:buNone/>
            </a:pPr>
            <a:r>
              <a:rPr b="0" i="0" lang="en-GB">
                <a:solidFill>
                  <a:srgbClr val="222222"/>
                </a:solidFill>
                <a:latin typeface="Arial"/>
                <a:ea typeface="Arial"/>
                <a:cs typeface="Arial"/>
                <a:sym typeface="Arial"/>
              </a:rPr>
              <a:t>Here, we use a recurrent neural network (RNN) to learn statistical representations of proteins from ~24 million UniRef50 (ref. </a:t>
            </a:r>
            <a:r>
              <a:rPr b="0" baseline="30000" i="0" lang="en-GB" u="sng">
                <a:solidFill>
                  <a:schemeClr val="hlink"/>
                </a:solidFill>
                <a:latin typeface="Arial"/>
                <a:ea typeface="Arial"/>
                <a:cs typeface="Arial"/>
                <a:sym typeface="Arial"/>
                <a:hlinkClick r:id="rId2"/>
              </a:rPr>
              <a:t>22</a:t>
            </a:r>
            <a:r>
              <a:rPr b="0" i="0" lang="en-GB">
                <a:solidFill>
                  <a:srgbClr val="222222"/>
                </a:solidFill>
                <a:latin typeface="Arial"/>
                <a:ea typeface="Arial"/>
                <a:cs typeface="Arial"/>
                <a:sym typeface="Arial"/>
              </a:rPr>
              <a:t>) sequences (Fig. </a:t>
            </a:r>
            <a:r>
              <a:rPr b="0" i="0" lang="en-GB" u="sng">
                <a:solidFill>
                  <a:schemeClr val="hlink"/>
                </a:solidFill>
                <a:latin typeface="Arial"/>
                <a:ea typeface="Arial"/>
                <a:cs typeface="Arial"/>
                <a:sym typeface="Arial"/>
                <a:hlinkClick r:id="rId3"/>
              </a:rPr>
              <a:t>1a</a:t>
            </a:r>
            <a:r>
              <a:rPr b="0" i="0" lang="en-GB">
                <a:solidFill>
                  <a:srgbClr val="222222"/>
                </a:solidFill>
                <a:latin typeface="Arial"/>
                <a:ea typeface="Arial"/>
                <a:cs typeface="Arial"/>
                <a:sym typeface="Arial"/>
              </a:rPr>
              <a:t>). Without structural or evolutionary data, this unified representation (UniRep) summarizes arbitrary protein sequences into fixed-length vectors approximating fundamental protein features (Fig. </a:t>
            </a:r>
            <a:r>
              <a:rPr b="0" i="0" lang="en-GB" u="sng">
                <a:solidFill>
                  <a:schemeClr val="hlink"/>
                </a:solidFill>
                <a:latin typeface="Arial"/>
                <a:ea typeface="Arial"/>
                <a:cs typeface="Arial"/>
                <a:sym typeface="Arial"/>
                <a:hlinkClick r:id="rId4"/>
              </a:rPr>
              <a:t>1b</a:t>
            </a:r>
            <a:r>
              <a:rPr b="0" i="0" lang="en-GB">
                <a:solidFill>
                  <a:srgbClr val="222222"/>
                </a:solidFill>
                <a:latin typeface="Arial"/>
                <a:ea typeface="Arial"/>
                <a:cs typeface="Arial"/>
                <a:sym typeface="Arial"/>
              </a:rPr>
              <a:t>). This method scalably leverages underused raw sequences to alleviate the data scarcity constraining protein informatics so far, and achieves generalizable, superior performance in critical engineering tasks from stability, to function, to design.</a:t>
            </a:r>
            <a:endParaRPr/>
          </a:p>
          <a:p>
            <a:pPr indent="0" lvl="0" marL="0" rtl="0" algn="l">
              <a:spcBef>
                <a:spcPts val="0"/>
              </a:spcBef>
              <a:spcAft>
                <a:spcPts val="0"/>
              </a:spcAft>
              <a:buNone/>
            </a:pPr>
            <a:r>
              <a:t/>
            </a:r>
            <a:endParaRPr b="0" i="0">
              <a:solidFill>
                <a:srgbClr val="222222"/>
              </a:solidFill>
              <a:latin typeface="Arial"/>
              <a:ea typeface="Arial"/>
              <a:cs typeface="Arial"/>
              <a:sym typeface="Arial"/>
            </a:endParaRPr>
          </a:p>
          <a:p>
            <a:pPr indent="0" lvl="0" marL="0" rtl="0" algn="l">
              <a:spcBef>
                <a:spcPts val="0"/>
              </a:spcBef>
              <a:spcAft>
                <a:spcPts val="0"/>
              </a:spcAft>
              <a:buNone/>
            </a:pPr>
            <a:r>
              <a:rPr b="0" i="0" lang="en-GB">
                <a:solidFill>
                  <a:srgbClr val="222222"/>
                </a:solidFill>
                <a:latin typeface="Arial"/>
                <a:ea typeface="Arial"/>
                <a:cs typeface="Arial"/>
                <a:sym typeface="Arial"/>
              </a:rPr>
              <a:t>Amino acid one-hot encoding converted to amino acid embeddings</a:t>
            </a:r>
            <a:endParaRPr/>
          </a:p>
          <a:p>
            <a:pPr indent="0" lvl="0" marL="0" rtl="0" algn="l">
              <a:spcBef>
                <a:spcPts val="0"/>
              </a:spcBef>
              <a:spcAft>
                <a:spcPts val="0"/>
              </a:spcAft>
              <a:buNone/>
            </a:pPr>
            <a:r>
              <a:t/>
            </a:r>
            <a:endParaRPr b="0" i="0">
              <a:solidFill>
                <a:srgbClr val="222222"/>
              </a:solidFill>
              <a:latin typeface="Arial"/>
              <a:ea typeface="Arial"/>
              <a:cs typeface="Arial"/>
              <a:sym typeface="Arial"/>
            </a:endParaRPr>
          </a:p>
          <a:p>
            <a:pPr indent="0" lvl="0" marL="0" rtl="0" algn="l">
              <a:spcBef>
                <a:spcPts val="0"/>
              </a:spcBef>
              <a:spcAft>
                <a:spcPts val="0"/>
              </a:spcAft>
              <a:buNone/>
            </a:pPr>
            <a:r>
              <a:rPr b="0" i="0" lang="en-GB">
                <a:solidFill>
                  <a:srgbClr val="222222"/>
                </a:solidFill>
                <a:latin typeface="Arial"/>
                <a:ea typeface="Arial"/>
                <a:cs typeface="Arial"/>
                <a:sym typeface="Arial"/>
              </a:rPr>
              <a:t>This architecture learns by going through a sequence of characters in order, trying to predict the next one based on the model’s dynamic internal ‘summary’ of the sequence it has seen so far (its ‘hidden state’). During training, the model gradually revises the way it constructs its hidden state to maximize the accuracy of its predictions, resulting in a progressively better statistical summary, or representation, of the sequence.</a:t>
            </a:r>
            <a:endParaRPr/>
          </a:p>
          <a:p>
            <a:pPr indent="0" lvl="0" marL="0" rtl="0" algn="l">
              <a:spcBef>
                <a:spcPts val="0"/>
              </a:spcBef>
              <a:spcAft>
                <a:spcPts val="0"/>
              </a:spcAft>
              <a:buNone/>
            </a:pPr>
            <a:r>
              <a:t/>
            </a:r>
            <a:endParaRPr b="0" i="0">
              <a:solidFill>
                <a:srgbClr val="222222"/>
              </a:solidFill>
              <a:latin typeface="Arial"/>
              <a:ea typeface="Arial"/>
              <a:cs typeface="Arial"/>
              <a:sym typeface="Arial"/>
            </a:endParaRPr>
          </a:p>
        </p:txBody>
      </p:sp>
      <p:sp>
        <p:nvSpPr>
          <p:cNvPr id="1236" name="Google Shape;123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6" name="Google Shape;124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3" name="Google Shape;126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1" name="Google Shape;127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5 known variants of ResNets with depths 18, 34, 50, 101, and 152 layers.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We train and validate ResNets on various shard sizes of ImageNet, ranging from 1 image per class (0.08% of images) up to 800 images per class (62%). ImageNet has 1,000 different object classes as outputs.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For small training sets—less than roughly 25 images per class—these error metrics are roughly equal to the model random guessing (i.e., greater than −log(1/1, 000) ≈ 6.9 for cross-entropy, and near 1 − (1/1, 000) = 99.9% classification error.</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Figure 4 also shows that model size growth is again predictable. The best-fit ResNet models grow following a sublinear curve with exponent βp = 0.573. This exponent indicates that they grow more slowly than models in other domains we have tested. However, even on the smallest data sets, ResNets require fairly large models to fit data well, at least 3.4M parameters.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Although different applications yield different power-law exponents and intercepts, these learning curves exist across a broad range of models, optimizers, regularizers, and loss functions. Improved model architectures and optimizers can improve the power-law intercept, but not the exponent; models for a single domain show the same learning curve steepness.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we find that models transition from a small training set region dominated by best guessing to a region dominated by power-law scaling. With sufficiently large training sets, models will saturate in a region dominated by irreducible error (e.g., Bayes error).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Most of these works show powerlaw generalization error scaling (ε(m) ∼ αm^β ) with exponent β = −0.5 or −1.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272" name="Google Shape;127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7" name="Google Shape;129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Do not mistake likelhood f_k for model confidence</a:t>
            </a:r>
            <a:endParaRPr/>
          </a:p>
        </p:txBody>
      </p:sp>
      <p:sp>
        <p:nvSpPr>
          <p:cNvPr id="1298" name="Google Shape;129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Cooper:</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Abstract. We explore some mathematical features of the loss landscape of overparameterized neural networks. A priori one might imagine that the loss function looks like a typical function from Rn to R - in particular, nonconvex, with discrete global minima. In this paper, we prove that in at least one important way, the loss function of an overparameterized neural network does not look like a typical function. If a neural net has n parameters and is trained on d data points, with n &gt; d, we show that the locus M of global minima of L is usually not discrete, but rather an n − d dimensional submanifold of Rn. In practice, neural nets commonly have orders of magnitude more parameters than data points, so this observation implies that M is typically a very high-dimensional subset of Rn.</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Training neural networks requires minimizing a high-dimensional non-convex loss function – a task that is hard in theory, but sometimes easy in practice. Despite the NP-hardness of training general neural loss functions [2], simple gradient methods often find global minimizers (parameter configurations with zero or near-zero training loss), even when data and labels are randomized before training [42]. However, this good behavior is not universal; the trainability of neural nets is highly dependent on network architecture design choices, the choice of optimizer, variable initialization, and a variety of other considerations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Recent theoretical and empirical results strongly suggest that local minima are not a serious issue in general. Instead, the landscape is packed with a combinatorially large number of saddle points where the gradient is zero, and the surface curves up in most dimensions and curves down in the reminder</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Despite their overwhelming capacity to overfit, deep learning architectures tend to generalize rel- atively well to unseen data, allowing them to be deployed in practice.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One standing hypothesis that is gaining popularity, e.g. Hochreiter &amp; Schmidhuber (1997); Keskar et al. (2017), is that the flatness of minima of the loss function found by stochastic gradient based methods results in good generalization. This pa- per argues that most notions of flatness are prob- lematic for deep models and can not be directly applied to explain generalization. Specifically, when focusing on deep networks with rectifier units, we can exploit the particular geometry of pa- rameter space induced by the inherent symmetries that these architectures exhibit to build equivalent models corresponding to arbitrarily sharper min- ima. Furthermore, if we allow to reparametrize a function, the geometry of its parameters can change drastically without affecting its generalization properties (Dinh et al.)</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Baldassi et al:</a:t>
            </a:r>
            <a:endParaRPr/>
          </a:p>
          <a:p>
            <a:pPr indent="0" lvl="0" marL="0" marR="0" rtl="0" algn="l">
              <a:lnSpc>
                <a:spcPct val="100000"/>
              </a:lnSpc>
              <a:spcBef>
                <a:spcPts val="0"/>
              </a:spcBef>
              <a:spcAft>
                <a:spcPts val="0"/>
              </a:spcAft>
              <a:buClr>
                <a:schemeClr val="dk1"/>
              </a:buClr>
              <a:buSzPts val="1200"/>
              <a:buFont typeface="Calibri"/>
              <a:buNone/>
            </a:pPr>
            <a:r>
              <a:rPr b="1" lang="en-GB" sz="1200">
                <a:solidFill>
                  <a:schemeClr val="dk1"/>
                </a:solidFill>
                <a:latin typeface="Calibri"/>
                <a:ea typeface="Calibri"/>
                <a:cs typeface="Calibri"/>
                <a:sym typeface="Calibri"/>
              </a:rPr>
              <a:t>In this paper we study basic nonconvex 1- and 2-layer neural net- work models that learn random patterns and derive a number of basic geometrical and algorithmic features which suggest some answers. We first show that the error loss function presents few extremely wide flat minima (WFM) which coexist with narrower minima and critical points. We then show that the minimizers of the cross-entropy loss function overlap with the WFM of the error loss. We also show examples of learning devices for which WFM do not exist. From the algorithmic perspective we derive entropy- driven greedy and message-passing algorithms that focus their search on wide flat regions of minimizers. In the case of SGD and cross-entropy loss, we show that a slow reduction of the norm of the weights along the learning process also leads to WFM. </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Choromanska et al:</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We study the connection between the highly non-convex loss function of a simple model of the fully-connected feed-forward neural net- work and the Hamiltonian of the spherical spin-glass model under the assumptions of: i) variable independence, ii) redundancy in network parametrization, and iii) uniformity. These assumptions enable us to explain the complexity of the fully decoupled neural net- work through the prism of the results from random matrix theory. We show that for large-size decoupled networks the lowest crit- ical values of the random loss function form a layered structure and they are located in a well-defined band lower-bounded by the global minimum. The number of local min- ima outside that band diminishes exponen- tially with the size of the network. We empir- ically verify that the mathematical model ex- hibits similar behavior as the computer sim- ulations, despite the presence of high depen- dencies in real networks. We conjecture that both simulated annealing and SGD converge to the band of low critical points, and that all critical points found there are local minima of high quality measured by the test error. This emphasizes a major difference between large- and small-size networks where for the latter poor quality local minima have non- zero probability of being recovered. Finally, we prove that recovering the global minimum becomes harder as the network size increases and that it is in practice irrelevant as global minimum often leads to overfitting.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319" name="Google Shape;131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8" name="Google Shape;132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9" name="Google Shape;132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Reverse AutoDiff</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 = (g(w_1*x_1 + w_2*x_1 +w_0) –y)^2</a:t>
            </a:r>
            <a:endParaRPr/>
          </a:p>
          <a:p>
            <a:pPr indent="0" lvl="0" marL="0" rtl="0" algn="l">
              <a:spcBef>
                <a:spcPts val="0"/>
              </a:spcBef>
              <a:spcAft>
                <a:spcPts val="0"/>
              </a:spcAft>
              <a:buNone/>
            </a:pPr>
            <a:r>
              <a:rPr lang="en-GB"/>
              <a:t>dy/dw_0 = 2*(g(w_1*x_1 + w_2*x_2 +w_0)-y )*g’(w_1*x_1 + w_2*x_2  +w_0)</a:t>
            </a:r>
            <a:endParaRPr/>
          </a:p>
        </p:txBody>
      </p:sp>
      <p:sp>
        <p:nvSpPr>
          <p:cNvPr id="1345" name="Google Shape;134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4" name="Google Shape;1404;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Hinton et al. (2006) proposed an efficient algorithm for training deep belief networks, by greedily training each layer (from low- est to highest) as an RBM using the previous layer’s activations as inputs.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Until 2006, it was not known how to efficiently learn deep hierarchies of features with a densely-connected neural network of many layers. The breakthrough, by Hinton et al. (2006a), came with the realization that unsupervised models such as Restricted Boltzmann Machines (RBMs) can be used to initialize the network in a region of the parameter space that makes it easier to subsequently find a good minimum of the supervised objective.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Note that RBM is also a generative model of the data and one can easily obtain samples from a trained model.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GB"/>
              <a:t>RBM became obslolete with better algos and increasing computational power</a:t>
            </a:r>
            <a:endParaRPr/>
          </a:p>
          <a:p>
            <a:pPr indent="0" lvl="0" marL="0" rtl="0" algn="l">
              <a:spcBef>
                <a:spcPts val="0"/>
              </a:spcBef>
              <a:spcAft>
                <a:spcPts val="0"/>
              </a:spcAft>
              <a:buNone/>
            </a:pPr>
            <a:r>
              <a:t/>
            </a:r>
            <a:endParaRPr/>
          </a:p>
        </p:txBody>
      </p:sp>
      <p:sp>
        <p:nvSpPr>
          <p:cNvPr id="1414" name="Google Shape;141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4" name="Google Shape;142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Better code and programming language (python slow, new pytorch)</a:t>
            </a:r>
            <a:endParaRPr/>
          </a:p>
          <a:p>
            <a:pPr indent="0" lvl="0" marL="0" rtl="0" algn="l">
              <a:spcBef>
                <a:spcPts val="0"/>
              </a:spcBef>
              <a:spcAft>
                <a:spcPts val="0"/>
              </a:spcAft>
              <a:buNone/>
            </a:pPr>
            <a:r>
              <a:rPr lang="en-GB"/>
              <a:t>Better chips (TPU’s)</a:t>
            </a:r>
            <a:endParaRPr/>
          </a:p>
        </p:txBody>
      </p:sp>
      <p:sp>
        <p:nvSpPr>
          <p:cNvPr id="1425" name="Google Shape;1425;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B=0.9</a:t>
            </a:r>
            <a:endParaRPr/>
          </a:p>
          <a:p>
            <a:pPr indent="0" lvl="0" marL="0" rtl="0" algn="l">
              <a:spcBef>
                <a:spcPts val="0"/>
              </a:spcBef>
              <a:spcAft>
                <a:spcPts val="0"/>
              </a:spcAft>
              <a:buNone/>
            </a:pPr>
            <a:r>
              <a:rPr lang="en-GB"/>
              <a:t>AdaGrad tries to avoid steepest descent . Often slows doen too fast</a:t>
            </a:r>
            <a:endParaRPr/>
          </a:p>
          <a:p>
            <a:pPr indent="0" lvl="0" marL="0" rtl="0" algn="l">
              <a:spcBef>
                <a:spcPts val="0"/>
              </a:spcBef>
              <a:spcAft>
                <a:spcPts val="0"/>
              </a:spcAft>
              <a:buNone/>
            </a:pPr>
            <a:r>
              <a:rPr lang="en-GB"/>
              <a:t>Adam: adaptive momentum estimation</a:t>
            </a:r>
            <a:endParaRPr/>
          </a:p>
          <a:p>
            <a:pPr indent="0" lvl="0" marL="0" rtl="0" algn="l">
              <a:spcBef>
                <a:spcPts val="0"/>
              </a:spcBef>
              <a:spcAft>
                <a:spcPts val="0"/>
              </a:spcAft>
              <a:buNone/>
            </a:pPr>
            <a:r>
              <a:rPr lang="en-GB"/>
              <a:t>Nadam: Adam &amp; Nesterov</a:t>
            </a:r>
            <a:endParaRPr/>
          </a:p>
          <a:p>
            <a:pPr indent="0" lvl="0" marL="0" rtl="0" algn="l">
              <a:spcBef>
                <a:spcPts val="0"/>
              </a:spcBef>
              <a:spcAft>
                <a:spcPts val="0"/>
              </a:spcAft>
              <a:buNone/>
            </a:pPr>
            <a:r>
              <a:t/>
            </a:r>
            <a:endParaRPr/>
          </a:p>
        </p:txBody>
      </p:sp>
      <p:sp>
        <p:nvSpPr>
          <p:cNvPr id="1434" name="Google Shape;143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8" name="Google Shape;149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Large batches can be used if the learning rate is kept small at the beginning and then increased before decaying again</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 practice, most practitioners use a procedure called stochastic gradient descent (SGD). This consists of showing the input vector for a few examples, computing the outputs and the errors, computing the average gradient for those examples, and adjusting the weights accordingly. The process is repeated for many small sets of examples from the training set until the average of the objective function stops decreasing.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Li et al. 2018:</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It is widely thought that small-batch SGD produces “flat” minimizers that generalize well, while large batches produce “sharp” minima with poor generalization [3, 24, 18]. This claim is disputed though, with Dinh et al. [7], Kawaguchi et al. [23] arguing that generalization is not directly related to the curvature of loss surfaces, and some authors proposing specialized training methods that achieve good performance with large batch sizes [19, 14, 6].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However, we see that small batches generalize better in all experiments; there is no apparent correlation between sharpness and generalization.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499" name="Google Shape;149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5" name="Google Shape;151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4" name="Google Shape;158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For neural network it is known that centering the activations speeds up learning (LeCun et al., 1991)</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 past decades, neural nets used smoother non-linearities, such as tanh(</a:t>
            </a:r>
            <a:r>
              <a:rPr i="1" lang="en-GB" sz="1200">
                <a:solidFill>
                  <a:schemeClr val="dk1"/>
                </a:solidFill>
                <a:latin typeface="Calibri"/>
                <a:ea typeface="Calibri"/>
                <a:cs typeface="Calibri"/>
                <a:sym typeface="Calibri"/>
              </a:rPr>
              <a:t>z</a:t>
            </a:r>
            <a:r>
              <a:rPr lang="en-GB" sz="1200">
                <a:solidFill>
                  <a:schemeClr val="dk1"/>
                </a:solidFill>
                <a:latin typeface="Calibri"/>
                <a:ea typeface="Calibri"/>
                <a:cs typeface="Calibri"/>
                <a:sym typeface="Calibri"/>
              </a:rPr>
              <a:t>) or 1/(1 + exp(−z)), but the ReLU typically learns much faster in networks with many layers, allowing training of a deep supervised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SELUs allow to construct a mapping g with properties that lead to SNNs. SNNs cannot be derived with (scaled) rectified linear units (ReLUs), sigmoid units, tanh units, and leaky ReLUs. The activation function is required to have (1) negative and positive values for controlling the mean, (2) saturation regions (derivatives approaching zero) to dampen the variance if it is too large in the lower layer, (3) a slope larger than one to increase the variance if it is too small in the lower layer, (4) a continuous curve.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Like recti- fied linear units (ReLUs), leaky ReLUs (LReLUs) and parametrized ReLUs (PRe- LUs), ELUs alleviate the vanishing gradient problem via the identity for positive values. However ELUs have improved learning characteristics compared to the units with other activation functions. In contrast to ReLUs, ELUs have negative values which allows them to push mean unit activations closer to zero like batch normalization but with lower computational complexity. Mean shifts toward zero speed up learning by bringing the normal gradient closer to the unit natural gra- dient because of a reduced bias shift effect. While LReLUs and PReLUs have negative values, too, they do not ensure a noise-robust deactivation state.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Glorot et al:</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Even though they can take advantage of semi-supervised setups with extra-unlabeled data, deep rectifier net- works can reach their best performance with- out requiring any unsupervised pre-training on purely supervised tasks with large labeled datasets.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Studies on brain energy expense suggest that neurons encode information in a sparse and distributed way (Attwell and Laughlin, 2001), estimating the percentage of neurons active at the same time to be between 1 and 4% (Lennie, 2003). This corresponds to a trade-off between richness of representation and small action potential energy expenditure.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However, experimental results (see Sec- tion 4.1) tend to contradict that hypothesis, suggesting that hard zeros can actually help supervised training.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Another prob- lem could arise due to the unbounded behavior of the activations; one may thus want to use a regularizer to prevent potential numerical problems.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rectifier networks are sub ject to ill- conditioning of the parametrization. =&gt; L1 regularization could help.</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GB" sz="1200">
                <a:solidFill>
                  <a:schemeClr val="dk1"/>
                </a:solidFill>
                <a:latin typeface="Calibri"/>
                <a:ea typeface="Calibri"/>
                <a:cs typeface="Calibri"/>
                <a:sym typeface="Calibri"/>
              </a:rPr>
              <a:t>the sigmoid function is still necessary for several architectures, such as long short-term memory (LSTM) [</a:t>
            </a:r>
            <a:r>
              <a:rPr b="0" i="0" lang="en-GB" sz="1200" u="sng">
                <a:solidFill>
                  <a:schemeClr val="hlink"/>
                </a:solidFill>
                <a:latin typeface="Calibri"/>
                <a:ea typeface="Calibri"/>
                <a:cs typeface="Calibri"/>
                <a:sym typeface="Calibri"/>
                <a:hlinkClick r:id="rId2"/>
              </a:rPr>
              <a:t>6</a:t>
            </a:r>
            <a:r>
              <a:rPr b="0" i="0" lang="en-GB" sz="1200">
                <a:solidFill>
                  <a:schemeClr val="dk1"/>
                </a:solidFill>
                <a:latin typeface="Calibri"/>
                <a:ea typeface="Calibri"/>
                <a:cs typeface="Calibri"/>
                <a:sym typeface="Calibri"/>
              </a:rPr>
              <a:t>], gated recurrent unit (GRU) [</a:t>
            </a:r>
            <a:r>
              <a:rPr b="0" i="0" lang="en-GB" sz="1200" u="sng">
                <a:solidFill>
                  <a:schemeClr val="hlink"/>
                </a:solidFill>
                <a:latin typeface="Calibri"/>
                <a:ea typeface="Calibri"/>
                <a:cs typeface="Calibri"/>
                <a:sym typeface="Calibri"/>
                <a:hlinkClick r:id="rId3"/>
              </a:rPr>
              <a:t>7</a:t>
            </a:r>
            <a:r>
              <a:rPr b="0" i="0" lang="en-GB" sz="1200">
                <a:solidFill>
                  <a:schemeClr val="dk1"/>
                </a:solidFill>
                <a:latin typeface="Calibri"/>
                <a:ea typeface="Calibri"/>
                <a:cs typeface="Calibri"/>
                <a:sym typeface="Calibri"/>
              </a:rPr>
              <a:t>] and autoencoders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Xu et al: </a:t>
            </a:r>
            <a:r>
              <a:rPr lang="en-GB"/>
              <a:t>Our findings strongly suggest that the most popular activation function ReLU is not the end of story: Three types of (modified) leaky ReLU all consistently outperform the original ReLU.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When ReLU non-linearities are used, the network remains unchanged if we (for example) multiply the weights in one layer of a network by 10, and divide the next layer by 10. This invariance is even more prominent when batch normalization is used. In this case, the size (i.e., norm) of a filter is irrelevant because the output of each layer is re-scaled during batch normalization. For this reason, a network’s behavior remains unchanged if we re-scale the weights. Note, this scale invariance applies only to rectified networks.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585" name="Google Shape;1585;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boston_dataset = load_boston()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df = pd.DataFrame(boston_dataset.data, columns=boston_dataset.feature_names)</a:t>
            </a:r>
            <a:endParaRPr/>
          </a:p>
          <a:p>
            <a:pPr indent="0" lvl="0" marL="0" rtl="0" algn="l">
              <a:spcBef>
                <a:spcPts val="0"/>
              </a:spcBef>
              <a:spcAft>
                <a:spcPts val="0"/>
              </a:spcAft>
              <a:buNone/>
            </a:pPr>
            <a:r>
              <a:rPr lang="en-GB"/>
              <a:t>df['MEDV'] = boston_dataset.target</a:t>
            </a:r>
            <a:endParaRPr/>
          </a:p>
          <a:p>
            <a:pPr indent="0" lvl="0" marL="0" rtl="0" algn="l">
              <a:spcBef>
                <a:spcPts val="0"/>
              </a:spcBef>
              <a:spcAft>
                <a:spcPts val="0"/>
              </a:spcAft>
              <a:buNone/>
            </a:pPr>
            <a:r>
              <a:rPr lang="en-GB"/>
              <a:t>data = keras.datasets.boston_housing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X_train, X_test, y_train, y_test = \</a:t>
            </a:r>
            <a:endParaRPr/>
          </a:p>
          <a:p>
            <a:pPr indent="0" lvl="0" marL="0" rtl="0" algn="l">
              <a:spcBef>
                <a:spcPts val="0"/>
              </a:spcBef>
              <a:spcAft>
                <a:spcPts val="0"/>
              </a:spcAft>
              <a:buNone/>
            </a:pPr>
            <a:r>
              <a:rPr lang="en-GB"/>
              <a:t>    train_test_split(boston_dataset.data, boston_dataset.target, train_size=0.80)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model = keras.models.Sequential()</a:t>
            </a:r>
            <a:endParaRPr/>
          </a:p>
          <a:p>
            <a:pPr indent="0" lvl="0" marL="0" rtl="0" algn="l">
              <a:spcBef>
                <a:spcPts val="0"/>
              </a:spcBef>
              <a:spcAft>
                <a:spcPts val="0"/>
              </a:spcAft>
              <a:buNone/>
            </a:pPr>
            <a:r>
              <a:rPr lang="en-GB"/>
              <a:t>model.add(keras.layers.Dense(128, input_shape=(13, ), activation='relu', name='dense_1'))</a:t>
            </a:r>
            <a:endParaRPr/>
          </a:p>
          <a:p>
            <a:pPr indent="0" lvl="0" marL="0" rtl="0" algn="l">
              <a:spcBef>
                <a:spcPts val="0"/>
              </a:spcBef>
              <a:spcAft>
                <a:spcPts val="0"/>
              </a:spcAft>
              <a:buNone/>
            </a:pPr>
            <a:r>
              <a:rPr lang="en-GB"/>
              <a:t>model.add(keras.layers.Dense(64, activation='relu', name='dense_2'))</a:t>
            </a:r>
            <a:endParaRPr/>
          </a:p>
          <a:p>
            <a:pPr indent="0" lvl="0" marL="0" rtl="0" algn="l">
              <a:spcBef>
                <a:spcPts val="0"/>
              </a:spcBef>
              <a:spcAft>
                <a:spcPts val="0"/>
              </a:spcAft>
              <a:buNone/>
            </a:pPr>
            <a:r>
              <a:rPr lang="en-GB"/>
              <a:t>model.add(keras.layers.Dense(1, activation='linear', name='dense_output'))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learning_rate = 0.00001</a:t>
            </a:r>
            <a:endParaRPr/>
          </a:p>
          <a:p>
            <a:pPr indent="0" lvl="0" marL="0" rtl="0" algn="l">
              <a:spcBef>
                <a:spcPts val="0"/>
              </a:spcBef>
              <a:spcAft>
                <a:spcPts val="0"/>
              </a:spcAft>
              <a:buNone/>
            </a:pPr>
            <a:r>
              <a:rPr lang="en-GB"/>
              <a:t>optimizer = keras.optimizers.Adam(lr=learning_rate, beta_1=0.9, beta_2=0.999)</a:t>
            </a:r>
            <a:endParaRPr/>
          </a:p>
          <a:p>
            <a:pPr indent="0" lvl="0" marL="0" rtl="0" algn="l">
              <a:spcBef>
                <a:spcPts val="0"/>
              </a:spcBef>
              <a:spcAft>
                <a:spcPts val="0"/>
              </a:spcAft>
              <a:buNone/>
            </a:pPr>
            <a:r>
              <a:rPr lang="en-GB"/>
              <a:t># optimizer = keras.optimizers.SGD(lr=0.0001, momentum=0.9, nesterov=True)</a:t>
            </a:r>
            <a:endParaRPr/>
          </a:p>
          <a:p>
            <a:pPr indent="0" lvl="0" marL="0" rtl="0" algn="l">
              <a:spcBef>
                <a:spcPts val="0"/>
              </a:spcBef>
              <a:spcAft>
                <a:spcPts val="0"/>
              </a:spcAft>
              <a:buNone/>
            </a:pPr>
            <a:r>
              <a:rPr lang="en-GB"/>
              <a:t>model.compile(optimizer=optimizer, loss='mse')</a:t>
            </a:r>
            <a:endParaRPr/>
          </a:p>
          <a:p>
            <a:pPr indent="0" lvl="0" marL="0" rtl="0" algn="l">
              <a:spcBef>
                <a:spcPts val="0"/>
              </a:spcBef>
              <a:spcAft>
                <a:spcPts val="0"/>
              </a:spcAft>
              <a:buNone/>
            </a:pPr>
            <a:r>
              <a:rPr lang="en-GB"/>
              <a:t>model.summary()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#history = model.fit(X_train, y_train, epochs=200, validation_data=(X_test, y_test),</a:t>
            </a:r>
            <a:endParaRPr/>
          </a:p>
          <a:p>
            <a:pPr indent="0" lvl="0" marL="0" rtl="0" algn="l">
              <a:spcBef>
                <a:spcPts val="0"/>
              </a:spcBef>
              <a:spcAft>
                <a:spcPts val="0"/>
              </a:spcAft>
              <a:buNone/>
            </a:pPr>
            <a:r>
              <a:rPr lang="en-GB"/>
              <a:t>#                    callbacks=[keras.callbacks.EarlyStopping(patience=10)])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history = model.fit(X_train, y_train, epochs=100, validation_data=(X_test, y_test))</a:t>
            </a:r>
            <a:endParaRPr/>
          </a:p>
          <a:p>
            <a:pPr indent="0" lvl="0" marL="0" rtl="0" algn="l">
              <a:spcBef>
                <a:spcPts val="0"/>
              </a:spcBef>
              <a:spcAft>
                <a:spcPts val="0"/>
              </a:spcAft>
              <a:buNone/>
            </a:pPr>
            <a:r>
              <a:t/>
            </a:r>
            <a:endParaRPr/>
          </a:p>
        </p:txBody>
      </p:sp>
      <p:sp>
        <p:nvSpPr>
          <p:cNvPr id="1601" name="Google Shape;160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3" name="Google Shape;161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boston_dataset = load_boston()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df = pd.DataFrame(boston_dataset.data, columns=boston_dataset.feature_names)</a:t>
            </a:r>
            <a:endParaRPr/>
          </a:p>
          <a:p>
            <a:pPr indent="0" lvl="0" marL="0" rtl="0" algn="l">
              <a:spcBef>
                <a:spcPts val="0"/>
              </a:spcBef>
              <a:spcAft>
                <a:spcPts val="0"/>
              </a:spcAft>
              <a:buNone/>
            </a:pPr>
            <a:r>
              <a:rPr lang="en-GB"/>
              <a:t>df['MEDV'] = boston_dataset.target</a:t>
            </a:r>
            <a:endParaRPr/>
          </a:p>
          <a:p>
            <a:pPr indent="0" lvl="0" marL="0" rtl="0" algn="l">
              <a:spcBef>
                <a:spcPts val="0"/>
              </a:spcBef>
              <a:spcAft>
                <a:spcPts val="0"/>
              </a:spcAft>
              <a:buNone/>
            </a:pPr>
            <a:r>
              <a:rPr lang="en-GB"/>
              <a:t>data = keras.datasets.boston_housing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X_train, X_test, y_train, y_test = \</a:t>
            </a:r>
            <a:endParaRPr/>
          </a:p>
          <a:p>
            <a:pPr indent="0" lvl="0" marL="0" rtl="0" algn="l">
              <a:spcBef>
                <a:spcPts val="0"/>
              </a:spcBef>
              <a:spcAft>
                <a:spcPts val="0"/>
              </a:spcAft>
              <a:buNone/>
            </a:pPr>
            <a:r>
              <a:rPr lang="en-GB"/>
              <a:t>    train_test_split(boston_dataset.data, boston_dataset.target, train_size=0.80)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model = keras.models.Sequential()</a:t>
            </a:r>
            <a:endParaRPr/>
          </a:p>
          <a:p>
            <a:pPr indent="0" lvl="0" marL="0" rtl="0" algn="l">
              <a:spcBef>
                <a:spcPts val="0"/>
              </a:spcBef>
              <a:spcAft>
                <a:spcPts val="0"/>
              </a:spcAft>
              <a:buNone/>
            </a:pPr>
            <a:r>
              <a:rPr lang="en-GB"/>
              <a:t>model.add(keras.layers.Dense(128, input_shape=(13, ), activation='relu', name='dense_1'))</a:t>
            </a:r>
            <a:endParaRPr/>
          </a:p>
          <a:p>
            <a:pPr indent="0" lvl="0" marL="0" rtl="0" algn="l">
              <a:spcBef>
                <a:spcPts val="0"/>
              </a:spcBef>
              <a:spcAft>
                <a:spcPts val="0"/>
              </a:spcAft>
              <a:buNone/>
            </a:pPr>
            <a:r>
              <a:rPr lang="en-GB"/>
              <a:t>model.add(keras.layers.Dense(64, activation='relu', name='dense_2'))</a:t>
            </a:r>
            <a:endParaRPr/>
          </a:p>
          <a:p>
            <a:pPr indent="0" lvl="0" marL="0" rtl="0" algn="l">
              <a:spcBef>
                <a:spcPts val="0"/>
              </a:spcBef>
              <a:spcAft>
                <a:spcPts val="0"/>
              </a:spcAft>
              <a:buNone/>
            </a:pPr>
            <a:r>
              <a:rPr lang="en-GB"/>
              <a:t>model.add(keras.layers.Dense(1, activation='linear', name='dense_output'))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learning_rate = 0.1</a:t>
            </a:r>
            <a:endParaRPr/>
          </a:p>
          <a:p>
            <a:pPr indent="0" lvl="0" marL="0" rtl="0" algn="l">
              <a:spcBef>
                <a:spcPts val="0"/>
              </a:spcBef>
              <a:spcAft>
                <a:spcPts val="0"/>
              </a:spcAft>
              <a:buNone/>
            </a:pPr>
            <a:r>
              <a:rPr lang="en-GB"/>
              <a:t>optimizer = keras.optimizers.Adam(lr=learning_rate, beta_1=0.9, beta_2=0.999)</a:t>
            </a:r>
            <a:endParaRPr/>
          </a:p>
          <a:p>
            <a:pPr indent="0" lvl="0" marL="0" rtl="0" algn="l">
              <a:spcBef>
                <a:spcPts val="0"/>
              </a:spcBef>
              <a:spcAft>
                <a:spcPts val="0"/>
              </a:spcAft>
              <a:buNone/>
            </a:pPr>
            <a:r>
              <a:rPr lang="en-GB"/>
              <a:t># optimizer = keras.optimizers.SGD(lr=0.0001, momentum=0.9, nesterov=True)</a:t>
            </a:r>
            <a:endParaRPr/>
          </a:p>
          <a:p>
            <a:pPr indent="0" lvl="0" marL="0" rtl="0" algn="l">
              <a:spcBef>
                <a:spcPts val="0"/>
              </a:spcBef>
              <a:spcAft>
                <a:spcPts val="0"/>
              </a:spcAft>
              <a:buNone/>
            </a:pPr>
            <a:r>
              <a:rPr lang="en-GB"/>
              <a:t>model.compile(optimizer=optimizer, loss='mse')</a:t>
            </a:r>
            <a:endParaRPr/>
          </a:p>
          <a:p>
            <a:pPr indent="0" lvl="0" marL="0" rtl="0" algn="l">
              <a:spcBef>
                <a:spcPts val="0"/>
              </a:spcBef>
              <a:spcAft>
                <a:spcPts val="0"/>
              </a:spcAft>
              <a:buNone/>
            </a:pPr>
            <a:r>
              <a:rPr lang="en-GB"/>
              <a:t>model.summary()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def learning_rate_schedule(epoche):</a:t>
            </a:r>
            <a:endParaRPr/>
          </a:p>
          <a:p>
            <a:pPr indent="0" lvl="0" marL="0" rtl="0" algn="l">
              <a:spcBef>
                <a:spcPts val="0"/>
              </a:spcBef>
              <a:spcAft>
                <a:spcPts val="0"/>
              </a:spcAft>
              <a:buNone/>
            </a:pPr>
            <a:r>
              <a:rPr lang="en-GB"/>
              <a:t>    if epoche &lt;= 40:</a:t>
            </a:r>
            <a:endParaRPr/>
          </a:p>
          <a:p>
            <a:pPr indent="0" lvl="0" marL="0" rtl="0" algn="l">
              <a:spcBef>
                <a:spcPts val="0"/>
              </a:spcBef>
              <a:spcAft>
                <a:spcPts val="0"/>
              </a:spcAft>
              <a:buNone/>
            </a:pPr>
            <a:r>
              <a:rPr lang="en-GB"/>
              <a:t>        return 0.01</a:t>
            </a:r>
            <a:endParaRPr/>
          </a:p>
          <a:p>
            <a:pPr indent="0" lvl="0" marL="0" rtl="0" algn="l">
              <a:spcBef>
                <a:spcPts val="0"/>
              </a:spcBef>
              <a:spcAft>
                <a:spcPts val="0"/>
              </a:spcAft>
              <a:buNone/>
            </a:pPr>
            <a:r>
              <a:rPr lang="en-GB"/>
              <a:t>    else:</a:t>
            </a:r>
            <a:endParaRPr/>
          </a:p>
          <a:p>
            <a:pPr indent="0" lvl="0" marL="0" rtl="0" algn="l">
              <a:spcBef>
                <a:spcPts val="0"/>
              </a:spcBef>
              <a:spcAft>
                <a:spcPts val="0"/>
              </a:spcAft>
              <a:buNone/>
            </a:pPr>
            <a:r>
              <a:rPr lang="en-GB"/>
              <a:t>        return 0.001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def learning_rate_schedule2(epoche, lr):</a:t>
            </a:r>
            <a:endParaRPr/>
          </a:p>
          <a:p>
            <a:pPr indent="0" lvl="0" marL="0" rtl="0" algn="l">
              <a:spcBef>
                <a:spcPts val="0"/>
              </a:spcBef>
              <a:spcAft>
                <a:spcPts val="0"/>
              </a:spcAft>
              <a:buNone/>
            </a:pPr>
            <a:r>
              <a:rPr lang="en-GB"/>
              <a:t>    return lr * 0.1 ** 0.05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lr_scheduler = keras.callbacks.LearningRateScheduler(learning_rate_schedule)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history = model.fit(X_train, y_train, epochs=200, validation_data=(X_test, y_test),</a:t>
            </a:r>
            <a:endParaRPr/>
          </a:p>
          <a:p>
            <a:pPr indent="0" lvl="0" marL="0" rtl="0" algn="l">
              <a:spcBef>
                <a:spcPts val="0"/>
              </a:spcBef>
              <a:spcAft>
                <a:spcPts val="0"/>
              </a:spcAft>
              <a:buNone/>
            </a:pPr>
            <a:r>
              <a:rPr lang="en-GB"/>
              <a:t>                    callbacks=[lr_scheduler])</a:t>
            </a:r>
            <a:endParaRPr/>
          </a:p>
          <a:p>
            <a:pPr indent="0" lvl="0" marL="0" rtl="0" algn="l">
              <a:spcBef>
                <a:spcPts val="0"/>
              </a:spcBef>
              <a:spcAft>
                <a:spcPts val="0"/>
              </a:spcAft>
              <a:buNone/>
            </a:pPr>
            <a:r>
              <a:t/>
            </a:r>
            <a:endParaRPr/>
          </a:p>
        </p:txBody>
      </p:sp>
      <p:sp>
        <p:nvSpPr>
          <p:cNvPr id="1614" name="Google Shape;1614;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6" name="Google Shape;1626;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i="0" lang="en-GB" sz="1200">
                <a:solidFill>
                  <a:schemeClr val="dk1"/>
                </a:solidFill>
                <a:latin typeface="Calibri"/>
                <a:ea typeface="Calibri"/>
                <a:cs typeface="Calibri"/>
                <a:sym typeface="Calibri"/>
              </a:rPr>
              <a:t>Bartlet : the size of the weights is more important than the size of the network</a:t>
            </a:r>
            <a:endParaRPr/>
          </a:p>
          <a:p>
            <a:pPr indent="0" lvl="0" marL="0" rtl="0" algn="l">
              <a:spcBef>
                <a:spcPts val="0"/>
              </a:spcBef>
              <a:spcAft>
                <a:spcPts val="0"/>
              </a:spcAft>
              <a:buNone/>
            </a:pPr>
            <a:r>
              <a:t/>
            </a:r>
            <a:endParaRPr/>
          </a:p>
        </p:txBody>
      </p:sp>
      <p:sp>
        <p:nvSpPr>
          <p:cNvPr id="1627" name="Google Shape;1627;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5" name="Google Shape;163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indent="0" lvl="0" marL="0" rtl="0" algn="l">
              <a:spcBef>
                <a:spcPts val="0"/>
              </a:spcBef>
              <a:spcAft>
                <a:spcPts val="0"/>
              </a:spcAft>
              <a:buNone/>
            </a:pPr>
            <a:r>
              <a:t/>
            </a:r>
            <a:endParaRPr/>
          </a:p>
        </p:txBody>
      </p:sp>
      <p:sp>
        <p:nvSpPr>
          <p:cNvPr id="1636" name="Google Shape;1636;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7" name="Google Shape;164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indent="0" lvl="0" marL="0" rtl="0" algn="l">
              <a:spcBef>
                <a:spcPts val="0"/>
              </a:spcBef>
              <a:spcAft>
                <a:spcPts val="0"/>
              </a:spcAft>
              <a:buNone/>
            </a:pPr>
            <a:r>
              <a:t/>
            </a:r>
            <a:endParaRPr/>
          </a:p>
        </p:txBody>
      </p:sp>
      <p:sp>
        <p:nvSpPr>
          <p:cNvPr id="1648" name="Google Shape;164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7" name="Google Shape;1667;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lang="en-GB" sz="1200">
                <a:solidFill>
                  <a:schemeClr val="dk1"/>
                </a:solidFill>
                <a:latin typeface="Calibri"/>
                <a:ea typeface="Calibri"/>
                <a:cs typeface="Calibri"/>
                <a:sym typeface="Calibri"/>
              </a:rPr>
              <a:t>his prevents complex co-adaptations in which a feature detector is only helpful in the context of several other specific feature detectors. </a:t>
            </a:r>
            <a:endParaRPr/>
          </a:p>
          <a:p>
            <a:pPr indent="0" lvl="0" marL="0" rtl="0" algn="l">
              <a:spcBef>
                <a:spcPts val="0"/>
              </a:spcBef>
              <a:spcAft>
                <a:spcPts val="0"/>
              </a:spcAft>
              <a:buNone/>
            </a:pPr>
            <a:r>
              <a:t/>
            </a:r>
            <a:endParaRPr/>
          </a:p>
        </p:txBody>
      </p:sp>
      <p:sp>
        <p:nvSpPr>
          <p:cNvPr id="1668" name="Google Shape;1668;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7" name="Google Shape;167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indent="0" lvl="0" marL="0" rtl="0" algn="l">
              <a:spcBef>
                <a:spcPts val="0"/>
              </a:spcBef>
              <a:spcAft>
                <a:spcPts val="0"/>
              </a:spcAft>
              <a:buNone/>
            </a:pPr>
            <a:r>
              <a:t/>
            </a:r>
            <a:endParaRPr/>
          </a:p>
        </p:txBody>
      </p:sp>
      <p:sp>
        <p:nvSpPr>
          <p:cNvPr id="1678" name="Google Shape;1678;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GB" sz="1200" u="sng">
                <a:solidFill>
                  <a:schemeClr val="hlink"/>
                </a:solidFill>
                <a:latin typeface="Calibri"/>
                <a:ea typeface="Calibri"/>
                <a:cs typeface="Calibri"/>
                <a:sym typeface="Calibri"/>
                <a:hlinkClick r:id="rId2"/>
              </a:rPr>
              <a:t>LSTM Long short-term memory</a:t>
            </a:r>
            <a:endParaRPr/>
          </a:p>
          <a:p>
            <a:pPr indent="0" lvl="0" marL="0" marR="0" rtl="0" algn="l">
              <a:lnSpc>
                <a:spcPct val="100000"/>
              </a:lnSpc>
              <a:spcBef>
                <a:spcPts val="0"/>
              </a:spcBef>
              <a:spcAft>
                <a:spcPts val="0"/>
              </a:spcAft>
              <a:buClr>
                <a:schemeClr val="dk1"/>
              </a:buClr>
              <a:buSzPts val="1200"/>
              <a:buFont typeface="Calibri"/>
              <a:buNone/>
            </a:pPr>
            <a:r>
              <a:rPr b="0" i="0" lang="en-GB" sz="1200" u="sng">
                <a:solidFill>
                  <a:schemeClr val="hlink"/>
                </a:solidFill>
                <a:latin typeface="Calibri"/>
                <a:ea typeface="Calibri"/>
                <a:cs typeface="Calibri"/>
                <a:sym typeface="Calibri"/>
                <a:hlinkClick r:id="rId3"/>
              </a:rPr>
              <a:t>McCulloc &amp; Pitts , universal computation: any locical decision can be simulated with a neural net</a:t>
            </a:r>
            <a:endParaRPr/>
          </a:p>
          <a:p>
            <a:pPr indent="0" lvl="0" marL="0" rtl="0" algn="l">
              <a:spcBef>
                <a:spcPts val="0"/>
              </a:spcBef>
              <a:spcAft>
                <a:spcPts val="0"/>
              </a:spcAft>
              <a:buNone/>
            </a:pPr>
            <a:r>
              <a:rPr lang="en-GB"/>
              <a:t>Preceptron invented by McCulloc and Pitt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Rosenblatt provides SGD algo for training (batch size = 1)</a:t>
            </a:r>
            <a:endParaRPr/>
          </a:p>
          <a:p>
            <a:pPr indent="0" lvl="0" marL="0" rtl="0" algn="l">
              <a:spcBef>
                <a:spcPts val="0"/>
              </a:spcBef>
              <a:spcAft>
                <a:spcPts val="0"/>
              </a:spcAft>
              <a:buNone/>
            </a:pPr>
            <a:r>
              <a:rPr lang="en-GB"/>
              <a:t>Rosenblatt also provided first hardwear implementation of 3-layered perceptron (Mark I) designed for image recognition</a:t>
            </a:r>
            <a:endParaRPr/>
          </a:p>
          <a:p>
            <a:pPr indent="0" lvl="0" marL="0" rtl="0" algn="l">
              <a:spcBef>
                <a:spcPts val="0"/>
              </a:spcBef>
              <a:spcAft>
                <a:spcPts val="0"/>
              </a:spcAft>
              <a:buNone/>
            </a:pPr>
            <a:r>
              <a:rPr lang="en-GB"/>
              <a:t>Input layer (20x20 image): hidden layer perceptron, output layer 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https://ai.stackexchange.com/questions/1288/did-minsky-and-papert-know-that-multi-layer-perceptrons-could-solve-xor: even McCulloch and Pits showed that NN are capable of universal logical computation, a big arguments against perceptrons was that they cannot solve the xor problem (F+F-&gt;F, F+T-&gt;T, T+F-&gt;T, T+T-&gt;F)</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Adaline (Adaptive Linear Neuron) (Bernard Widrow and Ted Hoff): Preceptron with square loss and SGD learning. Hardware implementation with manually adjustable weights.</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GB">
                <a:solidFill>
                  <a:srgbClr val="202122"/>
                </a:solidFill>
                <a:latin typeface="Arial"/>
                <a:ea typeface="Arial"/>
                <a:cs typeface="Arial"/>
                <a:sym typeface="Arial"/>
              </a:rPr>
              <a:t>In 1969, a famous book entitled </a:t>
            </a:r>
            <a:r>
              <a:rPr b="0" i="1" lang="en-GB" u="sng" strike="noStrike">
                <a:solidFill>
                  <a:schemeClr val="hlink"/>
                </a:solidFill>
                <a:latin typeface="Arial"/>
                <a:ea typeface="Arial"/>
                <a:cs typeface="Arial"/>
                <a:sym typeface="Arial"/>
                <a:hlinkClick r:id="rId4"/>
              </a:rPr>
              <a:t>Perceptrons</a:t>
            </a:r>
            <a:r>
              <a:rPr b="0" i="0" lang="en-GB">
                <a:solidFill>
                  <a:srgbClr val="202122"/>
                </a:solidFill>
                <a:latin typeface="Arial"/>
                <a:ea typeface="Arial"/>
                <a:cs typeface="Arial"/>
                <a:sym typeface="Arial"/>
              </a:rPr>
              <a:t> by </a:t>
            </a:r>
            <a:r>
              <a:rPr b="0" i="0" lang="en-GB" u="sng" strike="noStrike">
                <a:solidFill>
                  <a:schemeClr val="hlink"/>
                </a:solidFill>
                <a:latin typeface="Arial"/>
                <a:ea typeface="Arial"/>
                <a:cs typeface="Arial"/>
                <a:sym typeface="Arial"/>
                <a:hlinkClick r:id="rId5"/>
              </a:rPr>
              <a:t>Marvin Minsky</a:t>
            </a:r>
            <a:r>
              <a:rPr b="0" i="0" lang="en-GB">
                <a:solidFill>
                  <a:srgbClr val="202122"/>
                </a:solidFill>
                <a:latin typeface="Arial"/>
                <a:ea typeface="Arial"/>
                <a:cs typeface="Arial"/>
                <a:sym typeface="Arial"/>
              </a:rPr>
              <a:t> and </a:t>
            </a:r>
            <a:r>
              <a:rPr b="0" i="0" lang="en-GB" u="sng" strike="noStrike">
                <a:solidFill>
                  <a:schemeClr val="hlink"/>
                </a:solidFill>
                <a:latin typeface="Arial"/>
                <a:ea typeface="Arial"/>
                <a:cs typeface="Arial"/>
                <a:sym typeface="Arial"/>
                <a:hlinkClick r:id="rId6"/>
              </a:rPr>
              <a:t>Seymour Papert</a:t>
            </a:r>
            <a:r>
              <a:rPr b="0" i="0" lang="en-GB">
                <a:solidFill>
                  <a:srgbClr val="202122"/>
                </a:solidFill>
                <a:latin typeface="Arial"/>
                <a:ea typeface="Arial"/>
                <a:cs typeface="Arial"/>
                <a:sym typeface="Arial"/>
              </a:rPr>
              <a:t> showed that it was impossible for single layer perceptron to learn an </a:t>
            </a:r>
            <a:r>
              <a:rPr b="0" i="0" lang="en-GB" u="sng" strike="noStrike">
                <a:solidFill>
                  <a:schemeClr val="hlink"/>
                </a:solidFill>
                <a:latin typeface="Arial"/>
                <a:ea typeface="Arial"/>
                <a:cs typeface="Arial"/>
                <a:sym typeface="Arial"/>
                <a:hlinkClick r:id="rId7"/>
              </a:rPr>
              <a:t>XOR</a:t>
            </a:r>
            <a:r>
              <a:rPr b="0" i="0" lang="en-GB">
                <a:solidFill>
                  <a:srgbClr val="202122"/>
                </a:solidFill>
                <a:latin typeface="Arial"/>
                <a:ea typeface="Arial"/>
                <a:cs typeface="Arial"/>
                <a:sym typeface="Arial"/>
              </a:rPr>
              <a:t> function. This was sometimes wrongly applied to multilayer perceptrons.</a:t>
            </a:r>
            <a:endParaRPr/>
          </a:p>
          <a:p>
            <a:pPr indent="0" lvl="0" marL="0" rtl="0" algn="l">
              <a:spcBef>
                <a:spcPts val="0"/>
              </a:spcBef>
              <a:spcAft>
                <a:spcPts val="0"/>
              </a:spcAft>
              <a:buNone/>
            </a:pPr>
            <a:r>
              <a:t/>
            </a:r>
            <a:endParaRPr b="0" i="0">
              <a:solidFill>
                <a:srgbClr val="202122"/>
              </a:solidFill>
              <a:latin typeface="Arial"/>
              <a:ea typeface="Arial"/>
              <a:cs typeface="Arial"/>
              <a:sym typeface="Arial"/>
            </a:endParaRPr>
          </a:p>
          <a:p>
            <a:pPr indent="0" lvl="0" marL="0" rtl="0" algn="l">
              <a:spcBef>
                <a:spcPts val="0"/>
              </a:spcBef>
              <a:spcAft>
                <a:spcPts val="0"/>
              </a:spcAft>
              <a:buNone/>
            </a:pPr>
            <a:r>
              <a:rPr b="0" i="0" lang="en-GB">
                <a:solidFill>
                  <a:srgbClr val="202122"/>
                </a:solidFill>
                <a:latin typeface="Arial"/>
                <a:ea typeface="Arial"/>
                <a:cs typeface="Arial"/>
                <a:sym typeface="Arial"/>
              </a:rPr>
              <a:t>The </a:t>
            </a:r>
            <a:r>
              <a:rPr b="1" i="0" lang="en-GB">
                <a:solidFill>
                  <a:srgbClr val="202122"/>
                </a:solidFill>
                <a:latin typeface="Arial"/>
                <a:ea typeface="Arial"/>
                <a:cs typeface="Arial"/>
                <a:sym typeface="Arial"/>
              </a:rPr>
              <a:t>neocognitron</a:t>
            </a:r>
            <a:r>
              <a:rPr b="0" i="0" lang="en-GB">
                <a:solidFill>
                  <a:srgbClr val="202122"/>
                </a:solidFill>
                <a:latin typeface="Arial"/>
                <a:ea typeface="Arial"/>
                <a:cs typeface="Arial"/>
                <a:sym typeface="Arial"/>
              </a:rPr>
              <a:t> is a hierarchical, multilayered </a:t>
            </a:r>
            <a:r>
              <a:rPr b="0" i="0" lang="en-GB" u="sng" strike="noStrike">
                <a:solidFill>
                  <a:schemeClr val="hlink"/>
                </a:solidFill>
                <a:latin typeface="Arial"/>
                <a:ea typeface="Arial"/>
                <a:cs typeface="Arial"/>
                <a:sym typeface="Arial"/>
                <a:hlinkClick r:id="rId8"/>
              </a:rPr>
              <a:t>artificial neural network</a:t>
            </a:r>
            <a:r>
              <a:rPr b="0" i="0" lang="en-GB">
                <a:solidFill>
                  <a:srgbClr val="202122"/>
                </a:solidFill>
                <a:latin typeface="Arial"/>
                <a:ea typeface="Arial"/>
                <a:cs typeface="Arial"/>
                <a:sym typeface="Arial"/>
              </a:rPr>
              <a:t> proposed by </a:t>
            </a:r>
            <a:r>
              <a:rPr b="0" i="0" lang="en-GB" u="sng" strike="noStrike">
                <a:solidFill>
                  <a:schemeClr val="hlink"/>
                </a:solidFill>
                <a:latin typeface="Arial"/>
                <a:ea typeface="Arial"/>
                <a:cs typeface="Arial"/>
                <a:sym typeface="Arial"/>
                <a:hlinkClick r:id="rId9"/>
              </a:rPr>
              <a:t>Kunihiko Fukushima</a:t>
            </a:r>
            <a:r>
              <a:rPr b="0" i="0" lang="en-GB">
                <a:solidFill>
                  <a:srgbClr val="202122"/>
                </a:solidFill>
                <a:latin typeface="Arial"/>
                <a:ea typeface="Arial"/>
                <a:cs typeface="Arial"/>
                <a:sym typeface="Arial"/>
              </a:rPr>
              <a:t> in 1979.</a:t>
            </a:r>
            <a:r>
              <a:rPr b="0" baseline="30000" i="0" lang="en-GB" u="sng" strike="noStrike">
                <a:solidFill>
                  <a:schemeClr val="hlink"/>
                </a:solidFill>
                <a:latin typeface="Arial"/>
                <a:ea typeface="Arial"/>
                <a:cs typeface="Arial"/>
                <a:sym typeface="Arial"/>
                <a:hlinkClick r:id="rId10"/>
              </a:rPr>
              <a:t>[1]</a:t>
            </a:r>
            <a:r>
              <a:rPr b="0" i="0" lang="en-GB">
                <a:solidFill>
                  <a:srgbClr val="202122"/>
                </a:solidFill>
                <a:latin typeface="Arial"/>
                <a:ea typeface="Arial"/>
                <a:cs typeface="Arial"/>
                <a:sym typeface="Arial"/>
              </a:rPr>
              <a:t> It has been used for Japanese </a:t>
            </a:r>
            <a:r>
              <a:rPr b="0" i="0" lang="en-GB" u="sng" strike="noStrike">
                <a:solidFill>
                  <a:schemeClr val="hlink"/>
                </a:solidFill>
                <a:latin typeface="Arial"/>
                <a:ea typeface="Arial"/>
                <a:cs typeface="Arial"/>
                <a:sym typeface="Arial"/>
                <a:hlinkClick r:id="rId11"/>
              </a:rPr>
              <a:t>handwritten character recognition</a:t>
            </a:r>
            <a:r>
              <a:rPr b="0" i="0" lang="en-GB">
                <a:solidFill>
                  <a:srgbClr val="202122"/>
                </a:solidFill>
                <a:latin typeface="Arial"/>
                <a:ea typeface="Arial"/>
                <a:cs typeface="Arial"/>
                <a:sym typeface="Arial"/>
              </a:rPr>
              <a:t> and other </a:t>
            </a:r>
            <a:r>
              <a:rPr b="0" i="0" lang="en-GB" u="sng" strike="noStrike">
                <a:solidFill>
                  <a:schemeClr val="hlink"/>
                </a:solidFill>
                <a:latin typeface="Arial"/>
                <a:ea typeface="Arial"/>
                <a:cs typeface="Arial"/>
                <a:sym typeface="Arial"/>
                <a:hlinkClick r:id="rId12"/>
              </a:rPr>
              <a:t>pattern recognition</a:t>
            </a:r>
            <a:r>
              <a:rPr b="0" i="0" lang="en-GB">
                <a:solidFill>
                  <a:srgbClr val="202122"/>
                </a:solidFill>
                <a:latin typeface="Arial"/>
                <a:ea typeface="Arial"/>
                <a:cs typeface="Arial"/>
                <a:sym typeface="Arial"/>
              </a:rPr>
              <a:t> tasks, and served as the inspiration for </a:t>
            </a:r>
            <a:r>
              <a:rPr b="0" i="0" lang="en-GB" u="sng" strike="noStrike">
                <a:solidFill>
                  <a:schemeClr val="hlink"/>
                </a:solidFill>
                <a:latin typeface="Arial"/>
                <a:ea typeface="Arial"/>
                <a:cs typeface="Arial"/>
                <a:sym typeface="Arial"/>
                <a:hlinkClick r:id="rId13"/>
              </a:rPr>
              <a:t>convolutional neural networks</a:t>
            </a:r>
            <a:r>
              <a:rPr b="0" i="0" lang="en-GB" u="none" strike="noStrike">
                <a:solidFill>
                  <a:srgbClr val="202122"/>
                </a:solidFill>
                <a:latin typeface="Arial"/>
                <a:ea typeface="Arial"/>
                <a:cs typeface="Arial"/>
                <a:sym typeface="Arial"/>
              </a:rPr>
              <a:t>. Inspired by biological work in visual cortex by Hubel &amp; Wiesel.</a:t>
            </a:r>
            <a:endParaRPr/>
          </a:p>
          <a:p>
            <a:pPr indent="0" lvl="0" marL="0" rtl="0" algn="l">
              <a:spcBef>
                <a:spcPts val="0"/>
              </a:spcBef>
              <a:spcAft>
                <a:spcPts val="0"/>
              </a:spcAft>
              <a:buNone/>
            </a:pPr>
            <a:r>
              <a:t/>
            </a:r>
            <a:endParaRPr b="0" i="0" u="none" strike="noStrike">
              <a:solidFill>
                <a:srgbClr val="202122"/>
              </a:solidFill>
              <a:latin typeface="Arial"/>
              <a:ea typeface="Arial"/>
              <a:cs typeface="Arial"/>
              <a:sym typeface="Arial"/>
            </a:endParaRPr>
          </a:p>
          <a:p>
            <a:pPr indent="0" lvl="0" marL="0" rtl="0" algn="l">
              <a:spcBef>
                <a:spcPts val="0"/>
              </a:spcBef>
              <a:spcAft>
                <a:spcPts val="0"/>
              </a:spcAft>
              <a:buNone/>
            </a:pPr>
            <a:r>
              <a:rPr b="0" i="0" lang="en-GB" u="none" strike="noStrike">
                <a:solidFill>
                  <a:srgbClr val="202122"/>
                </a:solidFill>
                <a:latin typeface="Arial"/>
                <a:ea typeface="Arial"/>
                <a:cs typeface="Arial"/>
                <a:sym typeface="Arial"/>
              </a:rPr>
              <a:t>LeNet: 5 layers conv net. </a:t>
            </a:r>
            <a:r>
              <a:rPr b="0" i="0" lang="en-GB">
                <a:solidFill>
                  <a:srgbClr val="202122"/>
                </a:solidFill>
                <a:latin typeface="Arial"/>
                <a:ea typeface="Arial"/>
                <a:cs typeface="Arial"/>
                <a:sym typeface="Arial"/>
              </a:rPr>
              <a:t>In 1989, </a:t>
            </a:r>
            <a:r>
              <a:rPr b="0" i="0" lang="en-GB" u="sng" strike="noStrike">
                <a:solidFill>
                  <a:schemeClr val="hlink"/>
                </a:solidFill>
                <a:latin typeface="Arial"/>
                <a:ea typeface="Arial"/>
                <a:cs typeface="Arial"/>
                <a:sym typeface="Arial"/>
                <a:hlinkClick r:id="rId14"/>
              </a:rPr>
              <a:t>Yann LeCun</a:t>
            </a:r>
            <a:r>
              <a:rPr b="0" i="0" lang="en-GB">
                <a:solidFill>
                  <a:srgbClr val="202122"/>
                </a:solidFill>
                <a:latin typeface="Arial"/>
                <a:ea typeface="Arial"/>
                <a:cs typeface="Arial"/>
                <a:sym typeface="Arial"/>
              </a:rPr>
              <a:t> et al. at </a:t>
            </a:r>
            <a:r>
              <a:rPr b="0" i="0" lang="en-GB" u="sng" strike="noStrike">
                <a:solidFill>
                  <a:schemeClr val="hlink"/>
                </a:solidFill>
                <a:latin typeface="Arial"/>
                <a:ea typeface="Arial"/>
                <a:cs typeface="Arial"/>
                <a:sym typeface="Arial"/>
                <a:hlinkClick r:id="rId15"/>
              </a:rPr>
              <a:t>Bell Labs</a:t>
            </a:r>
            <a:r>
              <a:rPr b="0" i="0" lang="en-GB">
                <a:solidFill>
                  <a:srgbClr val="202122"/>
                </a:solidFill>
                <a:latin typeface="Arial"/>
                <a:ea typeface="Arial"/>
                <a:cs typeface="Arial"/>
                <a:sym typeface="Arial"/>
              </a:rPr>
              <a:t> first applied the </a:t>
            </a:r>
            <a:r>
              <a:rPr b="0" i="0" lang="en-GB" u="sng" strike="noStrike">
                <a:solidFill>
                  <a:schemeClr val="hlink"/>
                </a:solidFill>
                <a:latin typeface="Arial"/>
                <a:ea typeface="Arial"/>
                <a:cs typeface="Arial"/>
                <a:sym typeface="Arial"/>
                <a:hlinkClick r:id="rId16"/>
              </a:rPr>
              <a:t>backpropagation algorithm</a:t>
            </a:r>
            <a:r>
              <a:rPr b="0" i="0" lang="en-GB">
                <a:solidFill>
                  <a:srgbClr val="202122"/>
                </a:solidFill>
                <a:latin typeface="Arial"/>
                <a:ea typeface="Arial"/>
                <a:cs typeface="Arial"/>
                <a:sym typeface="Arial"/>
              </a:rPr>
              <a:t> to practical applications, and believed that the ability to learn network generalization could be greatly enhanced by providing constraints from the task's domain.</a:t>
            </a:r>
            <a:r>
              <a:rPr b="0" i="0" lang="en-GB" u="none" strike="noStrike">
                <a:solidFill>
                  <a:srgbClr val="202122"/>
                </a:solidFill>
                <a:latin typeface="Arial"/>
                <a:ea typeface="Arial"/>
                <a:cs typeface="Arial"/>
                <a:sym typeface="Arial"/>
              </a:rPr>
              <a:t> </a:t>
            </a:r>
            <a:r>
              <a:rPr b="0" i="0" lang="en-GB">
                <a:solidFill>
                  <a:srgbClr val="202122"/>
                </a:solidFill>
                <a:latin typeface="Arial"/>
                <a:ea typeface="Arial"/>
                <a:cs typeface="Arial"/>
                <a:sym typeface="Arial"/>
              </a:rPr>
              <a:t>He combined a convolutional neural network trained by backpropagation algorithms to read handwritten numbers and successfully applied it in identifying handwritten zip code numbers provided by the </a:t>
            </a:r>
            <a:r>
              <a:rPr b="0" i="0" lang="en-GB" u="sng" strike="noStrike">
                <a:solidFill>
                  <a:schemeClr val="hlink"/>
                </a:solidFill>
                <a:latin typeface="Arial"/>
                <a:ea typeface="Arial"/>
                <a:cs typeface="Arial"/>
                <a:sym typeface="Arial"/>
                <a:hlinkClick r:id="rId17"/>
              </a:rPr>
              <a:t>US Postal Service</a:t>
            </a:r>
            <a:r>
              <a:rPr b="0" i="0" lang="en-GB">
                <a:solidFill>
                  <a:srgbClr val="202122"/>
                </a:solidFill>
                <a:latin typeface="Arial"/>
                <a:ea typeface="Arial"/>
                <a:cs typeface="Arial"/>
                <a:sym typeface="Arial"/>
              </a:rPr>
              <a:t>. The input data consisted of images, each containing a number, and the test results on the postal code digital data provided by the US Postal Service showed that the model had an error rate of only 1% and a rejection rate of about 9%.</a:t>
            </a:r>
            <a:endParaRPr/>
          </a:p>
        </p:txBody>
      </p:sp>
      <p:sp>
        <p:nvSpPr>
          <p:cNvPr id="126" name="Google Shape;12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6" name="Google Shape;168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Inception 1,649,402 parameters</a:t>
            </a:r>
            <a:endParaRPr/>
          </a:p>
          <a:p>
            <a:pPr indent="0" lvl="0" marL="0" rtl="0" algn="l">
              <a:spcBef>
                <a:spcPts val="0"/>
              </a:spcBef>
              <a:spcAft>
                <a:spcPts val="0"/>
              </a:spcAft>
              <a:buNone/>
            </a:pPr>
            <a:r>
              <a:rPr lang="en-GB"/>
              <a:t>Cifar10: 60’000 images 10 classes</a:t>
            </a:r>
            <a:endParaRPr/>
          </a:p>
          <a:p>
            <a:pPr indent="0" lvl="0" marL="0" rtl="0" algn="l">
              <a:spcBef>
                <a:spcPts val="0"/>
              </a:spcBef>
              <a:spcAft>
                <a:spcPts val="0"/>
              </a:spcAft>
              <a:buNone/>
            </a:pPr>
            <a:r>
              <a:rPr lang="en-GB"/>
              <a:t>aug is data augmentation; wd is weight decay; BN is batch normalization.</a:t>
            </a:r>
            <a:endParaRPr/>
          </a:p>
        </p:txBody>
      </p:sp>
      <p:sp>
        <p:nvSpPr>
          <p:cNvPr id="1687" name="Google Shape;1687;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8" name="Google Shape;169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8" name="Google Shape;170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4" name="Google Shape;171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capabilities of large language models (LLMs) have sparked debate over whether such systems just learn an enormous collection of superficial statistics or a coherent model of the data generating process</a:t>
            </a:r>
            <a:endParaRPr/>
          </a:p>
        </p:txBody>
      </p:sp>
      <p:sp>
        <p:nvSpPr>
          <p:cNvPr id="1715" name="Google Shape;1715;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3" name="Google Shape;172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GB" sz="1200">
                <a:solidFill>
                  <a:schemeClr val="dk1"/>
                </a:solidFill>
                <a:latin typeface="Calibri"/>
                <a:ea typeface="Calibri"/>
                <a:cs typeface="Calibri"/>
                <a:sym typeface="Calibri"/>
              </a:rPr>
              <a:t>adding parameters to models was reaching a point of diminishing returns. Experience with models like </a:t>
            </a:r>
            <a:r>
              <a:rPr lang="en-GB"/>
              <a:t>bert</a:t>
            </a:r>
            <a:r>
              <a:rPr b="0" i="0" lang="en-GB" sz="1200">
                <a:solidFill>
                  <a:schemeClr val="dk1"/>
                </a:solidFill>
                <a:latin typeface="Calibri"/>
                <a:ea typeface="Calibri"/>
                <a:cs typeface="Calibri"/>
                <a:sym typeface="Calibri"/>
              </a:rPr>
              <a:t> showed that the reverse was true.</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 model with zero training error is overfit to the training data and will typically generalize poorly” Hastie et al</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empirical evidence that, when AdaBoost and random forests are used with maximally large (interpolating) decision trees, the flexibility of the fitting methods yields interpo- lating predictors that are more robust to noise in the training data than the predictors produced by rigid, noninterpolating meth- ods (e.g., AdaBoost or random forests with shallow trees)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Zhang et al:</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Specifically, our experiments establish that state-of-the-art convolutional networks for image classification trained with stochastic gradient methods easily fit a random labeling of the training data.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724" name="Google Shape;1724;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4" name="Google Shape;1744;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Geirhos et al:</a:t>
            </a:r>
            <a:endParaRPr/>
          </a:p>
          <a:p>
            <a:pPr indent="0" lvl="0" marL="0" rtl="0" algn="l">
              <a:spcBef>
                <a:spcPts val="0"/>
              </a:spcBef>
              <a:spcAft>
                <a:spcPts val="0"/>
              </a:spcAft>
              <a:buNone/>
            </a:pPr>
            <a:r>
              <a:rPr lang="en-GB"/>
              <a:t>We compare the robustness of humans and current convolutional deep neural networks (DNNs) on object recognition under twelve different types of image degradations. First, using three well known DNNs (ResNet-152, VGG-19, GoogLeNet) we find the human visual system to be more robust to nearly all of the tested image manipulations, and we observe progressively diverging classification error-patterns between humans and DNNs when the signal gets weaker. Secondly, we show that DNNs trained directly on distorted images consistently surpass human performance on the exact distortion types they were trained on, yet they display extremely poor generalisation abilities when tested on other distortion types. For example, training on salt-and-pepper noise does not imply robustness on uniform white noise and vice versa. Thus, changes in the noise distribution between training and testing constitutes a crucial challenge to deep learning vision systems that can be systematically addressed in a lifelong machine learning approach. Our new dataset consisting of 83K carefully measured human psychophysical trials provide a useful reference for lifelong robustness against image degradations set by the human visual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of the most remarkable properties of the human visual system is its ability to generalise robustly. Humans generalise across a wide variety of changes in the input distribution, such as across different illumination conditions and weather types. For instance, human object recognition is largely unimpaired even if there are rain drops or snow flakes in front of an object. While humans are certainly exposed to a large number of such changes during their preceding lifetime (i.e., at “training time”, as we would say for DNNs), there seems to be something very generic about the way the human visual system is able to generalise that is not limited to the same distribution one was exposed to previously.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well can a visual learning system cope with a new image degradation after it has learned to cope with a certain set of image distortions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assess how top-performing DNNs that are trained on ImageNet: GoogLeNet [38], VGG19 [39] and ResNet-152. We compare against human observers when tested on twelve different distortions such as additive noise or phase noise. In a second set of experiments, we train networks directly on distorted images to see how well they can in general cope with noisy input, and how much training on distortions as a form of data augmentation helps in dealing with other distortions.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thus developed a mapping from 16 entry-level categories such as dog, car or chair to their corresponding ImageNet categories using the WordNet hierarchy [51]. This reduced the size of the unperturbed training set to approximately one fifth. For pre-trained DNNs, the sum of all softmax values mapping to a certain entry-level category was computed. The entry-level category with the highest sum was then taken as the network’s decision. </a:t>
            </a:r>
            <a:br>
              <a:rPr lang="en-GB"/>
            </a:br>
            <a:r>
              <a:rPr lang="en-GB"/>
              <a:t>All networks trained in these experiments had a ResNet-like architecture that differed from a standard ResNet-50 only in the number of output neurons that we reduced from 1000 to 16 to match the 16 entry-level classes of the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second challenge is the fact that standard DNNs only use feedforward computations at inference time, while recurrent connections are ubiquitous in the human brain [52, 53].4 In order to prevent this discrepancy from playing a major confounding role in our experimental comparison, presentation time for human observers was limited to 200 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instance, ResNet-152 almost solely predicts class bottle for images with strong uniform noise (irrespective of the ground truth category),5 and classes dog or bird for images distorted by phase noise.</a:t>
            </a:r>
            <a:endParaRPr/>
          </a:p>
        </p:txBody>
      </p:sp>
      <p:sp>
        <p:nvSpPr>
          <p:cNvPr id="1745" name="Google Shape;1745;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6" name="Google Shape;1756;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One-pixel attacks created with the proposed algorithm that success- fully fooled three types of DNNs trained on CIFAR-10 dataset: The All convolutional network (AllConv), Network in network (NiN) and VGG. The original class labels are in black color while the target class labels and the corresponding confidence are given below.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“I initially thought that adversarial examples were just an annoyance,” says Geoffrey Hinton, a computer scientist at the University of Toronto and one of the pioneers of deep learning. “But I now think they're probably quite profound. They tell us that we're doing something wrong.”</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lang="en-GB" sz="1200">
                <a:solidFill>
                  <a:schemeClr val="dk1"/>
                </a:solidFill>
                <a:latin typeface="Calibri"/>
                <a:ea typeface="Calibri"/>
                <a:cs typeface="Calibri"/>
                <a:sym typeface="Calibri"/>
              </a:rPr>
              <a:t>The results show that 67.97</a:t>
            </a:r>
            <a:r>
              <a:rPr lang="en-GB" sz="1200">
                <a:solidFill>
                  <a:schemeClr val="dk1"/>
                </a:solidFill>
                <a:latin typeface="Calibri"/>
                <a:ea typeface="Calibri"/>
                <a:cs typeface="Calibri"/>
                <a:sym typeface="Calibri"/>
              </a:rPr>
              <a:t>% </a:t>
            </a:r>
            <a:r>
              <a:rPr b="0" lang="en-GB" sz="1200">
                <a:solidFill>
                  <a:schemeClr val="dk1"/>
                </a:solidFill>
                <a:latin typeface="Calibri"/>
                <a:ea typeface="Calibri"/>
                <a:cs typeface="Calibri"/>
                <a:sym typeface="Calibri"/>
              </a:rPr>
              <a:t>of the natural images in Kaggle CIFAR-10 test dataset and 16.04</a:t>
            </a:r>
            <a:r>
              <a:rPr lang="en-GB" sz="1200">
                <a:solidFill>
                  <a:schemeClr val="dk1"/>
                </a:solidFill>
                <a:latin typeface="Calibri"/>
                <a:ea typeface="Calibri"/>
                <a:cs typeface="Calibri"/>
                <a:sym typeface="Calibri"/>
              </a:rPr>
              <a:t>% </a:t>
            </a:r>
            <a:r>
              <a:rPr b="0" lang="en-GB" sz="1200">
                <a:solidFill>
                  <a:schemeClr val="dk1"/>
                </a:solidFill>
                <a:latin typeface="Calibri"/>
                <a:ea typeface="Calibri"/>
                <a:cs typeface="Calibri"/>
                <a:sym typeface="Calibri"/>
              </a:rPr>
              <a:t>of the ImageNet (ILSVRC 2012) test images can be perturbed to at least one target class by modifying just one pixel with 74.03</a:t>
            </a:r>
            <a:r>
              <a:rPr lang="en-GB" sz="1200">
                <a:solidFill>
                  <a:schemeClr val="dk1"/>
                </a:solidFill>
                <a:latin typeface="Calibri"/>
                <a:ea typeface="Calibri"/>
                <a:cs typeface="Calibri"/>
                <a:sym typeface="Calibri"/>
              </a:rPr>
              <a:t>% </a:t>
            </a:r>
            <a:r>
              <a:rPr b="0" lang="en-GB" sz="1200">
                <a:solidFill>
                  <a:schemeClr val="dk1"/>
                </a:solidFill>
                <a:latin typeface="Calibri"/>
                <a:ea typeface="Calibri"/>
                <a:cs typeface="Calibri"/>
                <a:sym typeface="Calibri"/>
              </a:rPr>
              <a:t>and 22.91</a:t>
            </a:r>
            <a:r>
              <a:rPr lang="en-GB" sz="1200">
                <a:solidFill>
                  <a:schemeClr val="dk1"/>
                </a:solidFill>
                <a:latin typeface="Calibri"/>
                <a:ea typeface="Calibri"/>
                <a:cs typeface="Calibri"/>
                <a:sym typeface="Calibri"/>
              </a:rPr>
              <a:t>% </a:t>
            </a:r>
            <a:r>
              <a:rPr b="0" lang="en-GB" sz="1200">
                <a:solidFill>
                  <a:schemeClr val="dk1"/>
                </a:solidFill>
                <a:latin typeface="Calibri"/>
                <a:ea typeface="Calibri"/>
                <a:cs typeface="Calibri"/>
                <a:sym typeface="Calibri"/>
              </a:rPr>
              <a:t>confidence on average.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“For a child to learn to recognize a cow,” says Hinton, “it's not like their mother needs to say ‘cow’ 10,000 times”—a number that’s often required for deep-learning systems. Humans generally learn new concepts from just one or two examples.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Adversarial examples generated for AlexNet [9].(Left) is a correctly predicted sample, (center) dif- ference between correct image, and image predicted incorrectly magnified by 10x (values shifted by 128 and clamped), (right) adversarial example. All images in the right column are predicted to be an </a:t>
            </a:r>
            <a:r>
              <a:rPr i="1" lang="en-GB" sz="1200">
                <a:solidFill>
                  <a:schemeClr val="dk1"/>
                </a:solidFill>
                <a:latin typeface="Calibri"/>
                <a:ea typeface="Calibri"/>
                <a:cs typeface="Calibri"/>
                <a:sym typeface="Calibri"/>
              </a:rPr>
              <a:t>“ostrich, Struthio camelus”</a:t>
            </a:r>
            <a:r>
              <a:rPr lang="en-GB" sz="1200">
                <a:solidFill>
                  <a:schemeClr val="dk1"/>
                </a:solidFill>
                <a:latin typeface="Calibri"/>
                <a:ea typeface="Calibri"/>
                <a:cs typeface="Calibri"/>
                <a:sym typeface="Calibri"/>
              </a:rPr>
              <a:t>. Average distortion based on 64 examples is 0.006508. Plase refer to http://goo.gl/huaGPb for full resolution images. The examples are strictly randomly chosen. There is not any postselection involved. </a:t>
            </a:r>
            <a:endParaRPr/>
          </a:p>
          <a:p>
            <a:pPr indent="0" lvl="0" marL="0" rtl="0" algn="l">
              <a:spcBef>
                <a:spcPts val="0"/>
              </a:spcBef>
              <a:spcAft>
                <a:spcPts val="0"/>
              </a:spcAft>
              <a:buNone/>
            </a:pPr>
            <a:r>
              <a:t/>
            </a:r>
            <a:endParaRPr/>
          </a:p>
        </p:txBody>
      </p:sp>
      <p:sp>
        <p:nvSpPr>
          <p:cNvPr id="1757" name="Google Shape;1757;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3" name="Google Shape;178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0C0"/>
              </a:buClr>
              <a:buSzPts val="1200"/>
              <a:buFont typeface="Calibri"/>
              <a:buNone/>
            </a:pPr>
            <a:r>
              <a:rPr lang="en-GB">
                <a:solidFill>
                  <a:srgbClr val="0070C0"/>
                </a:solidFill>
              </a:rPr>
              <a:t>Bayesian NN use learned distributions of weights p(W|X,Y). For each prediction, a set of weights are sampled leading to a different output for each sample. Calculating p(W|X,Y) is intractable. We can approximate p(W|X,Y) by using different samples of weights Wt, for example by dropout during testing or sampling different subsets of training data. Variance in output is epistemic uncertainty. These approaches are computationally very costly, since models have to be run (dropout) n times or trained (data sampling) N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Gal &amp; Ghahramani</a:t>
            </a:r>
            <a:r>
              <a:rPr lang="en-GB">
                <a:solidFill>
                  <a:srgbClr val="0070C0"/>
                </a:solidFill>
              </a:rPr>
              <a:t> : dropout</a:t>
            </a:r>
            <a:endParaRPr/>
          </a:p>
          <a:p>
            <a:pPr indent="0" lvl="0" marL="0" rtl="0" algn="l">
              <a:spcBef>
                <a:spcPts val="0"/>
              </a:spcBef>
              <a:spcAft>
                <a:spcPts val="0"/>
              </a:spcAft>
              <a:buNone/>
            </a:pPr>
            <a:r>
              <a:rPr lang="en-GB" u="sng">
                <a:solidFill>
                  <a:schemeClr val="hlink"/>
                </a:solidFill>
                <a:hlinkClick r:id="rId3"/>
              </a:rPr>
              <a:t>Lakshminarayanan et al</a:t>
            </a:r>
            <a:r>
              <a:rPr lang="en-GB">
                <a:solidFill>
                  <a:srgbClr val="0070C0"/>
                </a:solidFill>
              </a:rPr>
              <a:t>: adversarial examples</a:t>
            </a:r>
            <a:endParaRPr/>
          </a:p>
        </p:txBody>
      </p:sp>
      <p:sp>
        <p:nvSpPr>
          <p:cNvPr id="1784" name="Google Shape;178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2" name="Google Shape;179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solidFill>
                  <a:srgbClr val="0070C0"/>
                </a:solidFill>
              </a:rPr>
              <a:t>Aleatoric uncertainty is error or noise in input data. Can be learned by NN or ML estimates.</a:t>
            </a:r>
            <a:endParaRPr/>
          </a:p>
          <a:p>
            <a:pPr indent="0" lvl="0" marL="0" rtl="0" algn="l">
              <a:spcBef>
                <a:spcPts val="0"/>
              </a:spcBef>
              <a:spcAft>
                <a:spcPts val="0"/>
              </a:spcAft>
              <a:buNone/>
            </a:pPr>
            <a:r>
              <a:rPr lang="en-GB">
                <a:solidFill>
                  <a:srgbClr val="0070C0"/>
                </a:solidFill>
              </a:rPr>
              <a:t>Epistemic uncertainty is error in model prediction. Model uncertainty. Can be reduced by adding more data.</a:t>
            </a:r>
            <a:endParaRPr/>
          </a:p>
          <a:p>
            <a:pPr indent="0" lvl="0" marL="0" rtl="0" algn="l">
              <a:spcBef>
                <a:spcPts val="0"/>
              </a:spcBef>
              <a:spcAft>
                <a:spcPts val="0"/>
              </a:spcAft>
              <a:buNone/>
            </a:pPr>
            <a:r>
              <a:t/>
            </a:r>
            <a:endParaRPr/>
          </a:p>
        </p:txBody>
      </p:sp>
      <p:sp>
        <p:nvSpPr>
          <p:cNvPr id="1793" name="Google Shape;1793;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 search results without citation and patents</a:t>
            </a:r>
            <a:endParaRPr/>
          </a:p>
        </p:txBody>
      </p:sp>
      <p:sp>
        <p:nvSpPr>
          <p:cNvPr id="138" name="Google Shape;13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4" name="Google Shape;180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solidFill>
                  <a:srgbClr val="0070C0"/>
                </a:solidFill>
              </a:rPr>
              <a:t>Aleatoric uncertainty is error or noise in input data. Can be learned by NN or ML estimates.</a:t>
            </a:r>
            <a:endParaRPr/>
          </a:p>
          <a:p>
            <a:pPr indent="0" lvl="0" marL="0" rtl="0" algn="l">
              <a:spcBef>
                <a:spcPts val="0"/>
              </a:spcBef>
              <a:spcAft>
                <a:spcPts val="0"/>
              </a:spcAft>
              <a:buNone/>
            </a:pPr>
            <a:r>
              <a:rPr lang="en-GB">
                <a:solidFill>
                  <a:srgbClr val="0070C0"/>
                </a:solidFill>
              </a:rPr>
              <a:t>Epistemic uncertainty is error in model prediction. Model uncertainty. Can be reduced by adding more data.</a:t>
            </a:r>
            <a:endParaRPr/>
          </a:p>
          <a:p>
            <a:pPr indent="0" lvl="0" marL="0" rtl="0" algn="l">
              <a:spcBef>
                <a:spcPts val="0"/>
              </a:spcBef>
              <a:spcAft>
                <a:spcPts val="0"/>
              </a:spcAft>
              <a:buNone/>
            </a:pPr>
            <a:r>
              <a:t/>
            </a:r>
            <a:endParaRPr/>
          </a:p>
        </p:txBody>
      </p:sp>
      <p:sp>
        <p:nvSpPr>
          <p:cNvPr id="1805" name="Google Shape;180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5" name="Google Shape;181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1" name="Google Shape;182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9" name="Google Shape;1829;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lack of automated tools for measuring care quality has limited the implementation of a national program to assess and improve guideline-directed care in heart failure with reduced ejection fraction (HFrEF). A key challenge for constructing such a tool has been an accurate, accessible approach for identifying patients with HFrEF at hospital discharge, an opportunity to evaluate and improve the quality of care.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Only 1 in 5 eligible individuals receive all the first-line treatments for HFrEF in the United States (3,4).</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Methods: We developed a novel deep learning-based language model for identifying patients with HFrEF from discharge summaries using a semi-supervised learning framework. For this purpose, hospitalizations with heart failure at Yale New Haven Hospital (YNHH) between 2015 to 2019 were labeled as HFrEF if the left ventricular ejection fraction was under 40% on antecedent echocardiography. The model was internally validated with model-based net reclassification improvement (NRI) assessed against chart-based diagnosis codes. We externally validated the model on discharge summaries from hospitalizations with heart failure at Northwestern Medicine.</a:t>
            </a:r>
            <a:endParaRPr/>
          </a:p>
          <a:p>
            <a:pPr indent="0" lvl="0" marL="0" rtl="0" algn="l">
              <a:spcBef>
                <a:spcPts val="0"/>
              </a:spcBef>
              <a:spcAft>
                <a:spcPts val="0"/>
              </a:spcAft>
              <a:buNone/>
            </a:pPr>
            <a:r>
              <a:t/>
            </a:r>
            <a:endParaRPr/>
          </a:p>
          <a:p>
            <a:pPr indent="0" lvl="0" marL="0" rtl="0" algn="l">
              <a:spcBef>
                <a:spcPts val="0"/>
              </a:spcBef>
              <a:spcAft>
                <a:spcPts val="0"/>
              </a:spcAft>
              <a:buNone/>
            </a:pPr>
            <a:r>
              <a:rPr b="1" i="0" lang="en-GB">
                <a:solidFill>
                  <a:srgbClr val="212121"/>
                </a:solidFill>
                <a:latin typeface="Arial"/>
                <a:ea typeface="Arial"/>
                <a:cs typeface="Arial"/>
                <a:sym typeface="Arial"/>
              </a:rPr>
              <a:t>Importance: </a:t>
            </a:r>
            <a:r>
              <a:rPr b="0" i="0" lang="en-GB">
                <a:solidFill>
                  <a:srgbClr val="212121"/>
                </a:solidFill>
                <a:latin typeface="Arial"/>
                <a:ea typeface="Arial"/>
                <a:cs typeface="Arial"/>
                <a:sym typeface="Arial"/>
              </a:rPr>
              <a:t>Worldwide, the burden of heart failure has increased to an estimated 23 million people, and approximately 50% of cases are HF with reduced ejection fraction (HFrEF).</a:t>
            </a:r>
            <a:endParaRPr/>
          </a:p>
          <a:p>
            <a:pPr indent="0" lvl="0" marL="0" rtl="0" algn="l">
              <a:spcBef>
                <a:spcPts val="0"/>
              </a:spcBef>
              <a:spcAft>
                <a:spcPts val="0"/>
              </a:spcAft>
              <a:buNone/>
            </a:pPr>
            <a:r>
              <a:rPr b="1" i="0" lang="en-GB">
                <a:solidFill>
                  <a:srgbClr val="212121"/>
                </a:solidFill>
                <a:latin typeface="Arial"/>
                <a:ea typeface="Arial"/>
                <a:cs typeface="Arial"/>
                <a:sym typeface="Arial"/>
              </a:rPr>
              <a:t>Observations: </a:t>
            </a:r>
            <a:r>
              <a:rPr b="0" i="0" lang="en-GB">
                <a:solidFill>
                  <a:srgbClr val="212121"/>
                </a:solidFill>
                <a:latin typeface="Arial"/>
                <a:ea typeface="Arial"/>
                <a:cs typeface="Arial"/>
                <a:sym typeface="Arial"/>
              </a:rPr>
              <a:t>Heart failure is a clinical syndrome characterized by dyspnea or exertional limitation due to impairment of ventricular filling or ejection of blood or both. HFrEF occurs when the left ventricular ejection fraction (LVEF) is 40% or less and is accompanied by progressive left ventricular dilatation and adverse cardiac remodeling. Assessment for heart failure begins with obtaining a medical history and physical examination. </a:t>
            </a:r>
            <a:endParaRPr/>
          </a:p>
          <a:p>
            <a:pPr indent="0" lvl="0" marL="0" rtl="0" algn="l">
              <a:spcBef>
                <a:spcPts val="0"/>
              </a:spcBef>
              <a:spcAft>
                <a:spcPts val="0"/>
              </a:spcAft>
              <a:buNone/>
            </a:pPr>
            <a:r>
              <a:t/>
            </a:r>
            <a:endParaRPr b="0" i="0">
              <a:solidFill>
                <a:srgbClr val="212121"/>
              </a:solidFill>
              <a:latin typeface="Arial"/>
              <a:ea typeface="Arial"/>
              <a:cs typeface="Arial"/>
              <a:sym typeface="Arial"/>
            </a:endParaRPr>
          </a:p>
          <a:p>
            <a:pPr indent="0" lvl="0" marL="0" rtl="0" algn="l">
              <a:spcBef>
                <a:spcPts val="0"/>
              </a:spcBef>
              <a:spcAft>
                <a:spcPts val="0"/>
              </a:spcAft>
              <a:buNone/>
            </a:pPr>
            <a:r>
              <a:rPr b="0" i="0" lang="en-GB">
                <a:solidFill>
                  <a:srgbClr val="212121"/>
                </a:solidFill>
                <a:latin typeface="Arial"/>
                <a:ea typeface="Arial"/>
                <a:cs typeface="Arial"/>
                <a:sym typeface="Arial"/>
              </a:rPr>
              <a:t>Longformer: Transformer-based models are unable to process long sequences due to their self-attention operation, which scales quadratically with the sequence length. To address this limitation, we introduce the Longformer with an attention mechanism that scales linearly with sequence length, making it easy to process documents of thousands of tokens or longer. Longformer’s attention mechanism is a drop-in replacement for the standard self-attention and combines a local windowed attention with a task motivated global attention.</a:t>
            </a:r>
            <a:endParaRPr/>
          </a:p>
          <a:p>
            <a:pPr indent="0" lvl="0" marL="0" rtl="0" algn="l">
              <a:spcBef>
                <a:spcPts val="0"/>
              </a:spcBef>
              <a:spcAft>
                <a:spcPts val="0"/>
              </a:spcAft>
              <a:buNone/>
            </a:pPr>
            <a:r>
              <a:t/>
            </a:r>
            <a:endParaRPr/>
          </a:p>
        </p:txBody>
      </p:sp>
      <p:sp>
        <p:nvSpPr>
          <p:cNvPr id="1830" name="Google Shape;1830;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4" name="Google Shape;184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a:solidFill>
                  <a:srgbClr val="222222"/>
                </a:solidFill>
                <a:latin typeface="Arial"/>
                <a:ea typeface="Arial"/>
                <a:cs typeface="Arial"/>
                <a:sym typeface="Arial"/>
              </a:rPr>
              <a:t>Hie et al 2023:</a:t>
            </a:r>
            <a:endParaRPr/>
          </a:p>
          <a:p>
            <a:pPr indent="0" lvl="0" marL="0" rtl="0" algn="l">
              <a:spcBef>
                <a:spcPts val="0"/>
              </a:spcBef>
              <a:spcAft>
                <a:spcPts val="0"/>
              </a:spcAft>
              <a:buNone/>
            </a:pPr>
            <a:r>
              <a:rPr lang="en-GB"/>
              <a:t>We quantify the sequence similarity as the Euclidean distance in language model-embedding space (Box 1), which can encode complex functional relationships.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Masked language models ESM-1 trained to predict amino acids given all neighboring amino acids. ESM : learning from 250 million sequences</a:t>
            </a:r>
            <a:endParaRPr/>
          </a:p>
          <a:p>
            <a:pPr indent="0" lvl="0" marL="0" rtl="0" algn="l">
              <a:spcBef>
                <a:spcPts val="0"/>
              </a:spcBef>
              <a:spcAft>
                <a:spcPts val="0"/>
              </a:spcAft>
              <a:buNone/>
            </a:pPr>
            <a:r>
              <a:t/>
            </a:r>
            <a:endParaRPr b="0" i="0">
              <a:solidFill>
                <a:srgbClr val="222222"/>
              </a:solidFill>
              <a:latin typeface="Arial"/>
              <a:ea typeface="Arial"/>
              <a:cs typeface="Arial"/>
              <a:sym typeface="Arial"/>
            </a:endParaRPr>
          </a:p>
          <a:p>
            <a:pPr indent="0" lvl="0" marL="0" rtl="0" algn="l">
              <a:spcBef>
                <a:spcPts val="0"/>
              </a:spcBef>
              <a:spcAft>
                <a:spcPts val="0"/>
              </a:spcAft>
              <a:buNone/>
            </a:pPr>
            <a:r>
              <a:rPr lang="en-GB"/>
              <a:t>A single protein language model can predict mutational effects across diverse proteins </a:t>
            </a:r>
            <a:endParaRPr/>
          </a:p>
          <a:p>
            <a:pPr indent="0" lvl="0" marL="0" rtl="0" algn="l">
              <a:spcBef>
                <a:spcPts val="0"/>
              </a:spcBef>
              <a:spcAft>
                <a:spcPts val="0"/>
              </a:spcAft>
              <a:buNone/>
            </a:pPr>
            <a:r>
              <a:rPr lang="en-GB"/>
              <a:t>Local predictions across a global sequence landscape can predict evolutionary order </a:t>
            </a:r>
            <a:endParaRPr/>
          </a:p>
          <a:p>
            <a:pPr indent="0" lvl="0" marL="0" rtl="0" algn="l">
              <a:spcBef>
                <a:spcPts val="0"/>
              </a:spcBef>
              <a:spcAft>
                <a:spcPts val="0"/>
              </a:spcAft>
              <a:buNone/>
            </a:pPr>
            <a:r>
              <a:rPr lang="en-GB"/>
              <a:t>Model generalizes from evolutionary landscapes spanning years to geologic eons </a:t>
            </a:r>
            <a:endParaRPr/>
          </a:p>
          <a:p>
            <a:pPr indent="0" lvl="0" marL="0" rtl="0" algn="l">
              <a:spcBef>
                <a:spcPts val="0"/>
              </a:spcBef>
              <a:spcAft>
                <a:spcPts val="0"/>
              </a:spcAft>
              <a:buNone/>
            </a:pPr>
            <a:r>
              <a:rPr lang="en-GB"/>
              <a:t>Protein language models learn general rules that aid evolutionary predictability</a:t>
            </a:r>
            <a:endParaRPr/>
          </a:p>
          <a:p>
            <a:pPr indent="0" lvl="0" marL="0" rtl="0" algn="l">
              <a:spcBef>
                <a:spcPts val="0"/>
              </a:spcBef>
              <a:spcAft>
                <a:spcPts val="0"/>
              </a:spcAft>
              <a:buNone/>
            </a:pPr>
            <a:r>
              <a:t/>
            </a:r>
            <a:endParaRPr b="0" i="0">
              <a:solidFill>
                <a:schemeClr val="dk1"/>
              </a:solidFill>
              <a:latin typeface="Calibri"/>
              <a:ea typeface="Calibri"/>
              <a:cs typeface="Calibri"/>
              <a:sym typeface="Calibri"/>
            </a:endParaRPr>
          </a:p>
          <a:p>
            <a:pPr indent="0" lvl="0" marL="0" rtl="0" algn="l">
              <a:spcBef>
                <a:spcPts val="0"/>
              </a:spcBef>
              <a:spcAft>
                <a:spcPts val="0"/>
              </a:spcAft>
              <a:buNone/>
            </a:pPr>
            <a:r>
              <a:rPr b="0" i="0" lang="en-GB">
                <a:solidFill>
                  <a:srgbClr val="222222"/>
                </a:solidFill>
                <a:latin typeface="Arial"/>
                <a:ea typeface="Arial"/>
                <a:cs typeface="Arial"/>
                <a:sym typeface="Arial"/>
              </a:rPr>
              <a:t>for example, some mutations maintain or improve stability or evolvability6,7, whereas others are structurally destabilizing7 or induce incompetent, misfolded states8.</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we report that general protein language models can efficiently evolve human antibodies by suggesting mutations that are evolutionarily plausible, despite providing the model with no information about the target antigen, binding specificity or protein structure. We performed language-model-guided affinity maturation of seven antibodies, screening 20 or fewer variants of each antibody across only two rounds of laboratory evolution, and improved the binding affinities of four clinically relevant, highly mature antibodies up to sevenfold and three unmatured antibodies up to 160-fold, with many designs also demonstrating favorable thermostability and viral neutralization activity against Ebola and severe acute respiratory syndrome coronavirus 2 (SARS-CoV-2) pseudoviruses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Mutations that are predicted to have higher probability than the wild-type residues are selected for experimental testing. The authors perform two rounds of testing in the lab: a first one selecting only the top ten single-residue mutations, ranked by the model’s output, and a second one using combinations of mutations manually curated by the experimenters. Testing on seven clinical antibodies — some of which had already been subject to substantial optimization — revealed candidates with improved thermostability, viral neutralization activity and immunogenicity. Remarkably, in all cases they found an increase in potency in neutralization assays, even though the target antigen was not considered at any point of the computational process.</a:t>
            </a:r>
            <a:endParaRPr/>
          </a:p>
          <a:p>
            <a:pPr indent="0" lvl="0" marL="0" rtl="0" algn="l">
              <a:spcBef>
                <a:spcPts val="0"/>
              </a:spcBef>
              <a:spcAft>
                <a:spcPts val="0"/>
              </a:spcAft>
              <a:buNone/>
            </a:pPr>
            <a:r>
              <a:rPr lang="en-GB"/>
              <a:t>The uncanny success of this method in generating optimized antibodies may be due to the ability of pLMs to make choices that human heuristics avoid. For example, antibodies combine highly variable complementary determining regions (CDRs), which typically determine antigen binding, with relatively constant framework regions. Optimization campaigns typically restrict directed evolution to the CDRs to limit complexity. In fact, even the genetic recombination mechanisms that underlie affinity maturation in nature rarely extend beyond the CDRs. In stark contrast, over half of the mutations suggested in Hie et al. involve framework regions.</a:t>
            </a:r>
            <a:endParaRPr/>
          </a:p>
        </p:txBody>
      </p:sp>
      <p:sp>
        <p:nvSpPr>
          <p:cNvPr id="1845" name="Google Shape;1845;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8" name="Google Shape;185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9" name="Google Shape;1859;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1" name="Google Shape;188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a:solidFill>
                  <a:srgbClr val="1F1F1F"/>
                </a:solidFill>
                <a:latin typeface="Arial"/>
                <a:ea typeface="Arial"/>
                <a:cs typeface="Arial"/>
                <a:sym typeface="Arial"/>
              </a:rPr>
              <a:t>Before 2020: Resnet to map RMF of MSA to binary contact map (8A). Mainly denoising.</a:t>
            </a:r>
            <a:endParaRPr/>
          </a:p>
          <a:p>
            <a:pPr indent="0" lvl="0" marL="0" rtl="0" algn="l">
              <a:spcBef>
                <a:spcPts val="0"/>
              </a:spcBef>
              <a:spcAft>
                <a:spcPts val="0"/>
              </a:spcAft>
              <a:buNone/>
            </a:pPr>
            <a:r>
              <a:rPr b="0" i="0" lang="en-GB">
                <a:solidFill>
                  <a:srgbClr val="1F1F1F"/>
                </a:solidFill>
                <a:latin typeface="Arial"/>
                <a:ea typeface="Arial"/>
                <a:cs typeface="Arial"/>
                <a:sym typeface="Arial"/>
              </a:rPr>
              <a:t>Contact maps were then used as constraints for Rosetta folding.</a:t>
            </a:r>
            <a:endParaRPr/>
          </a:p>
          <a:p>
            <a:pPr indent="0" lvl="0" marL="0" rtl="0" algn="l">
              <a:spcBef>
                <a:spcPts val="0"/>
              </a:spcBef>
              <a:spcAft>
                <a:spcPts val="0"/>
              </a:spcAft>
              <a:buNone/>
            </a:pPr>
            <a:r>
              <a:t/>
            </a:r>
            <a:endParaRPr b="0" i="0">
              <a:solidFill>
                <a:srgbClr val="1F1F1F"/>
              </a:solidFill>
              <a:latin typeface="Arial"/>
              <a:ea typeface="Arial"/>
              <a:cs typeface="Arial"/>
              <a:sym typeface="Arial"/>
            </a:endParaRPr>
          </a:p>
          <a:p>
            <a:pPr indent="0" lvl="0" marL="0" rtl="0" algn="l">
              <a:spcBef>
                <a:spcPts val="0"/>
              </a:spcBef>
              <a:spcAft>
                <a:spcPts val="0"/>
              </a:spcAft>
              <a:buNone/>
            </a:pPr>
            <a:r>
              <a:rPr b="0" i="0" lang="en-GB">
                <a:solidFill>
                  <a:srgbClr val="1F1F1F"/>
                </a:solidFill>
                <a:latin typeface="Arial"/>
                <a:ea typeface="Arial"/>
                <a:cs typeface="Arial"/>
                <a:sym typeface="Arial"/>
              </a:rPr>
              <a:t>RaptorX, trRosetta and AF1 used distribution of pairwise distances and converted them to potentials, which were minimized using GD.</a:t>
            </a:r>
            <a:endParaRPr/>
          </a:p>
          <a:p>
            <a:pPr indent="0" lvl="0" marL="0" rtl="0" algn="l">
              <a:spcBef>
                <a:spcPts val="0"/>
              </a:spcBef>
              <a:spcAft>
                <a:spcPts val="0"/>
              </a:spcAft>
              <a:buNone/>
            </a:pPr>
            <a:r>
              <a:t/>
            </a:r>
            <a:endParaRPr b="0" i="0">
              <a:solidFill>
                <a:srgbClr val="1F1F1F"/>
              </a:solidFill>
              <a:latin typeface="Arial"/>
              <a:ea typeface="Arial"/>
              <a:cs typeface="Arial"/>
              <a:sym typeface="Arial"/>
            </a:endParaRPr>
          </a:p>
          <a:p>
            <a:pPr indent="0" lvl="0" marL="0" rtl="0" algn="l">
              <a:spcBef>
                <a:spcPts val="0"/>
              </a:spcBef>
              <a:spcAft>
                <a:spcPts val="0"/>
              </a:spcAft>
              <a:buNone/>
            </a:pPr>
            <a:r>
              <a:rPr b="0" i="0" lang="en-GB">
                <a:solidFill>
                  <a:srgbClr val="1F1F1F"/>
                </a:solidFill>
                <a:latin typeface="Arial"/>
                <a:ea typeface="Arial"/>
                <a:cs typeface="Arial"/>
                <a:sym typeface="Arial"/>
              </a:rPr>
              <a:t>The median accuracy of the top two performing methods at CASP (Critical Assessment of protein Structure Prediction) is shown over the last four years. In CASP14 (late 2020), the AlphaFold2 system from DeepMind achieved ∼2 Å accuracy over all heavy atoms for single domain </a:t>
            </a:r>
            <a:r>
              <a:rPr b="0" i="0" lang="en-GB" u="sng">
                <a:solidFill>
                  <a:schemeClr val="hlink"/>
                </a:solidFill>
                <a:latin typeface="Arial"/>
                <a:ea typeface="Arial"/>
                <a:cs typeface="Arial"/>
                <a:sym typeface="Arial"/>
                <a:hlinkClick r:id="rId2"/>
              </a:rPr>
              <a:t>apo proteins</a:t>
            </a:r>
            <a:r>
              <a:rPr b="0" i="0" lang="en-GB">
                <a:solidFill>
                  <a:srgbClr val="1F1F1F"/>
                </a:solidFill>
                <a:latin typeface="Arial"/>
                <a:ea typeface="Arial"/>
                <a:cs typeface="Arial"/>
                <a:sym typeface="Arial"/>
              </a:rPr>
              <a:t>.</a:t>
            </a:r>
            <a:endParaRPr/>
          </a:p>
          <a:p>
            <a:pPr indent="0" lvl="0" marL="0" rtl="0" algn="l">
              <a:spcBef>
                <a:spcPts val="0"/>
              </a:spcBef>
              <a:spcAft>
                <a:spcPts val="0"/>
              </a:spcAft>
              <a:buNone/>
            </a:pPr>
            <a:r>
              <a:t/>
            </a:r>
            <a:endParaRPr b="0" i="0">
              <a:solidFill>
                <a:srgbClr val="1F1F1F"/>
              </a:solidFill>
              <a:latin typeface="Arial"/>
              <a:ea typeface="Arial"/>
              <a:cs typeface="Arial"/>
              <a:sym typeface="Arial"/>
            </a:endParaRPr>
          </a:p>
          <a:p>
            <a:pPr indent="0" lvl="0" marL="0" rtl="0" algn="l">
              <a:spcBef>
                <a:spcPts val="0"/>
              </a:spcBef>
              <a:spcAft>
                <a:spcPts val="0"/>
              </a:spcAft>
              <a:buNone/>
            </a:pPr>
            <a:r>
              <a:rPr lang="en-GB"/>
              <a:t>Alphafold 1 off the shelf CNN inspired from image processing with protein knowledge built around it</a:t>
            </a:r>
            <a:endParaRPr/>
          </a:p>
          <a:p>
            <a:pPr indent="0" lvl="0" marL="0" rtl="0" algn="l">
              <a:spcBef>
                <a:spcPts val="0"/>
              </a:spcBef>
              <a:spcAft>
                <a:spcPts val="0"/>
              </a:spcAft>
              <a:buNone/>
            </a:pPr>
            <a:r>
              <a:rPr lang="en-GB"/>
              <a:t>GDT: Global distance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Improvements in computational techniques: multiple sequence alignment and structure</a:t>
            </a:r>
            <a:endParaRPr/>
          </a:p>
          <a:p>
            <a:pPr indent="0" lvl="0" marL="0" rtl="0" algn="l">
              <a:spcBef>
                <a:spcPts val="0"/>
              </a:spcBef>
              <a:spcAft>
                <a:spcPts val="0"/>
              </a:spcAft>
              <a:buNone/>
            </a:pPr>
            <a:r>
              <a:rPr lang="en-GB"/>
              <a:t>Expenasion of protein structure databases: PDB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82" name="Google Shape;1882;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6" name="Google Shape;189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29 authors compared to 3 for AlexNet</a:t>
            </a:r>
            <a:endParaRPr/>
          </a:p>
          <a:p>
            <a:pPr indent="0" lvl="0" marL="0" rtl="0" algn="l">
              <a:spcBef>
                <a:spcPts val="0"/>
              </a:spcBef>
              <a:spcAft>
                <a:spcPts val="0"/>
              </a:spcAft>
              <a:buNone/>
            </a:pPr>
            <a:r>
              <a:rPr lang="en-GB"/>
              <a:t>Raw MSA</a:t>
            </a:r>
            <a:endParaRPr/>
          </a:p>
          <a:p>
            <a:pPr indent="0" lvl="0" marL="0" rtl="0" algn="l">
              <a:spcBef>
                <a:spcPts val="0"/>
              </a:spcBef>
              <a:spcAft>
                <a:spcPts val="0"/>
              </a:spcAft>
              <a:buNone/>
            </a:pPr>
            <a:r>
              <a:rPr lang="en-GB"/>
              <a:t>End-to-end differentiable DNN, trained by backprop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Instead of assuming that local interactions are the most important, Transformers place a priori equal weight on all possible interactions, then learn the relevant ones during training. This generality has enabled Transformers to dramatically improve the capabilities of natural language processing systems.</a:t>
            </a:r>
            <a:endParaRPr/>
          </a:p>
        </p:txBody>
      </p:sp>
      <p:sp>
        <p:nvSpPr>
          <p:cNvPr id="1897" name="Google Shape;1897;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8" name="Google Shape;1908;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SMR = Swiss Model Repo</a:t>
            </a:r>
            <a:endParaRPr/>
          </a:p>
          <a:p>
            <a:pPr indent="0" lvl="0" marL="0" rtl="0" algn="l">
              <a:spcBef>
                <a:spcPts val="0"/>
              </a:spcBef>
              <a:spcAft>
                <a:spcPts val="0"/>
              </a:spcAft>
              <a:buNone/>
            </a:pPr>
            <a:r>
              <a:rPr lang="en-GB"/>
              <a:t>RMSD = root mean squared deviation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AF2 provides metrics of local uncertainty (predicted local distance difference test score, pLDDT) that have been shown to reflect confidence in the structural assignment—potentially linked to protein disorder—and uncertainty for pair-wise residue distances.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Human residues:</a:t>
            </a:r>
            <a:endParaRPr/>
          </a:p>
          <a:p>
            <a:pPr indent="0" lvl="0" marL="0" rtl="0" algn="l">
              <a:spcBef>
                <a:spcPts val="0"/>
              </a:spcBef>
              <a:spcAft>
                <a:spcPts val="0"/>
              </a:spcAft>
              <a:buNone/>
            </a:pPr>
            <a:r>
              <a:rPr lang="en-GB"/>
              <a:t>36% high confidence</a:t>
            </a:r>
            <a:endParaRPr/>
          </a:p>
          <a:p>
            <a:pPr indent="0" lvl="0" marL="0" rtl="0" algn="l">
              <a:spcBef>
                <a:spcPts val="0"/>
              </a:spcBef>
              <a:spcAft>
                <a:spcPts val="0"/>
              </a:spcAft>
              <a:buNone/>
            </a:pPr>
            <a:r>
              <a:rPr lang="en-GB"/>
              <a:t>58% confident</a:t>
            </a:r>
            <a:endParaRPr/>
          </a:p>
          <a:p>
            <a:pPr indent="0" lvl="0" marL="0" rtl="0" algn="l">
              <a:spcBef>
                <a:spcPts val="0"/>
              </a:spcBef>
              <a:spcAft>
                <a:spcPts val="0"/>
              </a:spcAft>
              <a:buNone/>
            </a:pPr>
            <a:r>
              <a:rPr lang="en-GB"/>
              <a:t>17% exp 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https://ir.recursion.com/news-releases/news-release-details/recursion-bridges-protein-and-chemical-space-massive-protein</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GB">
                <a:solidFill>
                  <a:srgbClr val="222222"/>
                </a:solidFill>
                <a:latin typeface="Arial"/>
                <a:ea typeface="Arial"/>
                <a:cs typeface="Arial"/>
                <a:sym typeface="Arial"/>
              </a:rPr>
              <a:t>Last month, the biotechnology firm Recursion, based in Salt Lake City, Utah, </a:t>
            </a:r>
            <a:r>
              <a:rPr b="0" i="0" lang="en-GB" u="sng">
                <a:solidFill>
                  <a:schemeClr val="hlink"/>
                </a:solidFill>
                <a:latin typeface="Arial"/>
                <a:ea typeface="Arial"/>
                <a:cs typeface="Arial"/>
                <a:sym typeface="Arial"/>
                <a:hlinkClick r:id="rId2"/>
              </a:rPr>
              <a:t>announced that it had calculated</a:t>
            </a:r>
            <a:r>
              <a:rPr b="0" i="0" lang="en-GB">
                <a:solidFill>
                  <a:srgbClr val="222222"/>
                </a:solidFill>
                <a:latin typeface="Arial"/>
                <a:ea typeface="Arial"/>
                <a:cs typeface="Arial"/>
                <a:sym typeface="Arial"/>
              </a:rPr>
              <a:t> how 36 billion potential drug compounds could bind to more than 15,000 human proteins whose structures were predicted by AlphaFold. To pull off the massive computation, Recursion used its own AI tool, MatchMaker, that ‘matched’ binding pockets on the predicted structures with suitably shaped small molecules, or ligands, from a database called Enamine Real Space.</a:t>
            </a:r>
            <a:endParaRPr/>
          </a:p>
          <a:p>
            <a:pPr indent="0" lvl="0" marL="0" rtl="0" algn="l">
              <a:spcBef>
                <a:spcPts val="0"/>
              </a:spcBef>
              <a:spcAft>
                <a:spcPts val="0"/>
              </a:spcAft>
              <a:buNone/>
            </a:pPr>
            <a:r>
              <a:t/>
            </a:r>
            <a:endParaRPr b="0" i="0">
              <a:solidFill>
                <a:srgbClr val="222222"/>
              </a:solidFill>
              <a:latin typeface="Arial"/>
              <a:ea typeface="Arial"/>
              <a:cs typeface="Arial"/>
              <a:sym typeface="Arial"/>
            </a:endParaRPr>
          </a:p>
          <a:p>
            <a:pPr indent="0" lvl="0" marL="0" rtl="0" algn="l">
              <a:spcBef>
                <a:spcPts val="0"/>
              </a:spcBef>
              <a:spcAft>
                <a:spcPts val="0"/>
              </a:spcAft>
              <a:buNone/>
            </a:pPr>
            <a:r>
              <a:rPr b="0" i="0" lang="en-GB">
                <a:solidFill>
                  <a:srgbClr val="222222"/>
                </a:solidFill>
                <a:latin typeface="Arial"/>
                <a:ea typeface="Arial"/>
                <a:cs typeface="Arial"/>
                <a:sym typeface="Arial"/>
              </a:rPr>
              <a:t>For 70+ percent confident docking position, one needs a RMSD &lt; 0.8A. AF2 is always RMSD &gt; 0.8A.</a:t>
            </a:r>
            <a:endParaRPr/>
          </a:p>
          <a:p>
            <a:pPr indent="0" lvl="0" marL="0" rtl="0" algn="l">
              <a:spcBef>
                <a:spcPts val="0"/>
              </a:spcBef>
              <a:spcAft>
                <a:spcPts val="0"/>
              </a:spcAft>
              <a:buNone/>
            </a:pPr>
            <a:r>
              <a:t/>
            </a:r>
            <a:endParaRPr b="0" i="0">
              <a:solidFill>
                <a:srgbClr val="222222"/>
              </a:solidFill>
              <a:latin typeface="Arial"/>
              <a:ea typeface="Arial"/>
              <a:cs typeface="Arial"/>
              <a:sym typeface="Arial"/>
            </a:endParaRPr>
          </a:p>
          <a:p>
            <a:pPr indent="0" lvl="0" marL="0" rtl="0" algn="l">
              <a:spcBef>
                <a:spcPts val="0"/>
              </a:spcBef>
              <a:spcAft>
                <a:spcPts val="0"/>
              </a:spcAft>
              <a:buNone/>
            </a:pPr>
            <a:r>
              <a:rPr b="0" i="0" lang="en-GB">
                <a:solidFill>
                  <a:srgbClr val="222222"/>
                </a:solidFill>
                <a:latin typeface="Arial"/>
                <a:ea typeface="Arial"/>
                <a:cs typeface="Arial"/>
                <a:sym typeface="Arial"/>
              </a:rPr>
              <a:t>Improvements after Alphafold: </a:t>
            </a:r>
            <a:endParaRPr/>
          </a:p>
          <a:p>
            <a:pPr indent="0" lvl="0" marL="0" rtl="0" algn="l">
              <a:spcBef>
                <a:spcPts val="0"/>
              </a:spcBef>
              <a:spcAft>
                <a:spcPts val="0"/>
              </a:spcAft>
              <a:buNone/>
            </a:pPr>
            <a:r>
              <a:rPr b="0" i="0" lang="en-GB">
                <a:solidFill>
                  <a:srgbClr val="222222"/>
                </a:solidFill>
                <a:latin typeface="Arial"/>
                <a:ea typeface="Arial"/>
                <a:cs typeface="Arial"/>
                <a:sym typeface="Arial"/>
              </a:rPr>
              <a:t>- prediction of denovo sequences (no MSA)</a:t>
            </a:r>
            <a:endParaRPr/>
          </a:p>
          <a:p>
            <a:pPr indent="0" lvl="0" marL="0" rtl="0" algn="l">
              <a:spcBef>
                <a:spcPts val="0"/>
              </a:spcBef>
              <a:spcAft>
                <a:spcPts val="0"/>
              </a:spcAft>
              <a:buNone/>
            </a:pPr>
            <a:r>
              <a:rPr b="0" i="0" lang="en-GB">
                <a:solidFill>
                  <a:srgbClr val="222222"/>
                </a:solidFill>
                <a:latin typeface="Arial"/>
                <a:ea typeface="Arial"/>
                <a:cs typeface="Arial"/>
                <a:sym typeface="Arial"/>
              </a:rPr>
              <a:t>- ultra high accuracy (&lt; 0.5A)</a:t>
            </a:r>
            <a:endParaRPr/>
          </a:p>
          <a:p>
            <a:pPr indent="0" lvl="0" marL="0" rtl="0" algn="l">
              <a:spcBef>
                <a:spcPts val="0"/>
              </a:spcBef>
              <a:spcAft>
                <a:spcPts val="0"/>
              </a:spcAft>
              <a:buNone/>
            </a:pPr>
            <a:r>
              <a:rPr b="0" i="0" lang="en-GB">
                <a:solidFill>
                  <a:srgbClr val="222222"/>
                </a:solidFill>
                <a:latin typeface="Arial"/>
                <a:ea typeface="Arial"/>
                <a:cs typeface="Arial"/>
                <a:sym typeface="Arial"/>
              </a:rPr>
              <a:t>- sensitivity to minor sequence changes (PTMs, variants)</a:t>
            </a:r>
            <a:endParaRPr/>
          </a:p>
        </p:txBody>
      </p:sp>
      <p:sp>
        <p:nvSpPr>
          <p:cNvPr id="1909" name="Google Shape;1909;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6" name="Google Shape;1926;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At the moment no distuinction between residues from different proteins leading to topolocically linked structures.</a:t>
            </a:r>
            <a:endParaRPr/>
          </a:p>
          <a:p>
            <a:pPr indent="0" lvl="0" marL="0" rtl="0" algn="l">
              <a:spcBef>
                <a:spcPts val="0"/>
              </a:spcBef>
              <a:spcAft>
                <a:spcPts val="0"/>
              </a:spcAft>
              <a:buNone/>
            </a:pPr>
            <a:r>
              <a:rPr lang="en-GB"/>
              <a:t>Improved in v2.2.0 of AlphaFole-Multimer by new loss function</a:t>
            </a:r>
            <a:endParaRPr/>
          </a:p>
        </p:txBody>
      </p:sp>
      <p:sp>
        <p:nvSpPr>
          <p:cNvPr id="1927" name="Google Shape;1927;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CIFAR’s early leadership in AI was established as a result of the </a:t>
            </a:r>
            <a:r>
              <a:rPr b="1" i="0" lang="en-GB" sz="1200" u="sng">
                <a:solidFill>
                  <a:schemeClr val="hlink"/>
                </a:solidFill>
                <a:latin typeface="Calibri"/>
                <a:ea typeface="Calibri"/>
                <a:cs typeface="Calibri"/>
                <a:sym typeface="Calibri"/>
                <a:hlinkClick r:id="rId2"/>
              </a:rPr>
              <a:t>Learning in Machines &amp; Brains program</a:t>
            </a:r>
            <a:r>
              <a:rPr b="0" i="0" lang="en-GB" sz="1200">
                <a:solidFill>
                  <a:schemeClr val="dk1"/>
                </a:solidFill>
                <a:latin typeface="Calibri"/>
                <a:ea typeface="Calibri"/>
                <a:cs typeface="Calibri"/>
                <a:sym typeface="Calibri"/>
              </a:rPr>
              <a:t>. In the 1980s, CIFAR launched a new AI research program called Artificial Intelligence, Robotics &amp; Society, which included AI pioneer Geoffrey Hinton as one of its members. In 2004, he led the Neural Computation &amp; Adaptive Perception Program, bringing computer and cognitive scientists together to develop a new approach to machine learning, inspired by the human brain. This program was renamed Learning in Machines &amp; Brains in 2014. Under the co-direction of Yoshua Bengio and Yann LeCun, it continues to advance AI research.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Abdel-rahman Mohamed, George Dahl, and Geoffrey Hinton</a:t>
            </a:r>
            <a:endParaRPr/>
          </a:p>
          <a:p>
            <a:pPr indent="0" lvl="0" marL="0" rtl="0" algn="l">
              <a:spcBef>
                <a:spcPts val="0"/>
              </a:spcBef>
              <a:spcAft>
                <a:spcPts val="0"/>
              </a:spcAft>
              <a:buNone/>
            </a:pPr>
            <a:r>
              <a:rPr lang="en-GB"/>
              <a:t>Hidden Markov Models (HMMs) have been the state-of-the-art techniques for acoustic modeling despite their unrealistic independence assumptions and the very limited representational capacity of their hidden states. There are many proposals in the research community for deeper models that are capable of modeling the many types of variability present in the speech generation process. Deep Belief Networks (DBNs) have recently proved to be very effective for a variety of machine learning problems and this paper applies DBNs to acoustic modeling. On the standard TIMIT corpus, DBNs consistently outperform other techniques and the best DBN achieves a phone error rate (PER) of 23.0% on the TIMIT core test set.</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0" lang="en-GB" sz="1200">
                <a:solidFill>
                  <a:schemeClr val="dk1"/>
                </a:solidFill>
                <a:latin typeface="Calibri"/>
                <a:ea typeface="Calibri"/>
                <a:cs typeface="Calibri"/>
                <a:sym typeface="Calibri"/>
              </a:rPr>
              <a:t>AlexNet: Alex Krizhevsky Ilya Sutskever Geoffrey E. Hinton, University of Toronto</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We trained a large, deep convolutional neural network to classify the 1.2 million high-resolution images in the ImageNet LSVRC-2010 contest into the 1000 dif- ferent classes. On the test data, we achieved top-1 and top-5 error rates of 37.5% and 17.0% which is considerably better than the previous state-of-the-art. The neural network, which has 60 million parameters and 650,000 neurons, consists of five convolutional layers, some of which are followed by max-pooling layers, and three fully-connected layers with a final 1000-way softmax. To make training faster, we used non-saturating neurons and a very efficient GPU implementation of the convolution operation. To reduce overfitting in the fully-connected layers we employed a recently-developed regularization method called “dropout” that proved to be very effective. We also entered a variant of this model in the ILSVRC-2012 competition and achieved a winning top-5 test error rate of 15.3%, compared to 26.2% achieved by the second-best entry.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Keras (</a:t>
            </a:r>
            <a:r>
              <a:rPr b="0" i="0" lang="en-GB" sz="1200">
                <a:solidFill>
                  <a:schemeClr val="dk1"/>
                </a:solidFill>
                <a:latin typeface="Calibri"/>
                <a:ea typeface="Calibri"/>
                <a:cs typeface="Calibri"/>
                <a:sym typeface="Calibri"/>
              </a:rPr>
              <a:t>François Chollet)</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PyTorch Facebook</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Tensorflow (</a:t>
            </a:r>
            <a:r>
              <a:rPr b="0" i="0" lang="en-GB" sz="1200" u="sng" strike="noStrike">
                <a:solidFill>
                  <a:schemeClr val="hlink"/>
                </a:solidFill>
                <a:latin typeface="Calibri"/>
                <a:ea typeface="Calibri"/>
                <a:cs typeface="Calibri"/>
                <a:sym typeface="Calibri"/>
                <a:hlinkClick r:id="rId3"/>
              </a:rPr>
              <a:t>Google Brain</a:t>
            </a:r>
            <a:r>
              <a:rPr b="0" i="0" lang="en-GB"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Theano (Univ Montreal)</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CTNK (Microsoft)</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MxNet (Apache)</a:t>
            </a:r>
            <a:endParaRPr/>
          </a:p>
          <a:p>
            <a:pPr indent="0" lvl="0" marL="0" rtl="0" algn="l">
              <a:spcBef>
                <a:spcPts val="0"/>
              </a:spcBef>
              <a:spcAft>
                <a:spcPts val="0"/>
              </a:spcAft>
              <a:buNone/>
            </a:pPr>
            <a:r>
              <a:t/>
            </a:r>
            <a:endParaRPr/>
          </a:p>
        </p:txBody>
      </p:sp>
      <p:sp>
        <p:nvSpPr>
          <p:cNvPr id="149" name="Google Shape;14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6" name="Google Shape;1936;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GRU = Gated recurrent unit (simplified version of LSTM, faster to train)</a:t>
            </a:r>
            <a:endParaRPr/>
          </a:p>
        </p:txBody>
      </p:sp>
      <p:sp>
        <p:nvSpPr>
          <p:cNvPr id="1937" name="Google Shape;1937;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6" name="Google Shape;203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GRU = Gated recurrent unit (simplified version of LSTM, faster to train)</a:t>
            </a:r>
            <a:endParaRPr/>
          </a:p>
        </p:txBody>
      </p:sp>
      <p:sp>
        <p:nvSpPr>
          <p:cNvPr id="2037" name="Google Shape;2037;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2" name="Google Shape;2052;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Many challenges arise when applying deep neural networks to tabular data, including lack of locality, data sparsity (missing values), mixed feature types (numeric, ordinal, categorical), and lack of prior knowledge of the dataset structure (unlike with text or images).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GB"/>
              <a:t>tree-ensemble algorithms, such as XGBoost, are considered the recommended option for real-life tabular data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show that in most cases, each deep model performs best on the datasets used in its respective paper but significantly worse on other datasets. Additionally, our study shows that XGBoost usually outperforms deep models on these datasets. Furthermore, we demonstrate that the hyperparameter search process was much shorter for XGBoost. On the positive side, we examine the performance of an ensemble of deep models combined with XGBoost and show that this ensemble gives the best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Compared to XGBoost and the full ensemble, the single deep model’s performance is much more sensitive to the specific dataset.</a:t>
            </a:r>
            <a:endParaRPr/>
          </a:p>
        </p:txBody>
      </p:sp>
      <p:sp>
        <p:nvSpPr>
          <p:cNvPr id="2053" name="Google Shape;2053;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lang="en-GB" sz="1200">
                <a:solidFill>
                  <a:schemeClr val="dk1"/>
                </a:solidFill>
                <a:latin typeface="Calibri"/>
                <a:ea typeface="Calibri"/>
                <a:cs typeface="Calibri"/>
                <a:sym typeface="Calibri"/>
              </a:rPr>
              <a:t>AlexNet: Alex Krizhevsky Ilya Sutskever Geoffrey E. Hinton, University of Toronto</a:t>
            </a:r>
            <a:endParaRPr/>
          </a:p>
          <a:p>
            <a:pPr indent="0" lvl="0" marL="0" rtl="0" algn="l">
              <a:spcBef>
                <a:spcPts val="0"/>
              </a:spcBef>
              <a:spcAft>
                <a:spcPts val="0"/>
              </a:spcAft>
              <a:buNone/>
            </a:pPr>
            <a:r>
              <a:rPr lang="en-GB"/>
              <a:t>ZFNet: Zeiler &amp; Fergus</a:t>
            </a:r>
            <a:endParaRPr/>
          </a:p>
          <a:p>
            <a:pPr indent="0" lvl="0" marL="0" rtl="0" algn="l">
              <a:spcBef>
                <a:spcPts val="0"/>
              </a:spcBef>
              <a:spcAft>
                <a:spcPts val="0"/>
              </a:spcAft>
              <a:buNone/>
            </a:pPr>
            <a:r>
              <a:rPr lang="en-GB"/>
              <a:t>GoogleLeNet: 22 layers including 9 inception layers</a:t>
            </a:r>
            <a:endParaRPr/>
          </a:p>
          <a:p>
            <a:pPr indent="0" lvl="0" marL="0" rtl="0" algn="l">
              <a:spcBef>
                <a:spcPts val="0"/>
              </a:spcBef>
              <a:spcAft>
                <a:spcPts val="0"/>
              </a:spcAft>
              <a:buNone/>
            </a:pPr>
            <a:r>
              <a:rPr lang="en-GB"/>
              <a:t>SENet: Squeeze-and-excitation network. Extends GoogLeNet and ResNet with attention-like  blocks</a:t>
            </a:r>
            <a:endParaRPr/>
          </a:p>
          <a:p>
            <a:pPr indent="0" lvl="0" marL="0" rtl="0" algn="l">
              <a:spcBef>
                <a:spcPts val="0"/>
              </a:spcBef>
              <a:spcAft>
                <a:spcPts val="0"/>
              </a:spcAft>
              <a:buNone/>
            </a:pPr>
            <a:r>
              <a:rPr lang="en-GB"/>
              <a:t>ILSRVR (</a:t>
            </a:r>
            <a:r>
              <a:rPr b="0" i="0" lang="en-GB">
                <a:solidFill>
                  <a:srgbClr val="333333"/>
                </a:solidFill>
                <a:latin typeface="Helvetica Neue"/>
                <a:ea typeface="Helvetica Neue"/>
                <a:cs typeface="Helvetica Neue"/>
                <a:sym typeface="Helvetica Neue"/>
              </a:rPr>
              <a:t> </a:t>
            </a:r>
            <a:r>
              <a:rPr b="0" i="0" lang="en-GB" u="sng">
                <a:solidFill>
                  <a:schemeClr val="hlink"/>
                </a:solidFill>
                <a:latin typeface="Helvetica Neue"/>
                <a:ea typeface="Helvetica Neue"/>
                <a:cs typeface="Helvetica Neue"/>
                <a:sym typeface="Helvetica Neue"/>
                <a:hlinkClick r:id="rId2"/>
              </a:rPr>
              <a:t>ImageNet Large Scale Visual Recognition Challenge</a:t>
            </a:r>
            <a:r>
              <a:rPr b="0" i="0" lang="en-GB" u="sng">
                <a:solidFill>
                  <a:srgbClr val="026CA6"/>
                </a:solidFill>
                <a:latin typeface="Helvetica Neue"/>
                <a:ea typeface="Helvetica Neue"/>
                <a:cs typeface="Helvetica Neue"/>
                <a:sym typeface="Helvetica Neue"/>
              </a:rPr>
              <a:t>)</a:t>
            </a:r>
            <a:r>
              <a:rPr lang="en-GB"/>
              <a:t> database with currently </a:t>
            </a:r>
            <a:r>
              <a:rPr b="0" i="0" lang="en-GB">
                <a:solidFill>
                  <a:srgbClr val="666666"/>
                </a:solidFill>
                <a:latin typeface="Helvetica Neue"/>
                <a:ea typeface="Helvetica Neue"/>
                <a:cs typeface="Helvetica Neue"/>
                <a:sym typeface="Helvetica Neue"/>
              </a:rPr>
              <a:t>14,197,122 images. Limited to </a:t>
            </a:r>
            <a:r>
              <a:rPr lang="en-GB"/>
              <a:t>1,000 fine-grained categories there are 1’200’000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Usually copped to 224x224 in RGB.</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333333"/>
              </a:buClr>
              <a:buSzPts val="1200"/>
              <a:buFont typeface="Helvetica Neue"/>
              <a:buNone/>
            </a:pPr>
            <a:r>
              <a:rPr b="0" i="0" lang="en-GB">
                <a:solidFill>
                  <a:srgbClr val="333333"/>
                </a:solidFill>
                <a:latin typeface="Helvetica Neue"/>
                <a:ea typeface="Helvetica Neue"/>
                <a:cs typeface="Helvetica Neue"/>
                <a:sym typeface="Helvetica Neue"/>
              </a:rPr>
              <a:t>ILSVRC2010: 1’200’000 train, 50’000 validation, 150’000 test, 1000 categories</a:t>
            </a:r>
            <a:endParaRPr/>
          </a:p>
          <a:p>
            <a:pPr indent="0" lvl="0" marL="0" marR="0" rtl="0" algn="l">
              <a:lnSpc>
                <a:spcPct val="100000"/>
              </a:lnSpc>
              <a:spcBef>
                <a:spcPts val="0"/>
              </a:spcBef>
              <a:spcAft>
                <a:spcPts val="0"/>
              </a:spcAft>
              <a:buClr>
                <a:srgbClr val="333333"/>
              </a:buClr>
              <a:buSzPts val="1200"/>
              <a:buFont typeface="Helvetica Neue"/>
              <a:buNone/>
            </a:pPr>
            <a:r>
              <a:rPr b="0" i="0" lang="en-GB">
                <a:solidFill>
                  <a:srgbClr val="333333"/>
                </a:solidFill>
                <a:latin typeface="Helvetica Neue"/>
                <a:ea typeface="Helvetica Neue"/>
                <a:cs typeface="Helvetica Neue"/>
                <a:sym typeface="Helvetica Neue"/>
              </a:rPr>
              <a:t>5 labels per image: I_j, j=1..5</a:t>
            </a:r>
            <a:endParaRPr/>
          </a:p>
          <a:p>
            <a:pPr indent="0" lvl="0" marL="0" marR="0" rtl="0" algn="l">
              <a:lnSpc>
                <a:spcPct val="100000"/>
              </a:lnSpc>
              <a:spcBef>
                <a:spcPts val="0"/>
              </a:spcBef>
              <a:spcAft>
                <a:spcPts val="0"/>
              </a:spcAft>
              <a:buClr>
                <a:srgbClr val="333333"/>
              </a:buClr>
              <a:buSzPts val="1200"/>
              <a:buFont typeface="Helvetica Neue"/>
              <a:buNone/>
            </a:pPr>
            <a:r>
              <a:rPr b="0" i="0" lang="en-GB">
                <a:solidFill>
                  <a:srgbClr val="333333"/>
                </a:solidFill>
                <a:latin typeface="Helvetica Neue"/>
                <a:ea typeface="Helvetica Neue"/>
                <a:cs typeface="Helvetica Neue"/>
                <a:sym typeface="Helvetica Neue"/>
              </a:rPr>
              <a:t>True image labels: g_k, k=1..n</a:t>
            </a:r>
            <a:endParaRPr/>
          </a:p>
          <a:p>
            <a:pPr indent="0" lvl="0" marL="0" marR="0" rtl="0" algn="l">
              <a:lnSpc>
                <a:spcPct val="100000"/>
              </a:lnSpc>
              <a:spcBef>
                <a:spcPts val="0"/>
              </a:spcBef>
              <a:spcAft>
                <a:spcPts val="0"/>
              </a:spcAft>
              <a:buClr>
                <a:srgbClr val="333333"/>
              </a:buClr>
              <a:buSzPts val="1200"/>
              <a:buFont typeface="Helvetica Neue"/>
              <a:buNone/>
            </a:pPr>
            <a:r>
              <a:rPr b="0" i="0" lang="en-GB">
                <a:solidFill>
                  <a:srgbClr val="333333"/>
                </a:solidFill>
                <a:latin typeface="Helvetica Neue"/>
                <a:ea typeface="Helvetica Neue"/>
                <a:cs typeface="Helvetica Neue"/>
                <a:sym typeface="Helvetica Neue"/>
              </a:rPr>
              <a:t>E = 1/n Sum_k min_j d(I_j, g_k)</a:t>
            </a:r>
            <a:endParaRPr/>
          </a:p>
          <a:p>
            <a:pPr indent="0" lvl="0" marL="0" marR="0" rtl="0" algn="l">
              <a:lnSpc>
                <a:spcPct val="100000"/>
              </a:lnSpc>
              <a:spcBef>
                <a:spcPts val="0"/>
              </a:spcBef>
              <a:spcAft>
                <a:spcPts val="0"/>
              </a:spcAft>
              <a:buClr>
                <a:schemeClr val="dk1"/>
              </a:buClr>
              <a:buSzPts val="1200"/>
              <a:buFont typeface="Calibri"/>
              <a:buNone/>
            </a:pPr>
            <a:r>
              <a:t/>
            </a:r>
            <a:endParaRPr b="0" i="0">
              <a:solidFill>
                <a:srgbClr val="33333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200"/>
              <a:buFont typeface="Calibri"/>
              <a:buNone/>
            </a:pPr>
            <a:r>
              <a:t/>
            </a:r>
            <a:endParaRPr b="0" i="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159" name="Google Shape;15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GPT training cost &gt; $1bn by 2026</a:t>
            </a:r>
            <a:endParaRPr/>
          </a:p>
          <a:p>
            <a:pPr indent="0" lvl="0" marL="0" rtl="0" algn="l">
              <a:spcBef>
                <a:spcPts val="0"/>
              </a:spcBef>
              <a:spcAft>
                <a:spcPts val="0"/>
              </a:spcAft>
              <a:buNone/>
            </a:pPr>
            <a:r>
              <a:rPr lang="en-GB"/>
              <a:t>Volume of usable text documents to train exhausted</a:t>
            </a:r>
            <a:endParaRPr/>
          </a:p>
        </p:txBody>
      </p:sp>
      <p:sp>
        <p:nvSpPr>
          <p:cNvPr id="175" name="Google Shape;17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72000" y="4129200"/>
            <a:ext cx="10800000" cy="4680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4000"/>
              <a:buFont typeface="Arial"/>
              <a:buNone/>
              <a:defRPr b="1" sz="4000" cap="none">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672000" y="4964400"/>
            <a:ext cx="10800000" cy="785818"/>
          </a:xfrm>
          <a:prstGeom prst="rect">
            <a:avLst/>
          </a:prstGeom>
          <a:noFill/>
          <a:ln>
            <a:noFill/>
          </a:ln>
        </p:spPr>
        <p:txBody>
          <a:bodyPr anchorCtr="0" anchor="t" bIns="0" lIns="0" spcFirstLastPara="1" rIns="0" wrap="square" tIns="0">
            <a:normAutofit/>
          </a:bodyPr>
          <a:lstStyle>
            <a:lvl1pPr lvl="0" algn="l">
              <a:lnSpc>
                <a:spcPct val="90000"/>
              </a:lnSpc>
              <a:spcBef>
                <a:spcPts val="1000"/>
              </a:spcBef>
              <a:spcAft>
                <a:spcPts val="0"/>
              </a:spcAft>
              <a:buClr>
                <a:schemeClr val="accent1"/>
              </a:buClr>
              <a:buSzPts val="2800"/>
              <a:buNone/>
              <a:defRPr sz="2800">
                <a:solidFill>
                  <a:schemeClr val="accent1"/>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pic>
        <p:nvPicPr>
          <p:cNvPr descr="ELIXIR_SWITZERLAND_white_background.png" id="18" name="Google Shape;18;p2"/>
          <p:cNvPicPr preferRelativeResize="0"/>
          <p:nvPr/>
        </p:nvPicPr>
        <p:blipFill rotWithShape="1">
          <a:blip r:embed="rId2">
            <a:alphaModFix/>
          </a:blip>
          <a:srcRect b="0" l="0" r="0" t="0"/>
          <a:stretch/>
        </p:blipFill>
        <p:spPr>
          <a:xfrm>
            <a:off x="336000" y="6374642"/>
            <a:ext cx="1061000" cy="384155"/>
          </a:xfrm>
          <a:prstGeom prst="rect">
            <a:avLst/>
          </a:prstGeom>
          <a:noFill/>
          <a:ln>
            <a:noFill/>
          </a:ln>
        </p:spPr>
      </p:pic>
      <p:sp>
        <p:nvSpPr>
          <p:cNvPr id="19" name="Google Shape;19;p2"/>
          <p:cNvSpPr/>
          <p:nvPr/>
        </p:nvSpPr>
        <p:spPr>
          <a:xfrm>
            <a:off x="10001277" y="6453337"/>
            <a:ext cx="1981992" cy="311337"/>
          </a:xfrm>
          <a:prstGeom prst="rect">
            <a:avLst/>
          </a:prstGeom>
          <a:noFill/>
          <a:ln>
            <a:noFill/>
          </a:ln>
        </p:spPr>
        <p:txBody>
          <a:bodyPr anchorCtr="0" anchor="t" bIns="45950" lIns="91900" spcFirstLastPara="1" rIns="91900" wrap="square" tIns="45950">
            <a:noAutofit/>
          </a:bodyPr>
          <a:lstStyle/>
          <a:p>
            <a:pPr indent="0" lvl="0" marL="0" marR="0" rtl="0" algn="l">
              <a:spcBef>
                <a:spcPts val="0"/>
              </a:spcBef>
              <a:spcAft>
                <a:spcPts val="0"/>
              </a:spcAft>
              <a:buNone/>
            </a:pPr>
            <a:r>
              <a:rPr b="1" i="0" lang="en-GB" sz="1420" u="none" cap="none" strike="noStrike">
                <a:solidFill>
                  <a:schemeClr val="dk1"/>
                </a:solidFill>
                <a:latin typeface="Calibri"/>
                <a:ea typeface="Calibri"/>
                <a:cs typeface="Calibri"/>
                <a:sym typeface="Calibri"/>
              </a:rPr>
              <a:t>www.sib.swiss</a:t>
            </a:r>
            <a:endParaRPr b="1" i="0" sz="142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p:nvPr>
            <p:ph idx="2" type="pic"/>
          </p:nvPr>
        </p:nvSpPr>
        <p:spPr>
          <a:xfrm>
            <a:off x="5183188" y="987425"/>
            <a:ext cx="6172200" cy="4873625"/>
          </a:xfrm>
          <a:prstGeom prst="rect">
            <a:avLst/>
          </a:prstGeom>
          <a:noFill/>
          <a:ln>
            <a:noFill/>
          </a:ln>
        </p:spPr>
      </p:sp>
      <p:sp>
        <p:nvSpPr>
          <p:cNvPr id="73" name="Google Shape;73;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 name="Google Shape;4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9.png"/><Relationship Id="rId13" Type="http://schemas.openxmlformats.org/officeDocument/2006/relationships/image" Target="../media/image22.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 Id="rId15" Type="http://schemas.openxmlformats.org/officeDocument/2006/relationships/image" Target="../media/image24.png"/><Relationship Id="rId14" Type="http://schemas.openxmlformats.org/officeDocument/2006/relationships/image" Target="../media/image263.png"/><Relationship Id="rId17" Type="http://schemas.openxmlformats.org/officeDocument/2006/relationships/image" Target="../media/image37.png"/><Relationship Id="rId16" Type="http://schemas.openxmlformats.org/officeDocument/2006/relationships/image" Target="../media/image26.png"/><Relationship Id="rId5" Type="http://schemas.openxmlformats.org/officeDocument/2006/relationships/image" Target="../media/image13.png"/><Relationship Id="rId19" Type="http://schemas.openxmlformats.org/officeDocument/2006/relationships/image" Target="../media/image17.png"/><Relationship Id="rId6" Type="http://schemas.openxmlformats.org/officeDocument/2006/relationships/image" Target="../media/image20.png"/><Relationship Id="rId18" Type="http://schemas.openxmlformats.org/officeDocument/2006/relationships/image" Target="../media/image48.png"/><Relationship Id="rId7" Type="http://schemas.openxmlformats.org/officeDocument/2006/relationships/image" Target="../media/image12.png"/><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3.png"/><Relationship Id="rId9"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6.png"/><Relationship Id="rId8" Type="http://schemas.openxmlformats.org/officeDocument/2006/relationships/image" Target="../media/image63.png"/></Relationships>
</file>

<file path=ppt/slides/_rels/slide14.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77.png"/><Relationship Id="rId13" Type="http://schemas.openxmlformats.org/officeDocument/2006/relationships/image" Target="../media/image40.png"/><Relationship Id="rId12"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39.png"/><Relationship Id="rId14" Type="http://schemas.openxmlformats.org/officeDocument/2006/relationships/image" Target="../media/image17.png"/><Relationship Id="rId5" Type="http://schemas.openxmlformats.org/officeDocument/2006/relationships/image" Target="../media/image30.png"/><Relationship Id="rId6" Type="http://schemas.openxmlformats.org/officeDocument/2006/relationships/image" Target="../media/image51.png"/><Relationship Id="rId7" Type="http://schemas.openxmlformats.org/officeDocument/2006/relationships/image" Target="../media/image31.png"/><Relationship Id="rId8" Type="http://schemas.openxmlformats.org/officeDocument/2006/relationships/image" Target="../media/image47.png"/></Relationships>
</file>

<file path=ppt/slides/_rels/slide15.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52.png"/><Relationship Id="rId13" Type="http://schemas.openxmlformats.org/officeDocument/2006/relationships/image" Target="../media/image263.png"/><Relationship Id="rId12"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42.png"/><Relationship Id="rId9" Type="http://schemas.openxmlformats.org/officeDocument/2006/relationships/image" Target="../media/image43.png"/><Relationship Id="rId14" Type="http://schemas.openxmlformats.org/officeDocument/2006/relationships/image" Target="../media/image17.png"/><Relationship Id="rId5" Type="http://schemas.openxmlformats.org/officeDocument/2006/relationships/image" Target="../media/image75.png"/><Relationship Id="rId6" Type="http://schemas.openxmlformats.org/officeDocument/2006/relationships/image" Target="../media/image44.png"/><Relationship Id="rId7" Type="http://schemas.openxmlformats.org/officeDocument/2006/relationships/image" Target="../media/image46.png"/><Relationship Id="rId8" Type="http://schemas.openxmlformats.org/officeDocument/2006/relationships/image" Target="../media/image68.png"/></Relationships>
</file>

<file path=ppt/slides/_rels/slide16.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62.png"/><Relationship Id="rId13" Type="http://schemas.openxmlformats.org/officeDocument/2006/relationships/image" Target="../media/image64.png"/><Relationship Id="rId12"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54.png"/><Relationship Id="rId9" Type="http://schemas.openxmlformats.org/officeDocument/2006/relationships/image" Target="../media/image69.png"/><Relationship Id="rId15" Type="http://schemas.openxmlformats.org/officeDocument/2006/relationships/image" Target="../media/image93.png"/><Relationship Id="rId14" Type="http://schemas.openxmlformats.org/officeDocument/2006/relationships/image" Target="../media/image100.png"/><Relationship Id="rId17" Type="http://schemas.openxmlformats.org/officeDocument/2006/relationships/image" Target="../media/image65.png"/><Relationship Id="rId16" Type="http://schemas.openxmlformats.org/officeDocument/2006/relationships/image" Target="../media/image66.png"/><Relationship Id="rId5" Type="http://schemas.openxmlformats.org/officeDocument/2006/relationships/image" Target="../media/image53.png"/><Relationship Id="rId6" Type="http://schemas.openxmlformats.org/officeDocument/2006/relationships/image" Target="../media/image70.png"/><Relationship Id="rId18" Type="http://schemas.openxmlformats.org/officeDocument/2006/relationships/image" Target="../media/image80.png"/><Relationship Id="rId7" Type="http://schemas.openxmlformats.org/officeDocument/2006/relationships/image" Target="../media/image59.png"/><Relationship Id="rId8"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99.png"/><Relationship Id="rId5" Type="http://schemas.openxmlformats.org/officeDocument/2006/relationships/hyperlink" Target="https://ieeexplore.ieee.org/document/9296823" TargetMode="External"/><Relationship Id="rId6" Type="http://schemas.openxmlformats.org/officeDocument/2006/relationships/image" Target="../media/image1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ink.springer.com/article/10.1007/BF02551274" TargetMode="External"/><Relationship Id="rId4" Type="http://schemas.openxmlformats.org/officeDocument/2006/relationships/hyperlink" Target="https://www.sciencedirect.com/science/article/abs/pii/089360809190009T" TargetMode="External"/><Relationship Id="rId5" Type="http://schemas.openxmlformats.org/officeDocument/2006/relationships/hyperlink" Target="https://ojs.aaai.org/index.php/AAAI/article/view/10913" TargetMode="External"/><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1.png"/><Relationship Id="rId4" Type="http://schemas.openxmlformats.org/officeDocument/2006/relationships/hyperlink" Target="https://dl.acm.org/doi/10.1145/3446776" TargetMode="External"/><Relationship Id="rId5" Type="http://schemas.openxmlformats.org/officeDocument/2006/relationships/image" Target="../media/image67.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20" Type="http://schemas.openxmlformats.org/officeDocument/2006/relationships/image" Target="../media/image89.png"/><Relationship Id="rId11" Type="http://schemas.openxmlformats.org/officeDocument/2006/relationships/image" Target="../media/image88.png"/><Relationship Id="rId10" Type="http://schemas.openxmlformats.org/officeDocument/2006/relationships/image" Target="../media/image86.png"/><Relationship Id="rId21" Type="http://schemas.openxmlformats.org/officeDocument/2006/relationships/image" Target="../media/image17.png"/><Relationship Id="rId13" Type="http://schemas.openxmlformats.org/officeDocument/2006/relationships/image" Target="../media/image97.png"/><Relationship Id="rId12" Type="http://schemas.openxmlformats.org/officeDocument/2006/relationships/image" Target="../media/image141.png"/><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4.png"/><Relationship Id="rId4" Type="http://schemas.openxmlformats.org/officeDocument/2006/relationships/image" Target="../media/image71.png"/><Relationship Id="rId9" Type="http://schemas.openxmlformats.org/officeDocument/2006/relationships/image" Target="../media/image104.png"/><Relationship Id="rId15" Type="http://schemas.openxmlformats.org/officeDocument/2006/relationships/image" Target="../media/image79.png"/><Relationship Id="rId14" Type="http://schemas.openxmlformats.org/officeDocument/2006/relationships/image" Target="../media/image78.png"/><Relationship Id="rId17" Type="http://schemas.openxmlformats.org/officeDocument/2006/relationships/image" Target="../media/image83.png"/><Relationship Id="rId16" Type="http://schemas.openxmlformats.org/officeDocument/2006/relationships/image" Target="../media/image92.png"/><Relationship Id="rId5" Type="http://schemas.openxmlformats.org/officeDocument/2006/relationships/image" Target="../media/image101.png"/><Relationship Id="rId19" Type="http://schemas.openxmlformats.org/officeDocument/2006/relationships/image" Target="../media/image85.png"/><Relationship Id="rId6" Type="http://schemas.openxmlformats.org/officeDocument/2006/relationships/image" Target="../media/image98.jpg"/><Relationship Id="rId18" Type="http://schemas.openxmlformats.org/officeDocument/2006/relationships/image" Target="../media/image84.png"/><Relationship Id="rId7" Type="http://schemas.openxmlformats.org/officeDocument/2006/relationships/image" Target="../media/image105.jpg"/><Relationship Id="rId8" Type="http://schemas.openxmlformats.org/officeDocument/2006/relationships/image" Target="../media/image73.jpg"/></Relationships>
</file>

<file path=ppt/slides/_rels/slide22.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08.png"/><Relationship Id="rId13" Type="http://schemas.openxmlformats.org/officeDocument/2006/relationships/image" Target="../media/image107.png"/><Relationship Id="rId12" Type="http://schemas.openxmlformats.org/officeDocument/2006/relationships/image" Target="../media/image106.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hyperlink" Target="https://www.nature.com/articles/323533a0" TargetMode="External"/><Relationship Id="rId15" Type="http://schemas.openxmlformats.org/officeDocument/2006/relationships/image" Target="../media/image137.png"/><Relationship Id="rId14" Type="http://schemas.openxmlformats.org/officeDocument/2006/relationships/image" Target="../media/image109.png"/><Relationship Id="rId17" Type="http://schemas.openxmlformats.org/officeDocument/2006/relationships/image" Target="../media/image127.png"/><Relationship Id="rId16" Type="http://schemas.openxmlformats.org/officeDocument/2006/relationships/image" Target="../media/image110.png"/><Relationship Id="rId5" Type="http://schemas.openxmlformats.org/officeDocument/2006/relationships/image" Target="../media/image116.png"/><Relationship Id="rId6" Type="http://schemas.openxmlformats.org/officeDocument/2006/relationships/image" Target="../media/image120.png"/><Relationship Id="rId7" Type="http://schemas.openxmlformats.org/officeDocument/2006/relationships/image" Target="../media/image96.png"/><Relationship Id="rId8" Type="http://schemas.openxmlformats.org/officeDocument/2006/relationships/image" Target="../media/image130.png"/></Relationships>
</file>

<file path=ppt/slides/_rels/slide23.xml.rels><?xml version="1.0" encoding="UTF-8" standalone="yes"?><Relationships xmlns="http://schemas.openxmlformats.org/package/2006/relationships"><Relationship Id="rId11" Type="http://schemas.openxmlformats.org/officeDocument/2006/relationships/image" Target="../media/image125.png"/><Relationship Id="rId10" Type="http://schemas.openxmlformats.org/officeDocument/2006/relationships/image" Target="../media/image119.png"/><Relationship Id="rId13" Type="http://schemas.openxmlformats.org/officeDocument/2006/relationships/image" Target="../media/image138.png"/><Relationship Id="rId12" Type="http://schemas.openxmlformats.org/officeDocument/2006/relationships/image" Target="../media/image113.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link.springer.com/chapter/10.1007%2F978-3-319-10590-1_53" TargetMode="External"/><Relationship Id="rId4" Type="http://schemas.openxmlformats.org/officeDocument/2006/relationships/image" Target="../media/image17.png"/><Relationship Id="rId9" Type="http://schemas.openxmlformats.org/officeDocument/2006/relationships/image" Target="../media/image111.png"/><Relationship Id="rId15" Type="http://schemas.openxmlformats.org/officeDocument/2006/relationships/image" Target="../media/image133.png"/><Relationship Id="rId14" Type="http://schemas.openxmlformats.org/officeDocument/2006/relationships/image" Target="../media/image115.png"/><Relationship Id="rId16" Type="http://schemas.openxmlformats.org/officeDocument/2006/relationships/image" Target="../media/image117.png"/><Relationship Id="rId5" Type="http://schemas.openxmlformats.org/officeDocument/2006/relationships/image" Target="../media/image112.png"/><Relationship Id="rId6" Type="http://schemas.openxmlformats.org/officeDocument/2006/relationships/image" Target="../media/image126.png"/><Relationship Id="rId7" Type="http://schemas.openxmlformats.org/officeDocument/2006/relationships/image" Target="../media/image156.png"/><Relationship Id="rId8" Type="http://schemas.openxmlformats.org/officeDocument/2006/relationships/image" Target="../media/image121.png"/></Relationships>
</file>

<file path=ppt/slides/_rels/slide24.xml.rels><?xml version="1.0" encoding="UTF-8" standalone="yes"?><Relationships xmlns="http://schemas.openxmlformats.org/package/2006/relationships"><Relationship Id="rId11" Type="http://schemas.openxmlformats.org/officeDocument/2006/relationships/image" Target="../media/image124.png"/><Relationship Id="rId10" Type="http://schemas.openxmlformats.org/officeDocument/2006/relationships/hyperlink" Target="https://www.tensorflow.org/text/tutorials/word2vec" TargetMode="External"/><Relationship Id="rId13" Type="http://schemas.openxmlformats.org/officeDocument/2006/relationships/image" Target="../media/image136.png"/><Relationship Id="rId12" Type="http://schemas.openxmlformats.org/officeDocument/2006/relationships/image" Target="../media/image123.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50.png"/><Relationship Id="rId9" Type="http://schemas.openxmlformats.org/officeDocument/2006/relationships/hyperlink" Target="https://proceedings.neurips.cc/paper/2013/hash/9aa42b31882ec039965f3c4923ce901b-Abstract.html" TargetMode="External"/><Relationship Id="rId5" Type="http://schemas.openxmlformats.org/officeDocument/2006/relationships/image" Target="../media/image118.png"/><Relationship Id="rId6" Type="http://schemas.openxmlformats.org/officeDocument/2006/relationships/image" Target="../media/image122.png"/><Relationship Id="rId7" Type="http://schemas.openxmlformats.org/officeDocument/2006/relationships/hyperlink" Target="http://www.jmlr.org/papers/v3/bengio03a" TargetMode="External"/><Relationship Id="rId8" Type="http://schemas.openxmlformats.org/officeDocument/2006/relationships/hyperlink" Target="https://proceedings.neurips.cc/paper/2013/hash/9aa42b31882ec039965f3c4923ce901b-Abstrac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2.png"/><Relationship Id="rId4" Type="http://schemas.openxmlformats.org/officeDocument/2006/relationships/image" Target="../media/image17.png"/><Relationship Id="rId5" Type="http://schemas.openxmlformats.org/officeDocument/2006/relationships/hyperlink" Target="https://proceedings.neurips.cc/paper/2013/hash/9aa42b31882ec039965f3c4923ce901b-Abstract.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1.png"/><Relationship Id="rId4" Type="http://schemas.openxmlformats.org/officeDocument/2006/relationships/hyperlink" Target="https://www.nature.com/articles/s41592-019-0598-1" TargetMode="External"/><Relationship Id="rId5" Type="http://schemas.openxmlformats.org/officeDocument/2006/relationships/image" Target="../media/image140.png"/><Relationship Id="rId6"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5.png"/><Relationship Id="rId4" Type="http://schemas.openxmlformats.org/officeDocument/2006/relationships/hyperlink" Target="https://www.science.org/doi/full/10.1126/science.1127647" TargetMode="External"/><Relationship Id="rId5" Type="http://schemas.openxmlformats.org/officeDocument/2006/relationships/image" Target="../media/image157.png"/><Relationship Id="rId6"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1" Type="http://schemas.openxmlformats.org/officeDocument/2006/relationships/image" Target="../media/image4.jpg"/><Relationship Id="rId10"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hyperlink" Target="https://www.coursera.org/specializations/deep-learning?utm_source=gg&amp;utm_medium=sem&amp;utm_campaign=17-DeepLearning-ROW&amp;utm_content=17-DeepLearning-ROW&amp;campaignid=6465471773&amp;adgroupid=77656689495&amp;device=c&amp;keyword=coursera%20deep%20learning%20specialization&amp;matchtype=b&amp;network=g&amp;devicemodel=&amp;adpostion=&amp;creativeid=506750650449&amp;hide_mobile_promo&amp;gclid=CjwKCAjwwsmLBhACEiwANq-tXNFgKeS19TQmSosDkmheKlfDb9RIab23FwSuS5ZkhKwRVhoyZf3tiRoCRGcQAvD_BwE" TargetMode="External"/><Relationship Id="rId9" Type="http://schemas.openxmlformats.org/officeDocument/2006/relationships/hyperlink" Target="https://playground.tensorflow.org/" TargetMode="External"/><Relationship Id="rId5" Type="http://schemas.openxmlformats.org/officeDocument/2006/relationships/hyperlink" Target="http://introtodeeplearning.com/" TargetMode="External"/><Relationship Id="rId6" Type="http://schemas.openxmlformats.org/officeDocument/2006/relationships/hyperlink" Target="https://www.kaggle.com/learn/intro-to-deep-learning" TargetMode="External"/><Relationship Id="rId7" Type="http://schemas.openxmlformats.org/officeDocument/2006/relationships/hyperlink" Target="https://theaisummer.com/" TargetMode="External"/><Relationship Id="rId8" Type="http://schemas.openxmlformats.org/officeDocument/2006/relationships/hyperlink" Target="https://carpentries-incubator.github.io/deep-learning-intro/index.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8.png"/><Relationship Id="rId4" Type="http://schemas.openxmlformats.org/officeDocument/2006/relationships/hyperlink" Target="https://arxiv.org/abs/1712.00409" TargetMode="External"/><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9.png"/><Relationship Id="rId4" Type="http://schemas.openxmlformats.org/officeDocument/2006/relationships/image" Target="../media/image139.png"/><Relationship Id="rId5" Type="http://schemas.openxmlformats.org/officeDocument/2006/relationships/image" Target="../media/image145.png"/><Relationship Id="rId6" Type="http://schemas.openxmlformats.org/officeDocument/2006/relationships/image" Target="../media/image17.png"/><Relationship Id="rId7" Type="http://schemas.openxmlformats.org/officeDocument/2006/relationships/image" Target="../media/image135.png"/></Relationships>
</file>

<file path=ppt/slides/_rels/slide32.xml.rels><?xml version="1.0" encoding="UTF-8" standalone="yes"?><Relationships xmlns="http://schemas.openxmlformats.org/package/2006/relationships"><Relationship Id="rId10" Type="http://schemas.openxmlformats.org/officeDocument/2006/relationships/image" Target="../media/image142.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3.png"/><Relationship Id="rId4" Type="http://schemas.openxmlformats.org/officeDocument/2006/relationships/image" Target="../media/image134.png"/><Relationship Id="rId9" Type="http://schemas.openxmlformats.org/officeDocument/2006/relationships/image" Target="../media/image154.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7.png"/><Relationship Id="rId8" Type="http://schemas.openxmlformats.org/officeDocument/2006/relationships/image" Target="../media/image1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62.png"/><Relationship Id="rId5" Type="http://schemas.openxmlformats.org/officeDocument/2006/relationships/image" Target="../media/image1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3.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0" Type="http://schemas.openxmlformats.org/officeDocument/2006/relationships/image" Target="../media/image167.png"/><Relationship Id="rId11" Type="http://schemas.openxmlformats.org/officeDocument/2006/relationships/image" Target="../media/image159.png"/><Relationship Id="rId22" Type="http://schemas.openxmlformats.org/officeDocument/2006/relationships/image" Target="../media/image203.png"/><Relationship Id="rId10" Type="http://schemas.openxmlformats.org/officeDocument/2006/relationships/image" Target="../media/image161.png"/><Relationship Id="rId21" Type="http://schemas.openxmlformats.org/officeDocument/2006/relationships/image" Target="../media/image175.png"/><Relationship Id="rId13" Type="http://schemas.openxmlformats.org/officeDocument/2006/relationships/image" Target="../media/image202.png"/><Relationship Id="rId12" Type="http://schemas.openxmlformats.org/officeDocument/2006/relationships/image" Target="../media/image173.png"/><Relationship Id="rId23"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48.png"/><Relationship Id="rId4" Type="http://schemas.openxmlformats.org/officeDocument/2006/relationships/image" Target="../media/image149.png"/><Relationship Id="rId9" Type="http://schemas.openxmlformats.org/officeDocument/2006/relationships/image" Target="../media/image158.png"/><Relationship Id="rId15" Type="http://schemas.openxmlformats.org/officeDocument/2006/relationships/image" Target="../media/image174.png"/><Relationship Id="rId14" Type="http://schemas.openxmlformats.org/officeDocument/2006/relationships/image" Target="../media/image164.png"/><Relationship Id="rId17" Type="http://schemas.openxmlformats.org/officeDocument/2006/relationships/image" Target="../media/image166.png"/><Relationship Id="rId16" Type="http://schemas.openxmlformats.org/officeDocument/2006/relationships/image" Target="../media/image163.png"/><Relationship Id="rId5" Type="http://schemas.openxmlformats.org/officeDocument/2006/relationships/image" Target="../media/image152.png"/><Relationship Id="rId19" Type="http://schemas.openxmlformats.org/officeDocument/2006/relationships/image" Target="../media/image165.png"/><Relationship Id="rId6" Type="http://schemas.openxmlformats.org/officeDocument/2006/relationships/image" Target="../media/image160.png"/><Relationship Id="rId18" Type="http://schemas.openxmlformats.org/officeDocument/2006/relationships/image" Target="../media/image176.png"/><Relationship Id="rId7" Type="http://schemas.openxmlformats.org/officeDocument/2006/relationships/image" Target="../media/image180.png"/><Relationship Id="rId8" Type="http://schemas.openxmlformats.org/officeDocument/2006/relationships/image" Target="../media/image1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researchgate.net/profile/Y-Bengio/publication/2839938_Gradient_Flow_in_Recurrent_Nets_the_Difficulty_of_Learning_Long-Term_Dependencies/links/546cd26e0cf2193b94c577c2/Gradient-Flow-in-Recurrent-Nets-the-Difficulty-of-Learning-Long-Term-Dependencies.pdf" TargetMode="External"/><Relationship Id="rId4" Type="http://schemas.openxmlformats.org/officeDocument/2006/relationships/hyperlink" Target="http://proceedings.mlr.press/v9/glorot10a" TargetMode="External"/><Relationship Id="rId5" Type="http://schemas.openxmlformats.org/officeDocument/2006/relationships/hyperlink" Target="https://www.researchgate.net/profile/Y-Bengio/publication/2839938_Gradient_Flow_in_Recurrent_Nets_the_Difficulty_of_Learning_Long-Term_Dependencies/links/546cd26e0cf2193b94c577c2/Gradient-Flow-in-Recurrent-Nets-the-Difficulty-of-Learning-Long-Term-Dependencies.pdf" TargetMode="External"/><Relationship Id="rId6" Type="http://schemas.openxmlformats.org/officeDocument/2006/relationships/hyperlink" Target="http://arxiv.org/abs/1211.5063" TargetMode="External"/><Relationship Id="rId7"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1.png"/><Relationship Id="rId4" Type="http://schemas.openxmlformats.org/officeDocument/2006/relationships/hyperlink" Target="https://www.science.org/doi/full/10.1126/science.1127647" TargetMode="External"/><Relationship Id="rId5" Type="http://schemas.openxmlformats.org/officeDocument/2006/relationships/image" Target="../media/image17.png"/><Relationship Id="rId6" Type="http://schemas.openxmlformats.org/officeDocument/2006/relationships/image" Target="../media/image1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0.png"/><Relationship Id="rId4" Type="http://schemas.openxmlformats.org/officeDocument/2006/relationships/image" Target="../media/image168.png"/><Relationship Id="rId5" Type="http://schemas.openxmlformats.org/officeDocument/2006/relationships/image" Target="../media/image199.png"/><Relationship Id="rId6" Type="http://schemas.openxmlformats.org/officeDocument/2006/relationships/hyperlink" Target="https://scholar.google.com/citations?view_op=view_citation&amp;hl=en&amp;user=DJ8Ep8YAAAAJ&amp;citation_for_view=DJ8Ep8YAAAAJ:hkOj_22Ku90C" TargetMode="External"/><Relationship Id="rId7" Type="http://schemas.openxmlformats.org/officeDocument/2006/relationships/image" Target="../media/image169.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3.png"/><Relationship Id="rId4" Type="http://schemas.openxmlformats.org/officeDocument/2006/relationships/image" Target="../media/image204.png"/><Relationship Id="rId5" Type="http://schemas.openxmlformats.org/officeDocument/2006/relationships/image" Target="../media/image17.png"/><Relationship Id="rId6" Type="http://schemas.openxmlformats.org/officeDocument/2006/relationships/image" Target="../media/image271.png"/></Relationships>
</file>

<file path=ppt/slides/_rels/slide41.xml.rels><?xml version="1.0" encoding="UTF-8" standalone="yes"?><Relationships xmlns="http://schemas.openxmlformats.org/package/2006/relationships"><Relationship Id="rId20" Type="http://schemas.openxmlformats.org/officeDocument/2006/relationships/image" Target="../media/image187.png"/><Relationship Id="rId11" Type="http://schemas.openxmlformats.org/officeDocument/2006/relationships/image" Target="../media/image182.png"/><Relationship Id="rId10" Type="http://schemas.openxmlformats.org/officeDocument/2006/relationships/image" Target="../media/image181.png"/><Relationship Id="rId21" Type="http://schemas.openxmlformats.org/officeDocument/2006/relationships/image" Target="../media/image17.png"/><Relationship Id="rId13" Type="http://schemas.openxmlformats.org/officeDocument/2006/relationships/image" Target="../media/image201.png"/><Relationship Id="rId12" Type="http://schemas.openxmlformats.org/officeDocument/2006/relationships/image" Target="../media/image188.png"/><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1.png"/><Relationship Id="rId4" Type="http://schemas.openxmlformats.org/officeDocument/2006/relationships/image" Target="../media/image263.png"/><Relationship Id="rId9" Type="http://schemas.openxmlformats.org/officeDocument/2006/relationships/image" Target="../media/image200.png"/><Relationship Id="rId15" Type="http://schemas.openxmlformats.org/officeDocument/2006/relationships/image" Target="../media/image186.png"/><Relationship Id="rId14" Type="http://schemas.openxmlformats.org/officeDocument/2006/relationships/image" Target="../media/image184.png"/><Relationship Id="rId17" Type="http://schemas.openxmlformats.org/officeDocument/2006/relationships/hyperlink" Target="https://openaccess.thecvf.com/content_iccv_2015/html/He_Delving_Deep_into_ICCV_2015_paper.html" TargetMode="External"/><Relationship Id="rId16" Type="http://schemas.openxmlformats.org/officeDocument/2006/relationships/hyperlink" Target="http://proceedings.mlr.press/v9/glorot10a" TargetMode="External"/><Relationship Id="rId5" Type="http://schemas.openxmlformats.org/officeDocument/2006/relationships/image" Target="../media/image177.png"/><Relationship Id="rId19" Type="http://schemas.openxmlformats.org/officeDocument/2006/relationships/image" Target="../media/image190.png"/><Relationship Id="rId6" Type="http://schemas.openxmlformats.org/officeDocument/2006/relationships/image" Target="../media/image185.png"/><Relationship Id="rId18" Type="http://schemas.openxmlformats.org/officeDocument/2006/relationships/hyperlink" Target="https://openaccess.thecvf.com/content_iccv_2015/html/He_Delving_Deep_into_ICCV_2015_paper.html" TargetMode="External"/><Relationship Id="rId7" Type="http://schemas.openxmlformats.org/officeDocument/2006/relationships/image" Target="../media/image179.png"/><Relationship Id="rId8" Type="http://schemas.openxmlformats.org/officeDocument/2006/relationships/image" Target="../media/image183.png"/></Relationships>
</file>

<file path=ppt/slides/_rels/slide42.xml.rels><?xml version="1.0" encoding="UTF-8" standalone="yes"?><Relationships xmlns="http://schemas.openxmlformats.org/package/2006/relationships"><Relationship Id="rId11" Type="http://schemas.openxmlformats.org/officeDocument/2006/relationships/image" Target="../media/image194.png"/><Relationship Id="rId10" Type="http://schemas.openxmlformats.org/officeDocument/2006/relationships/image" Target="../media/image193.png"/><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7.png"/><Relationship Id="rId4" Type="http://schemas.openxmlformats.org/officeDocument/2006/relationships/image" Target="../media/image192.png"/><Relationship Id="rId9" Type="http://schemas.openxmlformats.org/officeDocument/2006/relationships/hyperlink" Target="https://proceedings.mlr.press/v80/balestriero18b.html" TargetMode="External"/><Relationship Id="rId5" Type="http://schemas.openxmlformats.org/officeDocument/2006/relationships/hyperlink" Target="https://proceedings.mlr.press/v15/glorot11a.html" TargetMode="External"/><Relationship Id="rId6" Type="http://schemas.openxmlformats.org/officeDocument/2006/relationships/hyperlink" Target="https://arxiv.org/abs/1505.00853" TargetMode="External"/><Relationship Id="rId7" Type="http://schemas.openxmlformats.org/officeDocument/2006/relationships/hyperlink" Target="https://dspace.mit.edu/handle/1721.1/100201" TargetMode="External"/><Relationship Id="rId8" Type="http://schemas.openxmlformats.org/officeDocument/2006/relationships/hyperlink" Target="http://wellesleypublishers.com/resources/siam.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4.png"/><Relationship Id="rId4" Type="http://schemas.openxmlformats.org/officeDocument/2006/relationships/image" Target="../media/image220.png"/><Relationship Id="rId5" Type="http://schemas.openxmlformats.org/officeDocument/2006/relationships/image" Target="../media/image196.png"/><Relationship Id="rId6" Type="http://schemas.openxmlformats.org/officeDocument/2006/relationships/image" Target="../media/image207.png"/><Relationship Id="rId7" Type="http://schemas.openxmlformats.org/officeDocument/2006/relationships/image" Target="../media/image195.png"/><Relationship Id="rId8"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4.png"/><Relationship Id="rId4" Type="http://schemas.openxmlformats.org/officeDocument/2006/relationships/image" Target="../media/image205.png"/><Relationship Id="rId5"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8.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image" Target="../media/image210.png"/><Relationship Id="rId5" Type="http://schemas.openxmlformats.org/officeDocument/2006/relationships/hyperlink" Target="https://dl.acm.org/doi/abs/10.5555/3327345.332753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218.png"/><Relationship Id="rId5" Type="http://schemas.openxmlformats.org/officeDocument/2006/relationships/image" Target="../media/image246.png"/><Relationship Id="rId6" Type="http://schemas.openxmlformats.org/officeDocument/2006/relationships/image" Target="../media/image231.png"/><Relationship Id="rId7" Type="http://schemas.openxmlformats.org/officeDocument/2006/relationships/image" Target="../media/image20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09.png"/><Relationship Id="rId4" Type="http://schemas.openxmlformats.org/officeDocument/2006/relationships/image" Target="../media/image208.png"/><Relationship Id="rId5"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12.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hyperlink" Target="https://www.dataversity.net/brief-history-deep-learning/" TargetMode="External"/><Relationship Id="rId9" Type="http://schemas.openxmlformats.org/officeDocument/2006/relationships/image" Target="../media/image6.png"/><Relationship Id="rId5" Type="http://schemas.openxmlformats.org/officeDocument/2006/relationships/hyperlink" Target="https://www.nature.com/articles/nature14539" TargetMode="External"/><Relationship Id="rId6" Type="http://schemas.openxmlformats.org/officeDocument/2006/relationships/hyperlink" Target="https://www.youtube.com/watch?v=zl99IZvW7rE&amp;t=675s" TargetMode="External"/><Relationship Id="rId7" Type="http://schemas.openxmlformats.org/officeDocument/2006/relationships/hyperlink" Target="https://twitter.com/blackrov2sum/status/1136480623076421632" TargetMode="External"/><Relationship Id="rId8"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26.png"/><Relationship Id="rId4" Type="http://schemas.openxmlformats.org/officeDocument/2006/relationships/image" Target="../media/image211.png"/><Relationship Id="rId5" Type="http://schemas.openxmlformats.org/officeDocument/2006/relationships/hyperlink" Target="https://dl.acm.org/doi/10.1145/3446776" TargetMode="External"/><Relationship Id="rId6"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7.png"/><Relationship Id="rId4" Type="http://schemas.openxmlformats.org/officeDocument/2006/relationships/hyperlink" Target="https://www.embopress.org/doi/full/10.15252/msb.20156651" TargetMode="External"/><Relationship Id="rId5"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dl.acm.org/doi/10.1145/3446776" TargetMode="External"/><Relationship Id="rId4" Type="http://schemas.openxmlformats.org/officeDocument/2006/relationships/hyperlink" Target="https://dl.acm.org/doi/10.1145/3446776" TargetMode="External"/><Relationship Id="rId5" Type="http://schemas.openxmlformats.org/officeDocument/2006/relationships/hyperlink" Target="https://arxiv.org/abs/1801.00173" TargetMode="External"/><Relationship Id="rId6"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8.png"/><Relationship Id="rId4" Type="http://schemas.openxmlformats.org/officeDocument/2006/relationships/hyperlink" Target="https://www.pnas.org/content/116/32/15849" TargetMode="External"/><Relationship Id="rId9" Type="http://schemas.openxmlformats.org/officeDocument/2006/relationships/image" Target="../media/image223.png"/><Relationship Id="rId5" Type="http://schemas.openxmlformats.org/officeDocument/2006/relationships/image" Target="../media/image17.png"/><Relationship Id="rId6" Type="http://schemas.openxmlformats.org/officeDocument/2006/relationships/image" Target="../media/image216.png"/><Relationship Id="rId7" Type="http://schemas.openxmlformats.org/officeDocument/2006/relationships/image" Target="../media/image222.png"/><Relationship Id="rId8" Type="http://schemas.openxmlformats.org/officeDocument/2006/relationships/image" Target="../media/image2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proceedings.neurips.cc/paper/2018/hash/0937fb5864ed06ffb59ae5f9b5ed67a9-Abstract.html" TargetMode="External"/><Relationship Id="rId4" Type="http://schemas.openxmlformats.org/officeDocument/2006/relationships/image" Target="../media/image225.png"/><Relationship Id="rId5" Type="http://schemas.openxmlformats.org/officeDocument/2006/relationships/image" Target="../media/image219.png"/><Relationship Id="rId6" Type="http://schemas.openxmlformats.org/officeDocument/2006/relationships/image" Target="../media/image221.png"/><Relationship Id="rId7"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66.png"/><Relationship Id="rId4" Type="http://schemas.openxmlformats.org/officeDocument/2006/relationships/hyperlink" Target="https://ieeexplore.ieee.org/abstract/document/8601309" TargetMode="External"/><Relationship Id="rId5" Type="http://schemas.openxmlformats.org/officeDocument/2006/relationships/image" Target="../media/image254.png"/><Relationship Id="rId6" Type="http://schemas.openxmlformats.org/officeDocument/2006/relationships/hyperlink" Target="http://arxiv.org/abs/1312.6199" TargetMode="External"/><Relationship Id="rId7" Type="http://schemas.openxmlformats.org/officeDocument/2006/relationships/image" Target="../media/image17.png"/><Relationship Id="rId8" Type="http://schemas.openxmlformats.org/officeDocument/2006/relationships/image" Target="../media/image24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7.png"/><Relationship Id="rId4" Type="http://schemas.openxmlformats.org/officeDocument/2006/relationships/image" Target="../media/image253.png"/><Relationship Id="rId5" Type="http://schemas.openxmlformats.org/officeDocument/2006/relationships/hyperlink" Target="https://doi.org/10.1038/s41593-023-01442-0" TargetMode="External"/><Relationship Id="rId6" Type="http://schemas.openxmlformats.org/officeDocument/2006/relationships/image" Target="../media/image236.png"/><Relationship Id="rId7" Type="http://schemas.openxmlformats.org/officeDocument/2006/relationships/image" Target="../media/image233.png"/><Relationship Id="rId8" Type="http://schemas.openxmlformats.org/officeDocument/2006/relationships/image" Target="../media/image2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proceedings.mlr.press/v48/gal16.html" TargetMode="External"/><Relationship Id="rId4" Type="http://schemas.openxmlformats.org/officeDocument/2006/relationships/hyperlink" Target="https://proceedings.neurips.cc/paper_files/paper/2017/hash/9ef2ed4b7fd2c810847ffa5fa85bce38-Abstract.html" TargetMode="External"/><Relationship Id="rId5" Type="http://schemas.openxmlformats.org/officeDocument/2006/relationships/hyperlink" Target="https://papers.nips.cc/paper_files/paper/2018/hash/a981f2b708044d6fb4a71a1463242520-Abstract.html" TargetMode="External"/><Relationship Id="rId6" Type="http://schemas.openxmlformats.org/officeDocument/2006/relationships/hyperlink" Target="https://proceedings.neurips.cc/paper/2020/hash/aab085461de182608ee9f607f3f7d18f-Abstract.html" TargetMode="External"/><Relationship Id="rId7"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30.png"/><Relationship Id="rId4" Type="http://schemas.openxmlformats.org/officeDocument/2006/relationships/hyperlink" Target="https://findit.dtu.dk/en/catalog/64c95652ad17631ea2663a65" TargetMode="External"/><Relationship Id="rId5" Type="http://schemas.openxmlformats.org/officeDocument/2006/relationships/image" Target="../media/image245.png"/><Relationship Id="rId6" Type="http://schemas.openxmlformats.org/officeDocument/2006/relationships/hyperlink" Target="https://papers.nips.cc/paper_files/paper/2018/hash/a981f2b708044d6fb4a71a1463242520-Abstract.html" TargetMode="External"/><Relationship Id="rId7"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17.png"/><Relationship Id="rId5" Type="http://schemas.openxmlformats.org/officeDocument/2006/relationships/image" Target="../media/image14.jpg"/><Relationship Id="rId6" Type="http://schemas.openxmlformats.org/officeDocument/2006/relationships/hyperlink" Target="https://www.pnas.org/content/116/4/1074"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47.png"/><Relationship Id="rId4" Type="http://schemas.openxmlformats.org/officeDocument/2006/relationships/image" Target="../media/image229.png"/><Relationship Id="rId5" Type="http://schemas.openxmlformats.org/officeDocument/2006/relationships/image" Target="../media/image227.png"/><Relationship Id="rId6"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0" Type="http://schemas.openxmlformats.org/officeDocument/2006/relationships/hyperlink" Target="https://arxiv.org/abs/2004.05150" TargetMode="External"/><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7.png"/><Relationship Id="rId4" Type="http://schemas.openxmlformats.org/officeDocument/2006/relationships/image" Target="../media/image235.png"/><Relationship Id="rId9" Type="http://schemas.openxmlformats.org/officeDocument/2006/relationships/hyperlink" Target="https://www.medrxiv.org/content/10.1101/2023.09.10.23295315v1" TargetMode="External"/><Relationship Id="rId5" Type="http://schemas.openxmlformats.org/officeDocument/2006/relationships/image" Target="../media/image237.png"/><Relationship Id="rId6" Type="http://schemas.openxmlformats.org/officeDocument/2006/relationships/hyperlink" Target="https://doi.org/10.1145/2939672.2939778" TargetMode="External"/><Relationship Id="rId7" Type="http://schemas.openxmlformats.org/officeDocument/2006/relationships/image" Target="../media/image256.png"/><Relationship Id="rId8" Type="http://schemas.openxmlformats.org/officeDocument/2006/relationships/image" Target="../media/image2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34.png"/><Relationship Id="rId4" Type="http://schemas.openxmlformats.org/officeDocument/2006/relationships/image" Target="../media/image17.png"/><Relationship Id="rId5" Type="http://schemas.openxmlformats.org/officeDocument/2006/relationships/hyperlink" Target="https://www.pnas.org/doi/abs/10.1073/pnas.2016239118" TargetMode="External"/><Relationship Id="rId6" Type="http://schemas.openxmlformats.org/officeDocument/2006/relationships/image" Target="../media/image243.png"/><Relationship Id="rId7" Type="http://schemas.openxmlformats.org/officeDocument/2006/relationships/image" Target="../media/image239.png"/><Relationship Id="rId8" Type="http://schemas.openxmlformats.org/officeDocument/2006/relationships/hyperlink" Target="https://www.nature.com/articles/s41587-023-01763-2" TargetMode="External"/></Relationships>
</file>

<file path=ppt/slides/_rels/slide65.xml.rels><?xml version="1.0" encoding="UTF-8" standalone="yes"?><Relationships xmlns="http://schemas.openxmlformats.org/package/2006/relationships"><Relationship Id="rId11" Type="http://schemas.openxmlformats.org/officeDocument/2006/relationships/image" Target="../media/image240.png"/><Relationship Id="rId10" Type="http://schemas.openxmlformats.org/officeDocument/2006/relationships/hyperlink" Target="https://doi.org/10.1101/2023.10.19.563100" TargetMode="External"/><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biorxiv.org/content/10.1101/2023.04.30.538439v2" TargetMode="External"/><Relationship Id="rId4" Type="http://schemas.openxmlformats.org/officeDocument/2006/relationships/hyperlink" Target="https://www.nature.com/articles/s42256-022-00534-z" TargetMode="External"/><Relationship Id="rId9" Type="http://schemas.openxmlformats.org/officeDocument/2006/relationships/image" Target="../media/image242.png"/><Relationship Id="rId5" Type="http://schemas.openxmlformats.org/officeDocument/2006/relationships/hyperlink" Target="https://www.nature.com/articles/s41586-023-06139-9" TargetMode="External"/><Relationship Id="rId6" Type="http://schemas.openxmlformats.org/officeDocument/2006/relationships/image" Target="../media/image238.png"/><Relationship Id="rId7" Type="http://schemas.openxmlformats.org/officeDocument/2006/relationships/hyperlink" Target="https://www.biorxiv.org/content/10.1101/2023.10.16.561085v1" TargetMode="External"/><Relationship Id="rId8" Type="http://schemas.openxmlformats.org/officeDocument/2006/relationships/hyperlink" Target="https://www.biorxiv.org/content/10.1101/2023.10.16.561085v1" TargetMode="External"/></Relationships>
</file>

<file path=ppt/slides/_rels/slide66.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hyperlink" Target="https://www.sciencedirect.com/science/article/pii/S1367593121000508" TargetMode="External"/><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49.png"/><Relationship Id="rId4" Type="http://schemas.openxmlformats.org/officeDocument/2006/relationships/image" Target="../media/image260.png"/><Relationship Id="rId9" Type="http://schemas.openxmlformats.org/officeDocument/2006/relationships/hyperlink" Target="https://www.sciencedirect.com/science/article/pii/S1367593121000508" TargetMode="External"/><Relationship Id="rId5" Type="http://schemas.openxmlformats.org/officeDocument/2006/relationships/image" Target="../media/image267.jpg"/><Relationship Id="rId6" Type="http://schemas.openxmlformats.org/officeDocument/2006/relationships/image" Target="../media/image265.png"/><Relationship Id="rId7" Type="http://schemas.openxmlformats.org/officeDocument/2006/relationships/image" Target="../media/image248.png"/><Relationship Id="rId8" Type="http://schemas.openxmlformats.org/officeDocument/2006/relationships/hyperlink" Target="https://www.sciencedirect.com/science/article/pii/S1367593121000508"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www.youtube.com/watch?app=desktop&amp;v=jTO6odQNp90" TargetMode="External"/><Relationship Id="rId4" Type="http://schemas.openxmlformats.org/officeDocument/2006/relationships/image" Target="../media/image250.png"/><Relationship Id="rId5" Type="http://schemas.openxmlformats.org/officeDocument/2006/relationships/hyperlink" Target="https://www.nature.com/articles/s41586-021-03819-2" TargetMode="External"/><Relationship Id="rId6" Type="http://schemas.openxmlformats.org/officeDocument/2006/relationships/image" Target="../media/image17.png"/></Relationships>
</file>

<file path=ppt/slides/_rels/slide68.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www.nature.com/articles/s41594-022-00849-w" TargetMode="External"/><Relationship Id="rId4" Type="http://schemas.openxmlformats.org/officeDocument/2006/relationships/image" Target="../media/image262.png"/><Relationship Id="rId9" Type="http://schemas.openxmlformats.org/officeDocument/2006/relationships/image" Target="../media/image252.png"/><Relationship Id="rId5" Type="http://schemas.openxmlformats.org/officeDocument/2006/relationships/hyperlink" Target="https://www.nature.com/articles/s41586-021-03828-1" TargetMode="External"/><Relationship Id="rId6" Type="http://schemas.openxmlformats.org/officeDocument/2006/relationships/hyperlink" Target="https://alphafold.ebi.ac.uk/" TargetMode="External"/><Relationship Id="rId7" Type="http://schemas.openxmlformats.org/officeDocument/2006/relationships/image" Target="../media/image251.png"/><Relationship Id="rId8" Type="http://schemas.openxmlformats.org/officeDocument/2006/relationships/hyperlink" Target="https://www.biorxiv.org/content/10.1101/2023.05.18.541346v2"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7.png"/><Relationship Id="rId4" Type="http://schemas.openxmlformats.org/officeDocument/2006/relationships/hyperlink" Target="https://storage.googleapis.com/deepmind-media/DeepMind.com/Blog/a-glimpse-of-the-next-generation-of-alphafold/alphafold_latest_oct2023.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cs.utoronto.ca/~gdahl/papers/dbnPhoneRec.pdf" TargetMode="External"/><Relationship Id="rId4" Type="http://schemas.openxmlformats.org/officeDocument/2006/relationships/hyperlink" Target="https://proceedings.neurips.cc/paper/2012/hash/c399862d3b9d6b76c8436e924a68c45b-Abstract.html" TargetMode="External"/><Relationship Id="rId5" Type="http://schemas.openxmlformats.org/officeDocument/2006/relationships/hyperlink" Target="https://proceedings.neurips.cc/paper/2014/hash/a14ac55a4f27472c5d894ec1c3c743d2-Abstract.html" TargetMode="External"/><Relationship Id="rId6" Type="http://schemas.openxmlformats.org/officeDocument/2006/relationships/hyperlink" Target="https://dl.acm.org/doi/abs/10.1145/1553374.1553486" TargetMode="External"/><Relationship Id="rId7" Type="http://schemas.openxmlformats.org/officeDocument/2006/relationships/image" Target="../media/image17.png"/><Relationship Id="rId8"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7.png"/><Relationship Id="rId4" Type="http://schemas.openxmlformats.org/officeDocument/2006/relationships/image" Target="../media/image264.png"/><Relationship Id="rId5" Type="http://schemas.openxmlformats.org/officeDocument/2006/relationships/image" Target="../media/image257.png"/><Relationship Id="rId6" Type="http://schemas.openxmlformats.org/officeDocument/2006/relationships/image" Target="../media/image2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68.png"/><Relationship Id="rId4" Type="http://schemas.openxmlformats.org/officeDocument/2006/relationships/hyperlink" Target="https://www.nature.com/articles/s41592-019-0426-7" TargetMode="External"/><Relationship Id="rId9" Type="http://schemas.openxmlformats.org/officeDocument/2006/relationships/image" Target="../media/image258.png"/><Relationship Id="rId5" Type="http://schemas.openxmlformats.org/officeDocument/2006/relationships/hyperlink" Target="http://proteomicsdb.org/" TargetMode="External"/><Relationship Id="rId6" Type="http://schemas.openxmlformats.org/officeDocument/2006/relationships/image" Target="../media/image17.png"/><Relationship Id="rId7" Type="http://schemas.openxmlformats.org/officeDocument/2006/relationships/image" Target="../media/image261.png"/><Relationship Id="rId8" Type="http://schemas.openxmlformats.org/officeDocument/2006/relationships/image" Target="../media/image2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arxiv.org/abs/2106.03253" TargetMode="External"/><Relationship Id="rId4" Type="http://schemas.openxmlformats.org/officeDocument/2006/relationships/image" Target="../media/image17.png"/><Relationship Id="rId5" Type="http://schemas.openxmlformats.org/officeDocument/2006/relationships/image" Target="../media/image2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link.springer.com/article/10.1007/s11263-015-0816-y" TargetMode="External"/><Relationship Id="rId4" Type="http://schemas.openxmlformats.org/officeDocument/2006/relationships/hyperlink" Target="https://www.image-net.org/" TargetMode="External"/><Relationship Id="rId5" Type="http://schemas.openxmlformats.org/officeDocument/2006/relationships/image" Target="../media/image5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hyperlink" Target="https://arxiv.org/abs/2310.05694" TargetMode="External"/><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profile-cover-2017.jpg" id="94" name="Google Shape;94;p14"/>
          <p:cNvPicPr preferRelativeResize="0"/>
          <p:nvPr/>
        </p:nvPicPr>
        <p:blipFill rotWithShape="1">
          <a:blip r:embed="rId3">
            <a:alphaModFix/>
          </a:blip>
          <a:srcRect b="0" l="0" r="0" t="0"/>
          <a:stretch/>
        </p:blipFill>
        <p:spPr>
          <a:xfrm>
            <a:off x="1524000" y="2"/>
            <a:ext cx="9144000" cy="3428998"/>
          </a:xfrm>
          <a:prstGeom prst="rect">
            <a:avLst/>
          </a:prstGeom>
          <a:noFill/>
          <a:ln>
            <a:noFill/>
          </a:ln>
        </p:spPr>
      </p:pic>
      <p:cxnSp>
        <p:nvCxnSpPr>
          <p:cNvPr id="95" name="Google Shape;95;p14"/>
          <p:cNvCxnSpPr/>
          <p:nvPr/>
        </p:nvCxnSpPr>
        <p:spPr>
          <a:xfrm>
            <a:off x="1524000" y="3424880"/>
            <a:ext cx="9144000" cy="1588"/>
          </a:xfrm>
          <a:prstGeom prst="straightConnector1">
            <a:avLst/>
          </a:prstGeom>
          <a:noFill/>
          <a:ln cap="flat" cmpd="sng" w="19050">
            <a:solidFill>
              <a:srgbClr val="E30613"/>
            </a:solidFill>
            <a:prstDash val="solid"/>
            <a:miter lim="800000"/>
            <a:headEnd len="sm" w="sm" type="none"/>
            <a:tailEnd len="sm" w="sm" type="none"/>
          </a:ln>
        </p:spPr>
      </p:cxnSp>
      <p:pic>
        <p:nvPicPr>
          <p:cNvPr descr="sib_logo_trans_background.png" id="96" name="Google Shape;96;p14"/>
          <p:cNvPicPr preferRelativeResize="0"/>
          <p:nvPr/>
        </p:nvPicPr>
        <p:blipFill rotWithShape="1">
          <a:blip r:embed="rId4">
            <a:alphaModFix/>
          </a:blip>
          <a:srcRect b="0" l="0" r="0" t="0"/>
          <a:stretch/>
        </p:blipFill>
        <p:spPr>
          <a:xfrm>
            <a:off x="8972569" y="3286124"/>
            <a:ext cx="1329231" cy="720000"/>
          </a:xfrm>
          <a:prstGeom prst="rect">
            <a:avLst/>
          </a:prstGeom>
          <a:noFill/>
          <a:ln>
            <a:noFill/>
          </a:ln>
        </p:spPr>
      </p:pic>
      <p:cxnSp>
        <p:nvCxnSpPr>
          <p:cNvPr id="97" name="Google Shape;97;p14"/>
          <p:cNvCxnSpPr/>
          <p:nvPr/>
        </p:nvCxnSpPr>
        <p:spPr>
          <a:xfrm>
            <a:off x="1524000" y="-1587"/>
            <a:ext cx="9144000" cy="1588"/>
          </a:xfrm>
          <a:prstGeom prst="straightConnector1">
            <a:avLst/>
          </a:prstGeom>
          <a:noFill/>
          <a:ln cap="flat" cmpd="sng" w="19050">
            <a:solidFill>
              <a:srgbClr val="E30613"/>
            </a:solidFill>
            <a:prstDash val="solid"/>
            <a:miter lim="800000"/>
            <a:headEnd len="sm" w="sm" type="none"/>
            <a:tailEnd len="sm" w="sm" type="none"/>
          </a:ln>
        </p:spPr>
      </p:cxnSp>
      <p:sp>
        <p:nvSpPr>
          <p:cNvPr id="98" name="Google Shape;98;p14"/>
          <p:cNvSpPr txBox="1"/>
          <p:nvPr>
            <p:ph type="ctrTitle"/>
          </p:nvPr>
        </p:nvSpPr>
        <p:spPr>
          <a:xfrm>
            <a:off x="2028000" y="4129200"/>
            <a:ext cx="8100000" cy="4680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Clr>
                <a:srgbClr val="757070"/>
              </a:buClr>
              <a:buSzPct val="100000"/>
              <a:buFont typeface="Calibri"/>
              <a:buNone/>
            </a:pPr>
            <a:r>
              <a:rPr lang="en-GB" sz="3600">
                <a:solidFill>
                  <a:srgbClr val="757070"/>
                </a:solidFill>
                <a:latin typeface="Calibri"/>
                <a:ea typeface="Calibri"/>
                <a:cs typeface="Calibri"/>
                <a:sym typeface="Calibri"/>
              </a:rPr>
              <a:t>SIB Swiss Institute of Bioinformatics</a:t>
            </a:r>
            <a:endParaRPr/>
          </a:p>
        </p:txBody>
      </p:sp>
      <p:sp>
        <p:nvSpPr>
          <p:cNvPr id="99" name="Google Shape;99;p14"/>
          <p:cNvSpPr txBox="1"/>
          <p:nvPr>
            <p:ph idx="1" type="subTitle"/>
          </p:nvPr>
        </p:nvSpPr>
        <p:spPr>
          <a:xfrm>
            <a:off x="2008348" y="4616173"/>
            <a:ext cx="9442123" cy="785818"/>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400"/>
              <a:buNone/>
            </a:pPr>
            <a:r>
              <a:rPr lang="en-GB" sz="2400">
                <a:solidFill>
                  <a:schemeClr val="dk1"/>
                </a:solidFill>
                <a:latin typeface="Calibri"/>
                <a:ea typeface="Calibri"/>
                <a:cs typeface="Calibri"/>
                <a:sym typeface="Calibri"/>
              </a:rPr>
              <a:t>Introduction to Deep Learning, November, 2023</a:t>
            </a:r>
            <a:endParaRPr/>
          </a:p>
        </p:txBody>
      </p:sp>
      <p:sp>
        <p:nvSpPr>
          <p:cNvPr id="100" name="Google Shape;100;p14"/>
          <p:cNvSpPr/>
          <p:nvPr/>
        </p:nvSpPr>
        <p:spPr>
          <a:xfrm>
            <a:off x="1947314" y="5213010"/>
            <a:ext cx="8222070" cy="5058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57070"/>
              </a:buClr>
              <a:buSzPts val="2200"/>
              <a:buFont typeface="Arial"/>
              <a:buNone/>
            </a:pPr>
            <a:r>
              <a:rPr b="0" i="1" lang="en-GB" sz="2200" u="none" cap="none" strike="noStrike">
                <a:solidFill>
                  <a:srgbClr val="757070"/>
                </a:solidFill>
                <a:latin typeface="Calibri"/>
                <a:ea typeface="Calibri"/>
                <a:cs typeface="Calibri"/>
                <a:sym typeface="Calibri"/>
              </a:rPr>
              <a:t>Thuong Van Du Tran, and Markus Müller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Deep learning success</a:t>
            </a:r>
            <a:endParaRPr/>
          </a:p>
        </p:txBody>
      </p:sp>
      <p:sp>
        <p:nvSpPr>
          <p:cNvPr id="189" name="Google Shape;189;p23"/>
          <p:cNvSpPr txBox="1"/>
          <p:nvPr>
            <p:ph idx="1" type="body"/>
          </p:nvPr>
        </p:nvSpPr>
        <p:spPr>
          <a:xfrm>
            <a:off x="838200" y="1885653"/>
            <a:ext cx="10515600" cy="437470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0070C0"/>
              </a:buClr>
              <a:buSzPct val="100000"/>
              <a:buChar char="•"/>
            </a:pPr>
            <a:r>
              <a:rPr lang="en-GB">
                <a:solidFill>
                  <a:srgbClr val="0070C0"/>
                </a:solidFill>
              </a:rPr>
              <a:t>The success of DL in image, language, and sound processing is driven by the availability of large volumes of training data, an increase in computational power (e.g. GPUs).</a:t>
            </a:r>
            <a:br>
              <a:rPr lang="en-GB">
                <a:solidFill>
                  <a:srgbClr val="0070C0"/>
                </a:solidFill>
              </a:rPr>
            </a:br>
            <a:endParaRPr>
              <a:solidFill>
                <a:srgbClr val="0070C0"/>
              </a:solidFill>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Improvements in weight initialization, activation functions, gradient descent, batching of training data, dropout of neurons made learning robust and feasible for deep networks without the need for pretraining.</a:t>
            </a:r>
            <a:br>
              <a:rPr lang="en-GB">
                <a:solidFill>
                  <a:srgbClr val="0070C0"/>
                </a:solidFill>
              </a:rPr>
            </a:br>
            <a:endParaRPr>
              <a:solidFill>
                <a:srgbClr val="0070C0"/>
              </a:solidFill>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Improvement in the architecture of DNNs (convolution, skip connections, recurrency, attention)</a:t>
            </a:r>
            <a:br>
              <a:rPr lang="en-GB">
                <a:solidFill>
                  <a:srgbClr val="0070C0"/>
                </a:solidFill>
              </a:rPr>
            </a:br>
            <a:endParaRPr>
              <a:solidFill>
                <a:srgbClr val="0070C0"/>
              </a:solidFill>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Availability of easy-to-use DL frameworks such as Tensorflow or PyTorch</a:t>
            </a:r>
            <a:endParaRPr>
              <a:solidFill>
                <a:srgbClr val="FF0000"/>
              </a:solidFill>
            </a:endParaRPr>
          </a:p>
        </p:txBody>
      </p:sp>
      <p:pic>
        <p:nvPicPr>
          <p:cNvPr id="190" name="Google Shape;190;p23"/>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91" name="Google Shape;191;p23"/>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GB"/>
              <a:t>Deep learning principles</a:t>
            </a:r>
            <a:endParaRPr/>
          </a:p>
        </p:txBody>
      </p:sp>
      <p:sp>
        <p:nvSpPr>
          <p:cNvPr id="197" name="Google Shape;197;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838200" y="9890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Single-layer perceptron</a:t>
            </a:r>
            <a:endParaRPr/>
          </a:p>
        </p:txBody>
      </p:sp>
      <p:grpSp>
        <p:nvGrpSpPr>
          <p:cNvPr id="203" name="Google Shape;203;p25"/>
          <p:cNvGrpSpPr/>
          <p:nvPr/>
        </p:nvGrpSpPr>
        <p:grpSpPr>
          <a:xfrm>
            <a:off x="2226746" y="1330875"/>
            <a:ext cx="7254703" cy="3980875"/>
            <a:chOff x="1143000" y="1570839"/>
            <a:chExt cx="7254703" cy="3980875"/>
          </a:xfrm>
        </p:grpSpPr>
        <p:sp>
          <p:nvSpPr>
            <p:cNvPr id="204" name="Google Shape;204;p25"/>
            <p:cNvSpPr/>
            <p:nvPr/>
          </p:nvSpPr>
          <p:spPr>
            <a:xfrm>
              <a:off x="1143000" y="4942114"/>
              <a:ext cx="609600" cy="609600"/>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25"/>
            <p:cNvSpPr/>
            <p:nvPr/>
          </p:nvSpPr>
          <p:spPr>
            <a:xfrm>
              <a:off x="1143000" y="3581398"/>
              <a:ext cx="609600" cy="609600"/>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25"/>
            <p:cNvSpPr/>
            <p:nvPr/>
          </p:nvSpPr>
          <p:spPr>
            <a:xfrm>
              <a:off x="1143000" y="2721426"/>
              <a:ext cx="609600" cy="609600"/>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25"/>
            <p:cNvSpPr/>
            <p:nvPr/>
          </p:nvSpPr>
          <p:spPr>
            <a:xfrm>
              <a:off x="1143000" y="1861454"/>
              <a:ext cx="609600" cy="609600"/>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25"/>
            <p:cNvSpPr txBox="1"/>
            <p:nvPr/>
          </p:nvSpPr>
          <p:spPr>
            <a:xfrm>
              <a:off x="1389289" y="2027754"/>
              <a:ext cx="117020"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209" name="Google Shape;209;p25"/>
            <p:cNvSpPr txBox="1"/>
            <p:nvPr/>
          </p:nvSpPr>
          <p:spPr>
            <a:xfrm>
              <a:off x="1304427" y="2852049"/>
              <a:ext cx="286745" cy="276999"/>
            </a:xfrm>
            <a:prstGeom prst="rect">
              <a:avLst/>
            </a:prstGeom>
            <a:blipFill rotWithShape="1">
              <a:blip r:embed="rId3">
                <a:alphaModFix/>
              </a:blip>
              <a:stretch>
                <a:fillRect b="-13042" l="-13040" r="-434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10" name="Google Shape;210;p25"/>
            <p:cNvSpPr txBox="1"/>
            <p:nvPr/>
          </p:nvSpPr>
          <p:spPr>
            <a:xfrm>
              <a:off x="1307083" y="3741664"/>
              <a:ext cx="286745" cy="276999"/>
            </a:xfrm>
            <a:prstGeom prst="rect">
              <a:avLst/>
            </a:prstGeom>
            <a:blipFill rotWithShape="1">
              <a:blip r:embed="rId4">
                <a:alphaModFix/>
              </a:blip>
              <a:stretch>
                <a:fillRect b="-13042" l="-13040" r="-434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11" name="Google Shape;211;p25"/>
            <p:cNvSpPr txBox="1"/>
            <p:nvPr/>
          </p:nvSpPr>
          <p:spPr>
            <a:xfrm>
              <a:off x="1317969" y="5108414"/>
              <a:ext cx="286745" cy="276999"/>
            </a:xfrm>
            <a:prstGeom prst="rect">
              <a:avLst/>
            </a:prstGeom>
            <a:blipFill rotWithShape="1">
              <a:blip r:embed="rId5">
                <a:alphaModFix/>
              </a:blip>
              <a:stretch>
                <a:fillRect b="-8694" l="-13040" r="-434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12" name="Google Shape;212;p25"/>
            <p:cNvSpPr/>
            <p:nvPr/>
          </p:nvSpPr>
          <p:spPr>
            <a:xfrm>
              <a:off x="4082143" y="3276598"/>
              <a:ext cx="609600" cy="609600"/>
            </a:xfrm>
            <a:prstGeom prst="ellipse">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25"/>
            <p:cNvSpPr txBox="1"/>
            <p:nvPr/>
          </p:nvSpPr>
          <p:spPr>
            <a:xfrm>
              <a:off x="4115918" y="3357811"/>
              <a:ext cx="609599" cy="447174"/>
            </a:xfrm>
            <a:prstGeom prst="rect">
              <a:avLst/>
            </a:prstGeom>
            <a:blipFill rotWithShape="1">
              <a:blip r:embed="rId6">
                <a:alphaModFix/>
              </a:blip>
              <a:stretch>
                <a:fillRect b="-205548" l="-67344" r="-24487" t="-14443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14" name="Google Shape;214;p25"/>
            <p:cNvSpPr/>
            <p:nvPr/>
          </p:nvSpPr>
          <p:spPr>
            <a:xfrm>
              <a:off x="5936044" y="3283835"/>
              <a:ext cx="609600" cy="609600"/>
            </a:xfrm>
            <a:prstGeom prst="ellipse">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25"/>
            <p:cNvSpPr/>
            <p:nvPr/>
          </p:nvSpPr>
          <p:spPr>
            <a:xfrm>
              <a:off x="7788103" y="3283024"/>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6" name="Google Shape;216;p25"/>
            <p:cNvCxnSpPr>
              <a:stCxn id="207" idx="6"/>
              <a:endCxn id="212" idx="2"/>
            </p:cNvCxnSpPr>
            <p:nvPr/>
          </p:nvCxnSpPr>
          <p:spPr>
            <a:xfrm>
              <a:off x="1752600" y="2166254"/>
              <a:ext cx="2329500" cy="14151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217" name="Google Shape;217;p25"/>
            <p:cNvCxnSpPr>
              <a:stCxn id="206" idx="6"/>
              <a:endCxn id="212" idx="2"/>
            </p:cNvCxnSpPr>
            <p:nvPr/>
          </p:nvCxnSpPr>
          <p:spPr>
            <a:xfrm>
              <a:off x="1752600" y="3026226"/>
              <a:ext cx="2329500" cy="5553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218" name="Google Shape;218;p25"/>
            <p:cNvCxnSpPr>
              <a:endCxn id="212" idx="2"/>
            </p:cNvCxnSpPr>
            <p:nvPr/>
          </p:nvCxnSpPr>
          <p:spPr>
            <a:xfrm flipH="1" rot="10800000">
              <a:off x="1734943" y="3581398"/>
              <a:ext cx="2347200" cy="3111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219" name="Google Shape;219;p25"/>
            <p:cNvCxnSpPr>
              <a:endCxn id="212" idx="2"/>
            </p:cNvCxnSpPr>
            <p:nvPr/>
          </p:nvCxnSpPr>
          <p:spPr>
            <a:xfrm flipH="1" rot="10800000">
              <a:off x="1743643" y="3581398"/>
              <a:ext cx="2338500" cy="1677300"/>
            </a:xfrm>
            <a:prstGeom prst="straightConnector1">
              <a:avLst/>
            </a:prstGeom>
            <a:noFill/>
            <a:ln cap="flat" cmpd="sng" w="38100">
              <a:solidFill>
                <a:schemeClr val="accent1"/>
              </a:solidFill>
              <a:prstDash val="solid"/>
              <a:miter lim="800000"/>
              <a:headEnd len="sm" w="sm" type="none"/>
              <a:tailEnd len="med" w="med" type="triangle"/>
            </a:ln>
          </p:spPr>
        </p:cxnSp>
        <p:sp>
          <p:nvSpPr>
            <p:cNvPr id="220" name="Google Shape;220;p25"/>
            <p:cNvSpPr txBox="1"/>
            <p:nvPr/>
          </p:nvSpPr>
          <p:spPr>
            <a:xfrm>
              <a:off x="2134441" y="2080918"/>
              <a:ext cx="286745" cy="276999"/>
            </a:xfrm>
            <a:prstGeom prst="rect">
              <a:avLst/>
            </a:prstGeom>
            <a:blipFill rotWithShape="1">
              <a:blip r:embed="rId7">
                <a:alphaModFix/>
              </a:blip>
              <a:stretch>
                <a:fillRect b="-13042" l="-13041" r="-130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21" name="Google Shape;221;p25"/>
            <p:cNvSpPr txBox="1"/>
            <p:nvPr/>
          </p:nvSpPr>
          <p:spPr>
            <a:xfrm>
              <a:off x="2134440" y="2825647"/>
              <a:ext cx="286745" cy="276999"/>
            </a:xfrm>
            <a:prstGeom prst="rect">
              <a:avLst/>
            </a:prstGeom>
            <a:blipFill rotWithShape="1">
              <a:blip r:embed="rId8">
                <a:alphaModFix/>
              </a:blip>
              <a:stretch>
                <a:fillRect b="-13042" l="-13041" r="-130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22" name="Google Shape;222;p25"/>
            <p:cNvSpPr txBox="1"/>
            <p:nvPr/>
          </p:nvSpPr>
          <p:spPr>
            <a:xfrm>
              <a:off x="2121145" y="3485040"/>
              <a:ext cx="286745" cy="276999"/>
            </a:xfrm>
            <a:prstGeom prst="rect">
              <a:avLst/>
            </a:prstGeom>
            <a:blipFill rotWithShape="1">
              <a:blip r:embed="rId9">
                <a:alphaModFix/>
              </a:blip>
              <a:stretch>
                <a:fillRect b="-13042" l="-16665" r="-83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23" name="Google Shape;223;p25"/>
            <p:cNvSpPr txBox="1"/>
            <p:nvPr/>
          </p:nvSpPr>
          <p:spPr>
            <a:xfrm>
              <a:off x="2134439" y="4473791"/>
              <a:ext cx="286745" cy="276999"/>
            </a:xfrm>
            <a:prstGeom prst="rect">
              <a:avLst/>
            </a:prstGeom>
            <a:blipFill rotWithShape="1">
              <a:blip r:embed="rId10">
                <a:alphaModFix/>
              </a:blip>
              <a:stretch>
                <a:fillRect b="-8694" l="-17387" r="-869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224" name="Google Shape;224;p25"/>
            <p:cNvCxnSpPr>
              <a:endCxn id="214" idx="2"/>
            </p:cNvCxnSpPr>
            <p:nvPr/>
          </p:nvCxnSpPr>
          <p:spPr>
            <a:xfrm flipH="1" rot="10800000">
              <a:off x="4715044" y="3588635"/>
              <a:ext cx="1221000" cy="159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225" name="Google Shape;225;p25"/>
            <p:cNvCxnSpPr>
              <a:stCxn id="214" idx="6"/>
              <a:endCxn id="215" idx="2"/>
            </p:cNvCxnSpPr>
            <p:nvPr/>
          </p:nvCxnSpPr>
          <p:spPr>
            <a:xfrm flipH="1" rot="10800000">
              <a:off x="6545644" y="3587735"/>
              <a:ext cx="1242600" cy="900"/>
            </a:xfrm>
            <a:prstGeom prst="straightConnector1">
              <a:avLst/>
            </a:prstGeom>
            <a:noFill/>
            <a:ln cap="flat" cmpd="sng" w="38100">
              <a:solidFill>
                <a:schemeClr val="accent1"/>
              </a:solidFill>
              <a:prstDash val="solid"/>
              <a:miter lim="800000"/>
              <a:headEnd len="sm" w="sm" type="none"/>
              <a:tailEnd len="med" w="med" type="triangle"/>
            </a:ln>
          </p:spPr>
        </p:cxnSp>
        <p:sp>
          <p:nvSpPr>
            <p:cNvPr id="226" name="Google Shape;226;p25"/>
            <p:cNvSpPr/>
            <p:nvPr/>
          </p:nvSpPr>
          <p:spPr>
            <a:xfrm rot="366408">
              <a:off x="1413929" y="4383313"/>
              <a:ext cx="59266" cy="61686"/>
            </a:xfrm>
            <a:prstGeom prst="ellipse">
              <a:avLst/>
            </a:prstGeom>
            <a:solidFill>
              <a:srgbClr val="7030A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27" name="Google Shape;227;p25"/>
            <p:cNvSpPr/>
            <p:nvPr/>
          </p:nvSpPr>
          <p:spPr>
            <a:xfrm rot="366408">
              <a:off x="1413929" y="4566546"/>
              <a:ext cx="59266" cy="61686"/>
            </a:xfrm>
            <a:prstGeom prst="ellipse">
              <a:avLst/>
            </a:prstGeom>
            <a:solidFill>
              <a:srgbClr val="7030A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28" name="Google Shape;228;p25"/>
            <p:cNvSpPr/>
            <p:nvPr/>
          </p:nvSpPr>
          <p:spPr>
            <a:xfrm rot="366408">
              <a:off x="1413929" y="4741273"/>
              <a:ext cx="59266" cy="61686"/>
            </a:xfrm>
            <a:prstGeom prst="ellipse">
              <a:avLst/>
            </a:prstGeom>
            <a:solidFill>
              <a:srgbClr val="7030A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cxnSp>
          <p:nvCxnSpPr>
            <p:cNvPr id="229" name="Google Shape;229;p25"/>
            <p:cNvCxnSpPr/>
            <p:nvPr/>
          </p:nvCxnSpPr>
          <p:spPr>
            <a:xfrm flipH="1" rot="10800000">
              <a:off x="6096000" y="3459639"/>
              <a:ext cx="313267" cy="251971"/>
            </a:xfrm>
            <a:prstGeom prst="curvedConnector3">
              <a:avLst>
                <a:gd fmla="val 50000" name="adj1"/>
              </a:avLst>
            </a:prstGeom>
            <a:noFill/>
            <a:ln cap="flat" cmpd="sng" w="38100">
              <a:solidFill>
                <a:srgbClr val="00B050"/>
              </a:solidFill>
              <a:prstDash val="solid"/>
              <a:miter lim="800000"/>
              <a:headEnd len="sm" w="sm" type="none"/>
              <a:tailEnd len="sm" w="sm" type="none"/>
            </a:ln>
          </p:spPr>
        </p:cxnSp>
        <p:sp>
          <p:nvSpPr>
            <p:cNvPr id="230" name="Google Shape;230;p25"/>
            <p:cNvSpPr txBox="1"/>
            <p:nvPr/>
          </p:nvSpPr>
          <p:spPr>
            <a:xfrm>
              <a:off x="7949530" y="3426808"/>
              <a:ext cx="286745" cy="276999"/>
            </a:xfrm>
            <a:prstGeom prst="rect">
              <a:avLst/>
            </a:prstGeom>
            <a:blipFill rotWithShape="1">
              <a:blip r:embed="rId11">
                <a:alphaModFix/>
              </a:blip>
              <a:stretch>
                <a:fillRect b="-36360" l="-13041" r="-8694" t="-454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31" name="Google Shape;231;p25"/>
            <p:cNvSpPr txBox="1"/>
            <p:nvPr/>
          </p:nvSpPr>
          <p:spPr>
            <a:xfrm>
              <a:off x="4398518" y="1570839"/>
              <a:ext cx="2755754" cy="778931"/>
            </a:xfrm>
            <a:prstGeom prst="rect">
              <a:avLst/>
            </a:prstGeom>
            <a:blipFill rotWithShape="1">
              <a:blip r:embed="rId12">
                <a:alphaModFix/>
              </a:blip>
              <a:stretch>
                <a:fillRect b="-168245" l="-10548" r="-915" t="-1126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32" name="Google Shape;232;p25"/>
            <p:cNvSpPr/>
            <p:nvPr/>
          </p:nvSpPr>
          <p:spPr>
            <a:xfrm>
              <a:off x="5077419" y="4012758"/>
              <a:ext cx="2037161" cy="369332"/>
            </a:xfrm>
            <a:prstGeom prst="rect">
              <a:avLst/>
            </a:prstGeom>
            <a:blipFill rotWithShape="1">
              <a:blip r:embed="rId13">
                <a:alphaModFix/>
              </a:blip>
              <a:stretch>
                <a:fillRect b="-1724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pic>
        <p:nvPicPr>
          <p:cNvPr id="233" name="Google Shape;233;p25"/>
          <p:cNvPicPr preferRelativeResize="0"/>
          <p:nvPr/>
        </p:nvPicPr>
        <p:blipFill rotWithShape="1">
          <a:blip r:embed="rId14">
            <a:alphaModFix/>
          </a:blip>
          <a:srcRect b="0" l="0" r="0" t="0"/>
          <a:stretch/>
        </p:blipFill>
        <p:spPr>
          <a:xfrm>
            <a:off x="6230399" y="4275499"/>
            <a:ext cx="1985433" cy="1323826"/>
          </a:xfrm>
          <a:prstGeom prst="rect">
            <a:avLst/>
          </a:prstGeom>
          <a:noFill/>
          <a:ln>
            <a:noFill/>
          </a:ln>
        </p:spPr>
      </p:pic>
      <p:sp>
        <p:nvSpPr>
          <p:cNvPr id="234" name="Google Shape;234;p25"/>
          <p:cNvSpPr txBox="1"/>
          <p:nvPr/>
        </p:nvSpPr>
        <p:spPr>
          <a:xfrm>
            <a:off x="5470689" y="2190446"/>
            <a:ext cx="2417521" cy="276999"/>
          </a:xfrm>
          <a:prstGeom prst="rect">
            <a:avLst/>
          </a:prstGeom>
          <a:blipFill rotWithShape="1">
            <a:blip r:embed="rId15">
              <a:alphaModFix/>
            </a:blip>
            <a:stretch>
              <a:fillRect b="0" l="-52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35" name="Google Shape;235;p25"/>
          <p:cNvSpPr txBox="1"/>
          <p:nvPr/>
        </p:nvSpPr>
        <p:spPr>
          <a:xfrm>
            <a:off x="8148995" y="1952612"/>
            <a:ext cx="1011302" cy="733342"/>
          </a:xfrm>
          <a:prstGeom prst="rect">
            <a:avLst/>
          </a:prstGeom>
          <a:blipFill rotWithShape="1">
            <a:blip r:embed="rId16">
              <a:alphaModFix/>
            </a:blip>
            <a:stretch>
              <a:fillRect b="-5083" l="-246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36" name="Google Shape;236;p25"/>
          <p:cNvSpPr txBox="1"/>
          <p:nvPr/>
        </p:nvSpPr>
        <p:spPr>
          <a:xfrm>
            <a:off x="2085082" y="5805887"/>
            <a:ext cx="870751" cy="369332"/>
          </a:xfrm>
          <a:prstGeom prst="rect">
            <a:avLst/>
          </a:prstGeom>
          <a:blipFill rotWithShape="1">
            <a:blip r:embed="rId17">
              <a:alphaModFix/>
            </a:blip>
            <a:stretch>
              <a:fillRect b="-22577" l="-5796" r="0" t="-322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37" name="Google Shape;237;p25"/>
          <p:cNvSpPr txBox="1"/>
          <p:nvPr/>
        </p:nvSpPr>
        <p:spPr>
          <a:xfrm>
            <a:off x="8675573" y="5805887"/>
            <a:ext cx="966098" cy="369332"/>
          </a:xfrm>
          <a:prstGeom prst="rect">
            <a:avLst/>
          </a:prstGeom>
          <a:blipFill rotWithShape="1">
            <a:blip r:embed="rId18">
              <a:alphaModFix/>
            </a:blip>
            <a:stretch>
              <a:fillRect b="-22577" l="-5193" r="0" t="-322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238" name="Google Shape;238;p25"/>
          <p:cNvPicPr preferRelativeResize="0"/>
          <p:nvPr/>
        </p:nvPicPr>
        <p:blipFill rotWithShape="1">
          <a:blip r:embed="rId19">
            <a:alphaModFix/>
          </a:blip>
          <a:srcRect b="0" l="0" r="0" t="0"/>
          <a:stretch/>
        </p:blipFill>
        <p:spPr>
          <a:xfrm>
            <a:off x="10716299" y="170160"/>
            <a:ext cx="1310447" cy="730794"/>
          </a:xfrm>
          <a:prstGeom prst="rect">
            <a:avLst/>
          </a:prstGeom>
          <a:noFill/>
          <a:ln>
            <a:noFill/>
          </a:ln>
        </p:spPr>
      </p:pic>
      <p:sp>
        <p:nvSpPr>
          <p:cNvPr id="239" name="Google Shape;239;p25"/>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838200" y="365125"/>
            <a:ext cx="10515600" cy="1325563"/>
          </a:xfrm>
          <a:prstGeom prst="rect">
            <a:avLst/>
          </a:prstGeom>
          <a:blipFill rotWithShape="1">
            <a:blip r:embed="rId3">
              <a:alphaModFix/>
            </a:blip>
            <a:stretch>
              <a:fillRect b="0" l="-2412"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Font typeface="Calibri"/>
              <a:buNone/>
            </a:pPr>
            <a:r>
              <a:rPr lang="en-GB"/>
              <a:t> </a:t>
            </a:r>
            <a:endParaRPr/>
          </a:p>
        </p:txBody>
      </p:sp>
      <p:sp>
        <p:nvSpPr>
          <p:cNvPr id="245" name="Google Shape;245;p26"/>
          <p:cNvSpPr txBox="1"/>
          <p:nvPr/>
        </p:nvSpPr>
        <p:spPr>
          <a:xfrm>
            <a:off x="2141359" y="5295244"/>
            <a:ext cx="843116" cy="276999"/>
          </a:xfrm>
          <a:prstGeom prst="rect">
            <a:avLst/>
          </a:prstGeom>
          <a:blipFill rotWithShape="1">
            <a:blip r:embed="rId4">
              <a:alphaModFix/>
            </a:blip>
            <a:stretch>
              <a:fillRect b="-54542" l="0" r="-14703" t="-272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46" name="Google Shape;246;p26"/>
          <p:cNvSpPr txBox="1"/>
          <p:nvPr/>
        </p:nvSpPr>
        <p:spPr>
          <a:xfrm>
            <a:off x="8448436" y="5347928"/>
            <a:ext cx="870623" cy="276999"/>
          </a:xfrm>
          <a:prstGeom prst="rect">
            <a:avLst/>
          </a:prstGeom>
          <a:blipFill rotWithShape="1">
            <a:blip r:embed="rId5">
              <a:alphaModFix/>
            </a:blip>
            <a:stretch>
              <a:fillRect b="-45827" l="0" r="-15939" t="-208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47" name="Google Shape;247;p26"/>
          <p:cNvSpPr/>
          <p:nvPr/>
        </p:nvSpPr>
        <p:spPr>
          <a:xfrm>
            <a:off x="4950507" y="1714751"/>
            <a:ext cx="1704569" cy="369332"/>
          </a:xfrm>
          <a:prstGeom prst="rect">
            <a:avLst/>
          </a:prstGeom>
          <a:blipFill rotWithShape="1">
            <a:blip r:embed="rId6">
              <a:alphaModFix/>
            </a:blip>
            <a:stretch>
              <a:fillRect b="0" l="0" r="0" t="0"/>
            </a:stretch>
          </a:blip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descr="Chart&#10;&#10;Description automatically generated" id="248" name="Google Shape;248;p26"/>
          <p:cNvPicPr preferRelativeResize="0"/>
          <p:nvPr/>
        </p:nvPicPr>
        <p:blipFill rotWithShape="1">
          <a:blip r:embed="rId7">
            <a:alphaModFix/>
          </a:blip>
          <a:srcRect b="0" l="0" r="0" t="0"/>
          <a:stretch/>
        </p:blipFill>
        <p:spPr>
          <a:xfrm>
            <a:off x="1060017" y="1921338"/>
            <a:ext cx="3718560" cy="3429000"/>
          </a:xfrm>
          <a:prstGeom prst="rect">
            <a:avLst/>
          </a:prstGeom>
          <a:noFill/>
          <a:ln>
            <a:noFill/>
          </a:ln>
        </p:spPr>
      </p:pic>
      <p:cxnSp>
        <p:nvCxnSpPr>
          <p:cNvPr id="249" name="Google Shape;249;p26"/>
          <p:cNvCxnSpPr>
            <a:stCxn id="247" idx="2"/>
          </p:cNvCxnSpPr>
          <p:nvPr/>
        </p:nvCxnSpPr>
        <p:spPr>
          <a:xfrm flipH="1">
            <a:off x="3305892" y="2084083"/>
            <a:ext cx="2496900" cy="1907700"/>
          </a:xfrm>
          <a:prstGeom prst="straightConnector1">
            <a:avLst/>
          </a:prstGeom>
          <a:noFill/>
          <a:ln cap="flat" cmpd="sng" w="9525">
            <a:solidFill>
              <a:schemeClr val="accent3"/>
            </a:solidFill>
            <a:prstDash val="solid"/>
            <a:miter lim="800000"/>
            <a:headEnd len="sm" w="sm" type="none"/>
            <a:tailEnd len="sm" w="sm" type="none"/>
          </a:ln>
        </p:spPr>
      </p:cxnSp>
      <p:pic>
        <p:nvPicPr>
          <p:cNvPr descr="Chart&#10;&#10;Description automatically generated" id="250" name="Google Shape;250;p26"/>
          <p:cNvPicPr preferRelativeResize="0"/>
          <p:nvPr/>
        </p:nvPicPr>
        <p:blipFill rotWithShape="1">
          <a:blip r:embed="rId8">
            <a:alphaModFix/>
          </a:blip>
          <a:srcRect b="0" l="0" r="0" t="0"/>
          <a:stretch/>
        </p:blipFill>
        <p:spPr>
          <a:xfrm>
            <a:off x="7024468" y="1921338"/>
            <a:ext cx="3718560" cy="3429000"/>
          </a:xfrm>
          <a:prstGeom prst="rect">
            <a:avLst/>
          </a:prstGeom>
          <a:noFill/>
          <a:ln>
            <a:noFill/>
          </a:ln>
        </p:spPr>
      </p:pic>
      <p:cxnSp>
        <p:nvCxnSpPr>
          <p:cNvPr id="251" name="Google Shape;251;p26"/>
          <p:cNvCxnSpPr>
            <a:stCxn id="247" idx="2"/>
          </p:cNvCxnSpPr>
          <p:nvPr/>
        </p:nvCxnSpPr>
        <p:spPr>
          <a:xfrm>
            <a:off x="5802792" y="2084083"/>
            <a:ext cx="1610700" cy="711900"/>
          </a:xfrm>
          <a:prstGeom prst="straightConnector1">
            <a:avLst/>
          </a:prstGeom>
          <a:noFill/>
          <a:ln cap="flat" cmpd="sng" w="9525">
            <a:solidFill>
              <a:schemeClr val="accent3"/>
            </a:solidFill>
            <a:prstDash val="solid"/>
            <a:miter lim="800000"/>
            <a:headEnd len="sm" w="sm" type="none"/>
            <a:tailEnd len="sm" w="sm" type="none"/>
          </a:ln>
        </p:spPr>
      </p:cxnSp>
      <p:sp>
        <p:nvSpPr>
          <p:cNvPr id="252" name="Google Shape;2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Markus Müller, SIB</a:t>
            </a:r>
            <a:endParaRPr/>
          </a:p>
        </p:txBody>
      </p:sp>
      <p:pic>
        <p:nvPicPr>
          <p:cNvPr id="253" name="Google Shape;253;p26"/>
          <p:cNvPicPr preferRelativeResize="0"/>
          <p:nvPr/>
        </p:nvPicPr>
        <p:blipFill rotWithShape="1">
          <a:blip r:embed="rId9">
            <a:alphaModFix/>
          </a:blip>
          <a:srcRect b="0" l="0" r="0" t="0"/>
          <a:stretch/>
        </p:blipFill>
        <p:spPr>
          <a:xfrm>
            <a:off x="10716299" y="62584"/>
            <a:ext cx="1310447" cy="730794"/>
          </a:xfrm>
          <a:prstGeom prst="rect">
            <a:avLst/>
          </a:prstGeom>
          <a:noFill/>
          <a:ln>
            <a:noFill/>
          </a:ln>
        </p:spPr>
      </p:pic>
      <p:sp>
        <p:nvSpPr>
          <p:cNvPr id="254" name="Google Shape;254;p26"/>
          <p:cNvSpPr txBox="1"/>
          <p:nvPr/>
        </p:nvSpPr>
        <p:spPr>
          <a:xfrm>
            <a:off x="11072937" y="62137"/>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grpSp>
        <p:nvGrpSpPr>
          <p:cNvPr id="255" name="Google Shape;255;p26"/>
          <p:cNvGrpSpPr/>
          <p:nvPr/>
        </p:nvGrpSpPr>
        <p:grpSpPr>
          <a:xfrm>
            <a:off x="2773972" y="2917244"/>
            <a:ext cx="805628" cy="655224"/>
            <a:chOff x="2773972" y="2917244"/>
            <a:chExt cx="805628" cy="655224"/>
          </a:xfrm>
        </p:grpSpPr>
        <p:sp>
          <p:nvSpPr>
            <p:cNvPr id="256" name="Google Shape;256;p26"/>
            <p:cNvSpPr txBox="1"/>
            <p:nvPr/>
          </p:nvSpPr>
          <p:spPr>
            <a:xfrm>
              <a:off x="3199496" y="2917244"/>
              <a:ext cx="380104" cy="513730"/>
            </a:xfrm>
            <a:prstGeom prst="rect">
              <a:avLst/>
            </a:prstGeom>
            <a:blipFill rotWithShape="1">
              <a:blip r:embed="rId10">
                <a:alphaModFix/>
              </a:blip>
              <a:stretch>
                <a:fillRect b="-237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257" name="Google Shape;257;p26"/>
            <p:cNvCxnSpPr/>
            <p:nvPr/>
          </p:nvCxnSpPr>
          <p:spPr>
            <a:xfrm flipH="1" rot="10800000">
              <a:off x="2773972" y="3174109"/>
              <a:ext cx="347240" cy="398359"/>
            </a:xfrm>
            <a:prstGeom prst="straightConnector1">
              <a:avLst/>
            </a:prstGeom>
            <a:noFill/>
            <a:ln cap="flat" cmpd="sng" w="38100">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pSp>
        <p:nvGrpSpPr>
          <p:cNvPr id="263" name="Google Shape;263;p27"/>
          <p:cNvGrpSpPr/>
          <p:nvPr/>
        </p:nvGrpSpPr>
        <p:grpSpPr>
          <a:xfrm>
            <a:off x="2326372" y="266906"/>
            <a:ext cx="2106591" cy="1062919"/>
            <a:chOff x="7974959" y="3629768"/>
            <a:chExt cx="2106591" cy="1062919"/>
          </a:xfrm>
        </p:grpSpPr>
        <p:grpSp>
          <p:nvGrpSpPr>
            <p:cNvPr id="264" name="Google Shape;264;p27"/>
            <p:cNvGrpSpPr/>
            <p:nvPr/>
          </p:nvGrpSpPr>
          <p:grpSpPr>
            <a:xfrm>
              <a:off x="7974959" y="3629768"/>
              <a:ext cx="2106591" cy="794725"/>
              <a:chOff x="6354503" y="1009866"/>
              <a:chExt cx="2106591" cy="794725"/>
            </a:xfrm>
          </p:grpSpPr>
          <p:cxnSp>
            <p:nvCxnSpPr>
              <p:cNvPr id="265" name="Google Shape;265;p27"/>
              <p:cNvCxnSpPr/>
              <p:nvPr/>
            </p:nvCxnSpPr>
            <p:spPr>
              <a:xfrm rot="10800000">
                <a:off x="6667776" y="1009866"/>
                <a:ext cx="0" cy="680822"/>
              </a:xfrm>
              <a:prstGeom prst="straightConnector1">
                <a:avLst/>
              </a:prstGeom>
              <a:noFill/>
              <a:ln cap="flat" cmpd="sng" w="9525">
                <a:solidFill>
                  <a:schemeClr val="accent1"/>
                </a:solidFill>
                <a:prstDash val="solid"/>
                <a:miter lim="800000"/>
                <a:headEnd len="sm" w="sm" type="none"/>
                <a:tailEnd len="med" w="med" type="triangle"/>
              </a:ln>
            </p:spPr>
          </p:cxnSp>
          <p:cxnSp>
            <p:nvCxnSpPr>
              <p:cNvPr id="266" name="Google Shape;266;p27"/>
              <p:cNvCxnSpPr/>
              <p:nvPr/>
            </p:nvCxnSpPr>
            <p:spPr>
              <a:xfrm>
                <a:off x="6695024" y="1690688"/>
                <a:ext cx="176607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67" name="Google Shape;267;p27"/>
              <p:cNvCxnSpPr/>
              <p:nvPr/>
            </p:nvCxnSpPr>
            <p:spPr>
              <a:xfrm rot="10800000">
                <a:off x="6620031" y="1597306"/>
                <a:ext cx="70895" cy="0"/>
              </a:xfrm>
              <a:prstGeom prst="straightConnector1">
                <a:avLst/>
              </a:prstGeom>
              <a:noFill/>
              <a:ln cap="flat" cmpd="sng" w="9525">
                <a:solidFill>
                  <a:schemeClr val="accent1"/>
                </a:solidFill>
                <a:prstDash val="solid"/>
                <a:miter lim="800000"/>
                <a:headEnd len="sm" w="sm" type="none"/>
                <a:tailEnd len="sm" w="sm" type="none"/>
              </a:ln>
            </p:spPr>
          </p:cxnSp>
          <p:sp>
            <p:nvSpPr>
              <p:cNvPr id="268" name="Google Shape;268;p27"/>
              <p:cNvSpPr txBox="1"/>
              <p:nvPr/>
            </p:nvSpPr>
            <p:spPr>
              <a:xfrm>
                <a:off x="6354503" y="1435259"/>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269" name="Google Shape;269;p27"/>
              <p:cNvCxnSpPr/>
              <p:nvPr/>
            </p:nvCxnSpPr>
            <p:spPr>
              <a:xfrm rot="10800000">
                <a:off x="6621960" y="1240419"/>
                <a:ext cx="70895" cy="0"/>
              </a:xfrm>
              <a:prstGeom prst="straightConnector1">
                <a:avLst/>
              </a:prstGeom>
              <a:noFill/>
              <a:ln cap="flat" cmpd="sng" w="9525">
                <a:solidFill>
                  <a:schemeClr val="accent1"/>
                </a:solidFill>
                <a:prstDash val="solid"/>
                <a:miter lim="800000"/>
                <a:headEnd len="sm" w="sm" type="none"/>
                <a:tailEnd len="sm" w="sm" type="none"/>
              </a:ln>
            </p:spPr>
          </p:cxnSp>
          <p:sp>
            <p:nvSpPr>
              <p:cNvPr id="270" name="Google Shape;270;p27"/>
              <p:cNvSpPr txBox="1"/>
              <p:nvPr/>
            </p:nvSpPr>
            <p:spPr>
              <a:xfrm>
                <a:off x="6356432" y="1078372"/>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271" name="Google Shape;271;p27"/>
              <p:cNvCxnSpPr/>
              <p:nvPr/>
            </p:nvCxnSpPr>
            <p:spPr>
              <a:xfrm>
                <a:off x="6878130" y="1597306"/>
                <a:ext cx="472903" cy="0"/>
              </a:xfrm>
              <a:prstGeom prst="straightConnector1">
                <a:avLst/>
              </a:prstGeom>
              <a:noFill/>
              <a:ln cap="flat" cmpd="sng" w="28575">
                <a:solidFill>
                  <a:srgbClr val="00B050"/>
                </a:solidFill>
                <a:prstDash val="solid"/>
                <a:miter lim="800000"/>
                <a:headEnd len="sm" w="sm" type="none"/>
                <a:tailEnd len="sm" w="sm" type="none"/>
              </a:ln>
            </p:spPr>
          </p:cxnSp>
          <p:cxnSp>
            <p:nvCxnSpPr>
              <p:cNvPr id="272" name="Google Shape;272;p27"/>
              <p:cNvCxnSpPr/>
              <p:nvPr/>
            </p:nvCxnSpPr>
            <p:spPr>
              <a:xfrm>
                <a:off x="7354624" y="1263569"/>
                <a:ext cx="472903" cy="0"/>
              </a:xfrm>
              <a:prstGeom prst="straightConnector1">
                <a:avLst/>
              </a:prstGeom>
              <a:noFill/>
              <a:ln cap="flat" cmpd="sng" w="28575">
                <a:solidFill>
                  <a:srgbClr val="00B050"/>
                </a:solidFill>
                <a:prstDash val="solid"/>
                <a:miter lim="800000"/>
                <a:headEnd len="sm" w="sm" type="none"/>
                <a:tailEnd len="sm" w="sm" type="none"/>
              </a:ln>
            </p:spPr>
          </p:cxnSp>
          <p:cxnSp>
            <p:nvCxnSpPr>
              <p:cNvPr id="273" name="Google Shape;273;p27"/>
              <p:cNvCxnSpPr/>
              <p:nvPr/>
            </p:nvCxnSpPr>
            <p:spPr>
              <a:xfrm flipH="1">
                <a:off x="7354624" y="1260319"/>
                <a:ext cx="8074" cy="336987"/>
              </a:xfrm>
              <a:prstGeom prst="straightConnector1">
                <a:avLst/>
              </a:prstGeom>
              <a:noFill/>
              <a:ln cap="flat" cmpd="sng" w="28575">
                <a:solidFill>
                  <a:srgbClr val="00B050"/>
                </a:solidFill>
                <a:prstDash val="solid"/>
                <a:miter lim="800000"/>
                <a:headEnd len="sm" w="sm" type="none"/>
                <a:tailEnd len="sm" w="sm" type="none"/>
              </a:ln>
            </p:spPr>
          </p:cxnSp>
          <p:cxnSp>
            <p:nvCxnSpPr>
              <p:cNvPr id="274" name="Google Shape;274;p27"/>
              <p:cNvCxnSpPr/>
              <p:nvPr/>
            </p:nvCxnSpPr>
            <p:spPr>
              <a:xfrm>
                <a:off x="7362698" y="1644388"/>
                <a:ext cx="0" cy="113903"/>
              </a:xfrm>
              <a:prstGeom prst="straightConnector1">
                <a:avLst/>
              </a:prstGeom>
              <a:noFill/>
              <a:ln cap="flat" cmpd="sng" w="9525">
                <a:solidFill>
                  <a:schemeClr val="accent1"/>
                </a:solidFill>
                <a:prstDash val="solid"/>
                <a:miter lim="800000"/>
                <a:headEnd len="sm" w="sm" type="none"/>
                <a:tailEnd len="sm" w="sm" type="none"/>
              </a:ln>
            </p:spPr>
          </p:cxnSp>
        </p:grpSp>
        <p:sp>
          <p:nvSpPr>
            <p:cNvPr id="275" name="Google Shape;275;p27"/>
            <p:cNvSpPr txBox="1"/>
            <p:nvPr/>
          </p:nvSpPr>
          <p:spPr>
            <a:xfrm>
              <a:off x="8839848" y="4323355"/>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a:t>
              </a:r>
              <a:endParaRPr/>
            </a:p>
          </p:txBody>
        </p:sp>
      </p:grpSp>
      <p:sp>
        <p:nvSpPr>
          <p:cNvPr id="276" name="Google Shape;276;p27"/>
          <p:cNvSpPr/>
          <p:nvPr/>
        </p:nvSpPr>
        <p:spPr>
          <a:xfrm>
            <a:off x="887115" y="5394460"/>
            <a:ext cx="609600" cy="609600"/>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7"/>
          <p:cNvSpPr/>
          <p:nvPr/>
        </p:nvSpPr>
        <p:spPr>
          <a:xfrm>
            <a:off x="839658" y="3761201"/>
            <a:ext cx="609600" cy="609600"/>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7"/>
          <p:cNvSpPr/>
          <p:nvPr/>
        </p:nvSpPr>
        <p:spPr>
          <a:xfrm>
            <a:off x="884089" y="2279695"/>
            <a:ext cx="609600" cy="609600"/>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7"/>
          <p:cNvSpPr txBox="1"/>
          <p:nvPr/>
        </p:nvSpPr>
        <p:spPr>
          <a:xfrm>
            <a:off x="1130378" y="2445995"/>
            <a:ext cx="117020"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280" name="Google Shape;280;p27"/>
          <p:cNvSpPr txBox="1"/>
          <p:nvPr/>
        </p:nvSpPr>
        <p:spPr>
          <a:xfrm>
            <a:off x="1001085" y="3891824"/>
            <a:ext cx="286745" cy="276999"/>
          </a:xfrm>
          <a:prstGeom prst="rect">
            <a:avLst/>
          </a:prstGeom>
          <a:blipFill rotWithShape="1">
            <a:blip r:embed="rId3">
              <a:alphaModFix/>
            </a:blip>
            <a:stretch>
              <a:fillRect b="-13042" l="-8332" r="-41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81" name="Google Shape;281;p27"/>
          <p:cNvSpPr txBox="1"/>
          <p:nvPr/>
        </p:nvSpPr>
        <p:spPr>
          <a:xfrm>
            <a:off x="1051198" y="5554726"/>
            <a:ext cx="286745" cy="276999"/>
          </a:xfrm>
          <a:prstGeom prst="rect">
            <a:avLst/>
          </a:prstGeom>
          <a:blipFill rotWithShape="1">
            <a:blip r:embed="rId4">
              <a:alphaModFix/>
            </a:blip>
            <a:stretch>
              <a:fillRect b="-13042" l="-8332" r="-41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nvGrpSpPr>
          <p:cNvPr id="282" name="Google Shape;282;p27"/>
          <p:cNvGrpSpPr/>
          <p:nvPr/>
        </p:nvGrpSpPr>
        <p:grpSpPr>
          <a:xfrm>
            <a:off x="1449258" y="2404410"/>
            <a:ext cx="2697405" cy="3294850"/>
            <a:chOff x="1449258" y="2404410"/>
            <a:chExt cx="2697405" cy="3294850"/>
          </a:xfrm>
        </p:grpSpPr>
        <p:sp>
          <p:nvSpPr>
            <p:cNvPr id="283" name="Google Shape;283;p27"/>
            <p:cNvSpPr/>
            <p:nvPr/>
          </p:nvSpPr>
          <p:spPr>
            <a:xfrm>
              <a:off x="3537063" y="2404410"/>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27"/>
            <p:cNvSpPr txBox="1"/>
            <p:nvPr/>
          </p:nvSpPr>
          <p:spPr>
            <a:xfrm>
              <a:off x="3698490" y="2548194"/>
              <a:ext cx="286745" cy="276999"/>
            </a:xfrm>
            <a:prstGeom prst="rect">
              <a:avLst/>
            </a:prstGeom>
            <a:blipFill rotWithShape="1">
              <a:blip r:embed="rId5">
                <a:alphaModFix/>
              </a:blip>
              <a:stretch>
                <a:fillRect b="-13042" l="-869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nvGrpSpPr>
            <p:cNvPr id="285" name="Google Shape;285;p27"/>
            <p:cNvGrpSpPr/>
            <p:nvPr/>
          </p:nvGrpSpPr>
          <p:grpSpPr>
            <a:xfrm>
              <a:off x="1449258" y="2496404"/>
              <a:ext cx="2087757" cy="3202856"/>
              <a:chOff x="1449258" y="2276479"/>
              <a:chExt cx="2087757" cy="3202856"/>
            </a:xfrm>
          </p:grpSpPr>
          <p:cxnSp>
            <p:nvCxnSpPr>
              <p:cNvPr id="286" name="Google Shape;286;p27"/>
              <p:cNvCxnSpPr>
                <a:stCxn id="278" idx="6"/>
                <a:endCxn id="283" idx="2"/>
              </p:cNvCxnSpPr>
              <p:nvPr/>
            </p:nvCxnSpPr>
            <p:spPr>
              <a:xfrm>
                <a:off x="1493689" y="2364570"/>
                <a:ext cx="2043300" cy="1248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287" name="Google Shape;287;p27"/>
              <p:cNvCxnSpPr>
                <a:stCxn id="277" idx="6"/>
                <a:endCxn id="283" idx="2"/>
              </p:cNvCxnSpPr>
              <p:nvPr/>
            </p:nvCxnSpPr>
            <p:spPr>
              <a:xfrm flipH="1" rot="10800000">
                <a:off x="1449258" y="2489176"/>
                <a:ext cx="2087700" cy="13569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288" name="Google Shape;288;p27"/>
              <p:cNvCxnSpPr>
                <a:stCxn id="276" idx="6"/>
                <a:endCxn id="283" idx="2"/>
              </p:cNvCxnSpPr>
              <p:nvPr/>
            </p:nvCxnSpPr>
            <p:spPr>
              <a:xfrm flipH="1" rot="10800000">
                <a:off x="1496715" y="2489235"/>
                <a:ext cx="2040300" cy="2990100"/>
              </a:xfrm>
              <a:prstGeom prst="straightConnector1">
                <a:avLst/>
              </a:prstGeom>
              <a:noFill/>
              <a:ln cap="flat" cmpd="sng" w="38100">
                <a:solidFill>
                  <a:schemeClr val="accent1"/>
                </a:solidFill>
                <a:prstDash val="solid"/>
                <a:miter lim="800000"/>
                <a:headEnd len="sm" w="sm" type="none"/>
                <a:tailEnd len="med" w="med" type="triangle"/>
              </a:ln>
            </p:spPr>
          </p:cxnSp>
          <p:sp>
            <p:nvSpPr>
              <p:cNvPr id="289" name="Google Shape;289;p27"/>
              <p:cNvSpPr txBox="1"/>
              <p:nvPr/>
            </p:nvSpPr>
            <p:spPr>
              <a:xfrm>
                <a:off x="2644899" y="2276479"/>
                <a:ext cx="30168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3</a:t>
                </a:r>
                <a:endParaRPr/>
              </a:p>
            </p:txBody>
          </p:sp>
          <p:sp>
            <p:nvSpPr>
              <p:cNvPr id="290" name="Google Shape;290;p27"/>
              <p:cNvSpPr txBox="1"/>
              <p:nvPr/>
            </p:nvSpPr>
            <p:spPr>
              <a:xfrm>
                <a:off x="2771754" y="2649418"/>
                <a:ext cx="37221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291" name="Google Shape;291;p27"/>
              <p:cNvSpPr txBox="1"/>
              <p:nvPr/>
            </p:nvSpPr>
            <p:spPr>
              <a:xfrm>
                <a:off x="3074476" y="2832987"/>
                <a:ext cx="37221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292" name="Google Shape;292;p27"/>
          <p:cNvGrpSpPr/>
          <p:nvPr/>
        </p:nvGrpSpPr>
        <p:grpSpPr>
          <a:xfrm>
            <a:off x="1449258" y="2584495"/>
            <a:ext cx="2683994" cy="3114765"/>
            <a:chOff x="1449258" y="2584495"/>
            <a:chExt cx="2683994" cy="3114765"/>
          </a:xfrm>
        </p:grpSpPr>
        <p:sp>
          <p:nvSpPr>
            <p:cNvPr id="293" name="Google Shape;293;p27"/>
            <p:cNvSpPr/>
            <p:nvPr/>
          </p:nvSpPr>
          <p:spPr>
            <a:xfrm>
              <a:off x="3523652" y="3731466"/>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27"/>
            <p:cNvSpPr txBox="1"/>
            <p:nvPr/>
          </p:nvSpPr>
          <p:spPr>
            <a:xfrm>
              <a:off x="3685079" y="3875250"/>
              <a:ext cx="286745" cy="276999"/>
            </a:xfrm>
            <a:prstGeom prst="rect">
              <a:avLst/>
            </a:prstGeom>
            <a:blipFill rotWithShape="1">
              <a:blip r:embed="rId6">
                <a:alphaModFix/>
              </a:blip>
              <a:stretch>
                <a:fillRect b="-18179" l="-8695" r="-434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nvGrpSpPr>
            <p:cNvPr id="295" name="Google Shape;295;p27"/>
            <p:cNvGrpSpPr/>
            <p:nvPr/>
          </p:nvGrpSpPr>
          <p:grpSpPr>
            <a:xfrm>
              <a:off x="1449258" y="2584495"/>
              <a:ext cx="2074531" cy="3114765"/>
              <a:chOff x="1449258" y="2584495"/>
              <a:chExt cx="2074531" cy="3114765"/>
            </a:xfrm>
          </p:grpSpPr>
          <p:cxnSp>
            <p:nvCxnSpPr>
              <p:cNvPr id="296" name="Google Shape;296;p27"/>
              <p:cNvCxnSpPr>
                <a:stCxn id="278" idx="6"/>
                <a:endCxn id="293" idx="2"/>
              </p:cNvCxnSpPr>
              <p:nvPr/>
            </p:nvCxnSpPr>
            <p:spPr>
              <a:xfrm>
                <a:off x="1493689" y="2584495"/>
                <a:ext cx="2030100" cy="14517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297" name="Google Shape;297;p27"/>
              <p:cNvCxnSpPr>
                <a:stCxn id="277" idx="6"/>
                <a:endCxn id="293" idx="2"/>
              </p:cNvCxnSpPr>
              <p:nvPr/>
            </p:nvCxnSpPr>
            <p:spPr>
              <a:xfrm flipH="1" rot="10800000">
                <a:off x="1449258" y="4036301"/>
                <a:ext cx="2074500" cy="297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298" name="Google Shape;298;p27"/>
              <p:cNvCxnSpPr>
                <a:stCxn id="276" idx="6"/>
                <a:endCxn id="293" idx="2"/>
              </p:cNvCxnSpPr>
              <p:nvPr/>
            </p:nvCxnSpPr>
            <p:spPr>
              <a:xfrm flipH="1" rot="10800000">
                <a:off x="1496715" y="4036360"/>
                <a:ext cx="2026800" cy="1662900"/>
              </a:xfrm>
              <a:prstGeom prst="straightConnector1">
                <a:avLst/>
              </a:prstGeom>
              <a:noFill/>
              <a:ln cap="flat" cmpd="sng" w="38100">
                <a:solidFill>
                  <a:schemeClr val="accent1"/>
                </a:solidFill>
                <a:prstDash val="solid"/>
                <a:miter lim="800000"/>
                <a:headEnd len="sm" w="sm" type="none"/>
                <a:tailEnd len="med" w="med" type="triangle"/>
              </a:ln>
            </p:spPr>
          </p:cxnSp>
          <p:sp>
            <p:nvSpPr>
              <p:cNvPr id="299" name="Google Shape;299;p27"/>
              <p:cNvSpPr txBox="1"/>
              <p:nvPr/>
            </p:nvSpPr>
            <p:spPr>
              <a:xfrm>
                <a:off x="3024315" y="3544264"/>
                <a:ext cx="30168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5</a:t>
                </a:r>
                <a:endParaRPr/>
              </a:p>
            </p:txBody>
          </p:sp>
          <p:sp>
            <p:nvSpPr>
              <p:cNvPr id="300" name="Google Shape;300;p27"/>
              <p:cNvSpPr txBox="1"/>
              <p:nvPr/>
            </p:nvSpPr>
            <p:spPr>
              <a:xfrm>
                <a:off x="2761607" y="3830521"/>
                <a:ext cx="30168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301" name="Google Shape;301;p27"/>
              <p:cNvSpPr txBox="1"/>
              <p:nvPr/>
            </p:nvSpPr>
            <p:spPr>
              <a:xfrm>
                <a:off x="2995875" y="4063799"/>
                <a:ext cx="37221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302" name="Google Shape;302;p27"/>
          <p:cNvGrpSpPr/>
          <p:nvPr/>
        </p:nvGrpSpPr>
        <p:grpSpPr>
          <a:xfrm>
            <a:off x="1449258" y="2584495"/>
            <a:ext cx="2657861" cy="3114765"/>
            <a:chOff x="1449258" y="2584495"/>
            <a:chExt cx="2657861" cy="3114765"/>
          </a:xfrm>
        </p:grpSpPr>
        <p:sp>
          <p:nvSpPr>
            <p:cNvPr id="303" name="Google Shape;303;p27"/>
            <p:cNvSpPr/>
            <p:nvPr/>
          </p:nvSpPr>
          <p:spPr>
            <a:xfrm>
              <a:off x="3497519" y="5003238"/>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27"/>
            <p:cNvSpPr txBox="1"/>
            <p:nvPr/>
          </p:nvSpPr>
          <p:spPr>
            <a:xfrm>
              <a:off x="3658946" y="5147022"/>
              <a:ext cx="286745" cy="276999"/>
            </a:xfrm>
            <a:prstGeom prst="rect">
              <a:avLst/>
            </a:prstGeom>
            <a:blipFill rotWithShape="1">
              <a:blip r:embed="rId7">
                <a:alphaModFix/>
              </a:blip>
              <a:stretch>
                <a:fillRect b="-13042" l="-8695" r="-434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nvGrpSpPr>
            <p:cNvPr id="305" name="Google Shape;305;p27"/>
            <p:cNvGrpSpPr/>
            <p:nvPr/>
          </p:nvGrpSpPr>
          <p:grpSpPr>
            <a:xfrm>
              <a:off x="1449258" y="2584495"/>
              <a:ext cx="2048400" cy="3114765"/>
              <a:chOff x="1449258" y="2584495"/>
              <a:chExt cx="2048400" cy="3114765"/>
            </a:xfrm>
          </p:grpSpPr>
          <p:cxnSp>
            <p:nvCxnSpPr>
              <p:cNvPr id="306" name="Google Shape;306;p27"/>
              <p:cNvCxnSpPr>
                <a:stCxn id="278" idx="6"/>
                <a:endCxn id="303" idx="2"/>
              </p:cNvCxnSpPr>
              <p:nvPr/>
            </p:nvCxnSpPr>
            <p:spPr>
              <a:xfrm>
                <a:off x="1493689" y="2584495"/>
                <a:ext cx="2003700" cy="27234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307" name="Google Shape;307;p27"/>
              <p:cNvCxnSpPr>
                <a:stCxn id="277" idx="6"/>
                <a:endCxn id="303" idx="2"/>
              </p:cNvCxnSpPr>
              <p:nvPr/>
            </p:nvCxnSpPr>
            <p:spPr>
              <a:xfrm>
                <a:off x="1449258" y="4066001"/>
                <a:ext cx="2048400" cy="12420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308" name="Google Shape;308;p27"/>
              <p:cNvCxnSpPr>
                <a:stCxn id="276" idx="6"/>
                <a:endCxn id="303" idx="2"/>
              </p:cNvCxnSpPr>
              <p:nvPr/>
            </p:nvCxnSpPr>
            <p:spPr>
              <a:xfrm flipH="1" rot="10800000">
                <a:off x="1496715" y="5308060"/>
                <a:ext cx="2000700" cy="391200"/>
              </a:xfrm>
              <a:prstGeom prst="straightConnector1">
                <a:avLst/>
              </a:prstGeom>
              <a:noFill/>
              <a:ln cap="flat" cmpd="sng" w="38100">
                <a:solidFill>
                  <a:schemeClr val="accent1"/>
                </a:solidFill>
                <a:prstDash val="solid"/>
                <a:miter lim="800000"/>
                <a:headEnd len="sm" w="sm" type="none"/>
                <a:tailEnd len="med" w="med" type="triangle"/>
              </a:ln>
            </p:spPr>
          </p:cxnSp>
          <p:sp>
            <p:nvSpPr>
              <p:cNvPr id="309" name="Google Shape;309;p27"/>
              <p:cNvSpPr txBox="1"/>
              <p:nvPr/>
            </p:nvSpPr>
            <p:spPr>
              <a:xfrm>
                <a:off x="3024303" y="4557270"/>
                <a:ext cx="30168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310" name="Google Shape;310;p27"/>
              <p:cNvSpPr txBox="1"/>
              <p:nvPr/>
            </p:nvSpPr>
            <p:spPr>
              <a:xfrm>
                <a:off x="2749296" y="4781783"/>
                <a:ext cx="30168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0</a:t>
                </a:r>
                <a:endParaRPr/>
              </a:p>
            </p:txBody>
          </p:sp>
          <p:sp>
            <p:nvSpPr>
              <p:cNvPr id="311" name="Google Shape;311;p27"/>
              <p:cNvSpPr txBox="1"/>
              <p:nvPr/>
            </p:nvSpPr>
            <p:spPr>
              <a:xfrm>
                <a:off x="2326372" y="5300606"/>
                <a:ext cx="30168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312" name="Google Shape;312;p27"/>
          <p:cNvGrpSpPr/>
          <p:nvPr/>
        </p:nvGrpSpPr>
        <p:grpSpPr>
          <a:xfrm>
            <a:off x="4107119" y="2709210"/>
            <a:ext cx="2711128" cy="3843343"/>
            <a:chOff x="4107119" y="2709210"/>
            <a:chExt cx="2711128" cy="3843343"/>
          </a:xfrm>
        </p:grpSpPr>
        <p:sp>
          <p:nvSpPr>
            <p:cNvPr id="313" name="Google Shape;313;p27"/>
            <p:cNvSpPr/>
            <p:nvPr/>
          </p:nvSpPr>
          <p:spPr>
            <a:xfrm>
              <a:off x="6208647" y="3648925"/>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27"/>
            <p:cNvSpPr txBox="1"/>
            <p:nvPr/>
          </p:nvSpPr>
          <p:spPr>
            <a:xfrm>
              <a:off x="6370074" y="3792709"/>
              <a:ext cx="286745" cy="276999"/>
            </a:xfrm>
            <a:prstGeom prst="rect">
              <a:avLst/>
            </a:prstGeom>
            <a:blipFill rotWithShape="1">
              <a:blip r:embed="rId8">
                <a:alphaModFix/>
              </a:blip>
              <a:stretch>
                <a:fillRect b="-34781" l="-12498" r="-83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315" name="Google Shape;315;p27"/>
            <p:cNvSpPr/>
            <p:nvPr/>
          </p:nvSpPr>
          <p:spPr>
            <a:xfrm>
              <a:off x="4873141" y="5942953"/>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27"/>
            <p:cNvSpPr txBox="1"/>
            <p:nvPr/>
          </p:nvSpPr>
          <p:spPr>
            <a:xfrm>
              <a:off x="5127165" y="6086737"/>
              <a:ext cx="28674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1800">
                  <a:solidFill>
                    <a:srgbClr val="FF0000"/>
                  </a:solidFill>
                  <a:latin typeface="Calibri"/>
                  <a:ea typeface="Calibri"/>
                  <a:cs typeface="Calibri"/>
                  <a:sym typeface="Calibri"/>
                </a:rPr>
                <a:t>1</a:t>
              </a:r>
              <a:endParaRPr/>
            </a:p>
          </p:txBody>
        </p:sp>
        <p:cxnSp>
          <p:nvCxnSpPr>
            <p:cNvPr id="317" name="Google Shape;317;p27"/>
            <p:cNvCxnSpPr>
              <a:stCxn id="293" idx="6"/>
              <a:endCxn id="313" idx="2"/>
            </p:cNvCxnSpPr>
            <p:nvPr/>
          </p:nvCxnSpPr>
          <p:spPr>
            <a:xfrm flipH="1" rot="10800000">
              <a:off x="4133252" y="3953766"/>
              <a:ext cx="2075400" cy="825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318" name="Google Shape;318;p27"/>
            <p:cNvCxnSpPr>
              <a:stCxn id="283" idx="6"/>
              <a:endCxn id="313" idx="2"/>
            </p:cNvCxnSpPr>
            <p:nvPr/>
          </p:nvCxnSpPr>
          <p:spPr>
            <a:xfrm>
              <a:off x="4146663" y="2709210"/>
              <a:ext cx="2061900" cy="12444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319" name="Google Shape;319;p27"/>
            <p:cNvCxnSpPr>
              <a:stCxn id="303" idx="6"/>
              <a:endCxn id="313" idx="2"/>
            </p:cNvCxnSpPr>
            <p:nvPr/>
          </p:nvCxnSpPr>
          <p:spPr>
            <a:xfrm flipH="1" rot="10800000">
              <a:off x="4107119" y="3953838"/>
              <a:ext cx="2101500" cy="1354200"/>
            </a:xfrm>
            <a:prstGeom prst="straightConnector1">
              <a:avLst/>
            </a:prstGeom>
            <a:noFill/>
            <a:ln cap="flat" cmpd="sng" w="38100">
              <a:solidFill>
                <a:schemeClr val="accent1"/>
              </a:solidFill>
              <a:prstDash val="solid"/>
              <a:miter lim="800000"/>
              <a:headEnd len="sm" w="sm" type="none"/>
              <a:tailEnd len="med" w="med" type="triangle"/>
            </a:ln>
          </p:spPr>
        </p:cxnSp>
        <p:sp>
          <p:nvSpPr>
            <p:cNvPr id="320" name="Google Shape;320;p27"/>
            <p:cNvSpPr txBox="1"/>
            <p:nvPr/>
          </p:nvSpPr>
          <p:spPr>
            <a:xfrm>
              <a:off x="4856670" y="4560432"/>
              <a:ext cx="30168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321" name="Google Shape;321;p27"/>
            <p:cNvSpPr txBox="1"/>
            <p:nvPr/>
          </p:nvSpPr>
          <p:spPr>
            <a:xfrm>
              <a:off x="4851885" y="3796621"/>
              <a:ext cx="30168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322" name="Google Shape;322;p27"/>
            <p:cNvSpPr txBox="1"/>
            <p:nvPr/>
          </p:nvSpPr>
          <p:spPr>
            <a:xfrm>
              <a:off x="4815128" y="2988860"/>
              <a:ext cx="30168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1</a:t>
              </a:r>
              <a:endParaRPr/>
            </a:p>
          </p:txBody>
        </p:sp>
        <p:cxnSp>
          <p:nvCxnSpPr>
            <p:cNvPr id="323" name="Google Shape;323;p27"/>
            <p:cNvCxnSpPr>
              <a:stCxn id="315" idx="6"/>
              <a:endCxn id="313" idx="2"/>
            </p:cNvCxnSpPr>
            <p:nvPr/>
          </p:nvCxnSpPr>
          <p:spPr>
            <a:xfrm flipH="1" rot="10800000">
              <a:off x="5482741" y="3953653"/>
              <a:ext cx="726000" cy="2294100"/>
            </a:xfrm>
            <a:prstGeom prst="straightConnector1">
              <a:avLst/>
            </a:prstGeom>
            <a:noFill/>
            <a:ln cap="flat" cmpd="sng" w="38100">
              <a:solidFill>
                <a:schemeClr val="accent1"/>
              </a:solidFill>
              <a:prstDash val="solid"/>
              <a:miter lim="800000"/>
              <a:headEnd len="sm" w="sm" type="none"/>
              <a:tailEnd len="med" w="med" type="triangle"/>
            </a:ln>
          </p:spPr>
        </p:cxnSp>
        <p:sp>
          <p:nvSpPr>
            <p:cNvPr id="324" name="Google Shape;324;p27"/>
            <p:cNvSpPr txBox="1"/>
            <p:nvPr/>
          </p:nvSpPr>
          <p:spPr>
            <a:xfrm>
              <a:off x="5431088" y="5186045"/>
              <a:ext cx="546945"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-2.5</a:t>
              </a:r>
              <a:endParaRPr/>
            </a:p>
          </p:txBody>
        </p:sp>
      </p:grpSp>
      <p:grpSp>
        <p:nvGrpSpPr>
          <p:cNvPr id="325" name="Google Shape;325;p27"/>
          <p:cNvGrpSpPr/>
          <p:nvPr/>
        </p:nvGrpSpPr>
        <p:grpSpPr>
          <a:xfrm>
            <a:off x="7382886" y="1745070"/>
            <a:ext cx="1946501" cy="1613122"/>
            <a:chOff x="7382886" y="1745070"/>
            <a:chExt cx="1946501" cy="1613122"/>
          </a:xfrm>
        </p:grpSpPr>
        <p:pic>
          <p:nvPicPr>
            <p:cNvPr descr="Chart, line chart&#10;&#10;Description automatically generated" id="326" name="Google Shape;326;p27"/>
            <p:cNvPicPr preferRelativeResize="0"/>
            <p:nvPr/>
          </p:nvPicPr>
          <p:blipFill rotWithShape="1">
            <a:blip r:embed="rId9">
              <a:alphaModFix/>
            </a:blip>
            <a:srcRect b="0" l="0" r="0" t="0"/>
            <a:stretch/>
          </p:blipFill>
          <p:spPr>
            <a:xfrm>
              <a:off x="7382886" y="1745070"/>
              <a:ext cx="1946501" cy="1613122"/>
            </a:xfrm>
            <a:prstGeom prst="rect">
              <a:avLst/>
            </a:prstGeom>
            <a:noFill/>
            <a:ln>
              <a:noFill/>
            </a:ln>
          </p:spPr>
        </p:pic>
        <p:sp>
          <p:nvSpPr>
            <p:cNvPr id="327" name="Google Shape;327;p27"/>
            <p:cNvSpPr txBox="1"/>
            <p:nvPr/>
          </p:nvSpPr>
          <p:spPr>
            <a:xfrm>
              <a:off x="7859049" y="2658427"/>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328" name="Google Shape;328;p27"/>
            <p:cNvSpPr txBox="1"/>
            <p:nvPr/>
          </p:nvSpPr>
          <p:spPr>
            <a:xfrm>
              <a:off x="8750460" y="2073162"/>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329" name="Google Shape;329;p27"/>
          <p:cNvGrpSpPr/>
          <p:nvPr/>
        </p:nvGrpSpPr>
        <p:grpSpPr>
          <a:xfrm>
            <a:off x="7398975" y="3310214"/>
            <a:ext cx="1937466" cy="1605635"/>
            <a:chOff x="7398975" y="3310214"/>
            <a:chExt cx="1937466" cy="1605635"/>
          </a:xfrm>
        </p:grpSpPr>
        <p:pic>
          <p:nvPicPr>
            <p:cNvPr descr="Chart, line chart&#10;&#10;Description automatically generated" id="330" name="Google Shape;330;p27"/>
            <p:cNvPicPr preferRelativeResize="0"/>
            <p:nvPr/>
          </p:nvPicPr>
          <p:blipFill rotWithShape="1">
            <a:blip r:embed="rId10">
              <a:alphaModFix/>
            </a:blip>
            <a:srcRect b="0" l="0" r="0" t="0"/>
            <a:stretch/>
          </p:blipFill>
          <p:spPr>
            <a:xfrm>
              <a:off x="7398975" y="3310214"/>
              <a:ext cx="1937466" cy="1605635"/>
            </a:xfrm>
            <a:prstGeom prst="rect">
              <a:avLst/>
            </a:prstGeom>
            <a:noFill/>
            <a:ln>
              <a:noFill/>
            </a:ln>
          </p:spPr>
        </p:pic>
        <p:sp>
          <p:nvSpPr>
            <p:cNvPr id="331" name="Google Shape;331;p27"/>
            <p:cNvSpPr txBox="1"/>
            <p:nvPr/>
          </p:nvSpPr>
          <p:spPr>
            <a:xfrm>
              <a:off x="8663161" y="4110503"/>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332" name="Google Shape;332;p27"/>
            <p:cNvSpPr txBox="1"/>
            <p:nvPr/>
          </p:nvSpPr>
          <p:spPr>
            <a:xfrm>
              <a:off x="7807007" y="3637927"/>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333" name="Google Shape;333;p27"/>
          <p:cNvGrpSpPr/>
          <p:nvPr/>
        </p:nvGrpSpPr>
        <p:grpSpPr>
          <a:xfrm>
            <a:off x="7433700" y="4870721"/>
            <a:ext cx="1902603" cy="1576743"/>
            <a:chOff x="7433700" y="4870721"/>
            <a:chExt cx="1902603" cy="1576743"/>
          </a:xfrm>
        </p:grpSpPr>
        <p:pic>
          <p:nvPicPr>
            <p:cNvPr descr="Chart, box and whisker chart&#10;&#10;Description automatically generated" id="334" name="Google Shape;334;p27"/>
            <p:cNvPicPr preferRelativeResize="0"/>
            <p:nvPr/>
          </p:nvPicPr>
          <p:blipFill rotWithShape="1">
            <a:blip r:embed="rId11">
              <a:alphaModFix/>
            </a:blip>
            <a:srcRect b="0" l="0" r="0" t="0"/>
            <a:stretch/>
          </p:blipFill>
          <p:spPr>
            <a:xfrm>
              <a:off x="7433700" y="4870721"/>
              <a:ext cx="1902603" cy="1576743"/>
            </a:xfrm>
            <a:prstGeom prst="rect">
              <a:avLst/>
            </a:prstGeom>
            <a:noFill/>
            <a:ln>
              <a:noFill/>
            </a:ln>
          </p:spPr>
        </p:pic>
        <p:sp>
          <p:nvSpPr>
            <p:cNvPr id="335" name="Google Shape;335;p27"/>
            <p:cNvSpPr txBox="1"/>
            <p:nvPr/>
          </p:nvSpPr>
          <p:spPr>
            <a:xfrm flipH="1">
              <a:off x="8565638" y="5209794"/>
              <a:ext cx="3356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336" name="Google Shape;336;p27"/>
            <p:cNvSpPr txBox="1"/>
            <p:nvPr/>
          </p:nvSpPr>
          <p:spPr>
            <a:xfrm>
              <a:off x="8582627" y="5892256"/>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337" name="Google Shape;337;p27"/>
          <p:cNvGrpSpPr/>
          <p:nvPr/>
        </p:nvGrpSpPr>
        <p:grpSpPr>
          <a:xfrm>
            <a:off x="9801664" y="1898146"/>
            <a:ext cx="2023016" cy="1987013"/>
            <a:chOff x="9801664" y="1898146"/>
            <a:chExt cx="2023016" cy="1987013"/>
          </a:xfrm>
        </p:grpSpPr>
        <p:pic>
          <p:nvPicPr>
            <p:cNvPr descr="Chart&#10;&#10;Description automatically generated" id="338" name="Google Shape;338;p27"/>
            <p:cNvPicPr preferRelativeResize="0"/>
            <p:nvPr/>
          </p:nvPicPr>
          <p:blipFill rotWithShape="1">
            <a:blip r:embed="rId12">
              <a:alphaModFix/>
            </a:blip>
            <a:srcRect b="0" l="0" r="0" t="0"/>
            <a:stretch/>
          </p:blipFill>
          <p:spPr>
            <a:xfrm>
              <a:off x="9801664" y="1898146"/>
              <a:ext cx="2023016" cy="1676533"/>
            </a:xfrm>
            <a:prstGeom prst="rect">
              <a:avLst/>
            </a:prstGeom>
            <a:noFill/>
            <a:ln>
              <a:noFill/>
            </a:ln>
          </p:spPr>
        </p:pic>
        <p:sp>
          <p:nvSpPr>
            <p:cNvPr id="339" name="Google Shape;339;p27"/>
            <p:cNvSpPr txBox="1"/>
            <p:nvPr/>
          </p:nvSpPr>
          <p:spPr>
            <a:xfrm>
              <a:off x="10742742" y="2564388"/>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a:t>
              </a:r>
              <a:endParaRPr/>
            </a:p>
          </p:txBody>
        </p:sp>
        <p:sp>
          <p:nvSpPr>
            <p:cNvPr id="340" name="Google Shape;340;p27"/>
            <p:cNvSpPr txBox="1"/>
            <p:nvPr/>
          </p:nvSpPr>
          <p:spPr>
            <a:xfrm>
              <a:off x="11044428" y="3117693"/>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341" name="Google Shape;341;p27"/>
            <p:cNvSpPr txBox="1"/>
            <p:nvPr/>
          </p:nvSpPr>
          <p:spPr>
            <a:xfrm>
              <a:off x="9878197" y="3042279"/>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342" name="Google Shape;342;p27"/>
            <p:cNvSpPr txBox="1"/>
            <p:nvPr/>
          </p:nvSpPr>
          <p:spPr>
            <a:xfrm>
              <a:off x="10070234" y="2274083"/>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343" name="Google Shape;343;p27"/>
            <p:cNvSpPr txBox="1"/>
            <p:nvPr/>
          </p:nvSpPr>
          <p:spPr>
            <a:xfrm>
              <a:off x="10591899" y="1957067"/>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344" name="Google Shape;344;p27"/>
            <p:cNvSpPr txBox="1"/>
            <p:nvPr/>
          </p:nvSpPr>
          <p:spPr>
            <a:xfrm>
              <a:off x="11346114" y="2124739"/>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345" name="Google Shape;345;p27"/>
            <p:cNvSpPr txBox="1"/>
            <p:nvPr/>
          </p:nvSpPr>
          <p:spPr>
            <a:xfrm>
              <a:off x="10567257" y="3515827"/>
              <a:ext cx="5469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-2.5</a:t>
              </a:r>
              <a:endParaRPr/>
            </a:p>
          </p:txBody>
        </p:sp>
      </p:grpSp>
      <p:sp>
        <p:nvSpPr>
          <p:cNvPr id="346" name="Google Shape;346;p27"/>
          <p:cNvSpPr txBox="1"/>
          <p:nvPr/>
        </p:nvSpPr>
        <p:spPr>
          <a:xfrm>
            <a:off x="4904955" y="-131096"/>
            <a:ext cx="4843147"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lang="en-GB" sz="4000">
                <a:solidFill>
                  <a:schemeClr val="dk1"/>
                </a:solidFill>
                <a:latin typeface="Calibri"/>
                <a:ea typeface="Calibri"/>
                <a:cs typeface="Calibri"/>
                <a:sym typeface="Calibri"/>
              </a:rPr>
              <a:t>Multi-layer perceptron</a:t>
            </a:r>
            <a:endParaRPr/>
          </a:p>
        </p:txBody>
      </p:sp>
      <p:grpSp>
        <p:nvGrpSpPr>
          <p:cNvPr id="347" name="Google Shape;347;p27"/>
          <p:cNvGrpSpPr/>
          <p:nvPr/>
        </p:nvGrpSpPr>
        <p:grpSpPr>
          <a:xfrm>
            <a:off x="9721055" y="4167597"/>
            <a:ext cx="2215370" cy="1835942"/>
            <a:chOff x="9721055" y="4167597"/>
            <a:chExt cx="2215370" cy="1835942"/>
          </a:xfrm>
        </p:grpSpPr>
        <p:pic>
          <p:nvPicPr>
            <p:cNvPr descr="Chart&#10;&#10;Description automatically generated" id="348" name="Google Shape;348;p27"/>
            <p:cNvPicPr preferRelativeResize="0"/>
            <p:nvPr/>
          </p:nvPicPr>
          <p:blipFill rotWithShape="1">
            <a:blip r:embed="rId12">
              <a:alphaModFix/>
            </a:blip>
            <a:srcRect b="0" l="0" r="0" t="0"/>
            <a:stretch/>
          </p:blipFill>
          <p:spPr>
            <a:xfrm>
              <a:off x="9721055" y="4167597"/>
              <a:ext cx="2215370" cy="1835942"/>
            </a:xfrm>
            <a:prstGeom prst="rect">
              <a:avLst/>
            </a:prstGeom>
            <a:noFill/>
            <a:ln>
              <a:noFill/>
            </a:ln>
          </p:spPr>
        </p:pic>
        <p:sp>
          <p:nvSpPr>
            <p:cNvPr id="349" name="Google Shape;349;p27"/>
            <p:cNvSpPr/>
            <p:nvPr/>
          </p:nvSpPr>
          <p:spPr>
            <a:xfrm>
              <a:off x="11526037" y="4826712"/>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27"/>
            <p:cNvSpPr/>
            <p:nvPr/>
          </p:nvSpPr>
          <p:spPr>
            <a:xfrm>
              <a:off x="11380994" y="4515528"/>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7"/>
            <p:cNvSpPr/>
            <p:nvPr/>
          </p:nvSpPr>
          <p:spPr>
            <a:xfrm>
              <a:off x="10442474" y="4515528"/>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27"/>
            <p:cNvSpPr/>
            <p:nvPr/>
          </p:nvSpPr>
          <p:spPr>
            <a:xfrm>
              <a:off x="11755229" y="4900140"/>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27"/>
            <p:cNvSpPr/>
            <p:nvPr/>
          </p:nvSpPr>
          <p:spPr>
            <a:xfrm>
              <a:off x="10222184" y="4864907"/>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27"/>
            <p:cNvSpPr/>
            <p:nvPr/>
          </p:nvSpPr>
          <p:spPr>
            <a:xfrm>
              <a:off x="10738024" y="4461144"/>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27"/>
            <p:cNvSpPr/>
            <p:nvPr/>
          </p:nvSpPr>
          <p:spPr>
            <a:xfrm>
              <a:off x="10456085" y="5446880"/>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27"/>
            <p:cNvSpPr/>
            <p:nvPr/>
          </p:nvSpPr>
          <p:spPr>
            <a:xfrm>
              <a:off x="11217868" y="5469739"/>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27"/>
            <p:cNvSpPr/>
            <p:nvPr/>
          </p:nvSpPr>
          <p:spPr>
            <a:xfrm>
              <a:off x="11300395" y="5640016"/>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27"/>
            <p:cNvSpPr/>
            <p:nvPr/>
          </p:nvSpPr>
          <p:spPr>
            <a:xfrm>
              <a:off x="11114202" y="4671823"/>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27"/>
            <p:cNvSpPr/>
            <p:nvPr/>
          </p:nvSpPr>
          <p:spPr>
            <a:xfrm>
              <a:off x="11022728" y="5619710"/>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7"/>
            <p:cNvSpPr/>
            <p:nvPr/>
          </p:nvSpPr>
          <p:spPr>
            <a:xfrm>
              <a:off x="11709510" y="5145459"/>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7"/>
            <p:cNvSpPr/>
            <p:nvPr/>
          </p:nvSpPr>
          <p:spPr>
            <a:xfrm>
              <a:off x="10179883" y="5145459"/>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27"/>
            <p:cNvSpPr/>
            <p:nvPr/>
          </p:nvSpPr>
          <p:spPr>
            <a:xfrm>
              <a:off x="10631344" y="5503649"/>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27"/>
            <p:cNvSpPr/>
            <p:nvPr/>
          </p:nvSpPr>
          <p:spPr>
            <a:xfrm>
              <a:off x="10447444" y="5563500"/>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27"/>
            <p:cNvSpPr/>
            <p:nvPr/>
          </p:nvSpPr>
          <p:spPr>
            <a:xfrm>
              <a:off x="10093093" y="5409868"/>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27"/>
            <p:cNvSpPr/>
            <p:nvPr/>
          </p:nvSpPr>
          <p:spPr>
            <a:xfrm>
              <a:off x="10975198" y="4424274"/>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7"/>
            <p:cNvSpPr/>
            <p:nvPr/>
          </p:nvSpPr>
          <p:spPr>
            <a:xfrm>
              <a:off x="11572393" y="4634519"/>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27"/>
            <p:cNvSpPr/>
            <p:nvPr/>
          </p:nvSpPr>
          <p:spPr>
            <a:xfrm>
              <a:off x="10594823" y="4633827"/>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27"/>
            <p:cNvSpPr/>
            <p:nvPr/>
          </p:nvSpPr>
          <p:spPr>
            <a:xfrm>
              <a:off x="10047374" y="4562410"/>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27"/>
            <p:cNvSpPr/>
            <p:nvPr/>
          </p:nvSpPr>
          <p:spPr>
            <a:xfrm>
              <a:off x="10251543" y="5480789"/>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27"/>
            <p:cNvSpPr/>
            <p:nvPr/>
          </p:nvSpPr>
          <p:spPr>
            <a:xfrm>
              <a:off x="11546609" y="5409868"/>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27"/>
            <p:cNvSpPr/>
            <p:nvPr/>
          </p:nvSpPr>
          <p:spPr>
            <a:xfrm>
              <a:off x="10400901" y="4868473"/>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27"/>
            <p:cNvSpPr/>
            <p:nvPr/>
          </p:nvSpPr>
          <p:spPr>
            <a:xfrm>
              <a:off x="10574393" y="5693225"/>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27"/>
            <p:cNvSpPr/>
            <p:nvPr/>
          </p:nvSpPr>
          <p:spPr>
            <a:xfrm>
              <a:off x="11639980" y="5514920"/>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27"/>
            <p:cNvSpPr/>
            <p:nvPr/>
          </p:nvSpPr>
          <p:spPr>
            <a:xfrm>
              <a:off x="11349410" y="4865996"/>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27"/>
            <p:cNvSpPr/>
            <p:nvPr/>
          </p:nvSpPr>
          <p:spPr>
            <a:xfrm>
              <a:off x="11403854" y="5480789"/>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27"/>
            <p:cNvSpPr/>
            <p:nvPr/>
          </p:nvSpPr>
          <p:spPr>
            <a:xfrm>
              <a:off x="11569469" y="5009301"/>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27"/>
            <p:cNvSpPr/>
            <p:nvPr/>
          </p:nvSpPr>
          <p:spPr>
            <a:xfrm>
              <a:off x="10402027" y="4648964"/>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7"/>
            <p:cNvSpPr/>
            <p:nvPr/>
          </p:nvSpPr>
          <p:spPr>
            <a:xfrm>
              <a:off x="11049089" y="5424021"/>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7"/>
            <p:cNvSpPr/>
            <p:nvPr/>
          </p:nvSpPr>
          <p:spPr>
            <a:xfrm>
              <a:off x="10725363" y="5563500"/>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7"/>
            <p:cNvSpPr/>
            <p:nvPr/>
          </p:nvSpPr>
          <p:spPr>
            <a:xfrm>
              <a:off x="11328658" y="4743957"/>
              <a:ext cx="45719" cy="457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27"/>
            <p:cNvSpPr/>
            <p:nvPr/>
          </p:nvSpPr>
          <p:spPr>
            <a:xfrm>
              <a:off x="10893584" y="4977413"/>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27"/>
            <p:cNvSpPr/>
            <p:nvPr/>
          </p:nvSpPr>
          <p:spPr>
            <a:xfrm>
              <a:off x="10642104" y="5145775"/>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27"/>
            <p:cNvSpPr/>
            <p:nvPr/>
          </p:nvSpPr>
          <p:spPr>
            <a:xfrm>
              <a:off x="10546682" y="5055020"/>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27"/>
            <p:cNvSpPr/>
            <p:nvPr/>
          </p:nvSpPr>
          <p:spPr>
            <a:xfrm>
              <a:off x="10760884" y="4673636"/>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27"/>
            <p:cNvSpPr/>
            <p:nvPr/>
          </p:nvSpPr>
          <p:spPr>
            <a:xfrm>
              <a:off x="10631344" y="4918150"/>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27"/>
            <p:cNvSpPr/>
            <p:nvPr/>
          </p:nvSpPr>
          <p:spPr>
            <a:xfrm>
              <a:off x="11312321" y="5181536"/>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27"/>
            <p:cNvSpPr/>
            <p:nvPr/>
          </p:nvSpPr>
          <p:spPr>
            <a:xfrm>
              <a:off x="10419615" y="5239802"/>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27"/>
            <p:cNvSpPr/>
            <p:nvPr/>
          </p:nvSpPr>
          <p:spPr>
            <a:xfrm>
              <a:off x="10977009" y="4872431"/>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27"/>
            <p:cNvSpPr/>
            <p:nvPr/>
          </p:nvSpPr>
          <p:spPr>
            <a:xfrm>
              <a:off x="10742742" y="5168635"/>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27"/>
            <p:cNvSpPr/>
            <p:nvPr/>
          </p:nvSpPr>
          <p:spPr>
            <a:xfrm>
              <a:off x="11121326" y="4974374"/>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27"/>
            <p:cNvSpPr/>
            <p:nvPr/>
          </p:nvSpPr>
          <p:spPr>
            <a:xfrm>
              <a:off x="10760885" y="5019888"/>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27"/>
            <p:cNvSpPr/>
            <p:nvPr/>
          </p:nvSpPr>
          <p:spPr>
            <a:xfrm>
              <a:off x="10872200" y="5254009"/>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27"/>
            <p:cNvSpPr/>
            <p:nvPr/>
          </p:nvSpPr>
          <p:spPr>
            <a:xfrm>
              <a:off x="11129289" y="5090414"/>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27"/>
            <p:cNvSpPr/>
            <p:nvPr/>
          </p:nvSpPr>
          <p:spPr>
            <a:xfrm>
              <a:off x="10979241" y="5168635"/>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27"/>
            <p:cNvSpPr/>
            <p:nvPr/>
          </p:nvSpPr>
          <p:spPr>
            <a:xfrm>
              <a:off x="10774944" y="4789676"/>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27"/>
            <p:cNvSpPr/>
            <p:nvPr/>
          </p:nvSpPr>
          <p:spPr>
            <a:xfrm>
              <a:off x="11156764" y="5186934"/>
              <a:ext cx="45719" cy="4571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97" name="Google Shape;397;p27"/>
          <p:cNvPicPr preferRelativeResize="0"/>
          <p:nvPr/>
        </p:nvPicPr>
        <p:blipFill rotWithShape="1">
          <a:blip r:embed="rId13">
            <a:alphaModFix/>
          </a:blip>
          <a:srcRect b="0" l="0" r="0" t="0"/>
          <a:stretch/>
        </p:blipFill>
        <p:spPr>
          <a:xfrm>
            <a:off x="483928" y="88091"/>
            <a:ext cx="1622354" cy="1180923"/>
          </a:xfrm>
          <a:prstGeom prst="rect">
            <a:avLst/>
          </a:prstGeom>
          <a:noFill/>
          <a:ln>
            <a:noFill/>
          </a:ln>
        </p:spPr>
      </p:pic>
      <p:pic>
        <p:nvPicPr>
          <p:cNvPr id="398" name="Google Shape;398;p27"/>
          <p:cNvPicPr preferRelativeResize="0"/>
          <p:nvPr/>
        </p:nvPicPr>
        <p:blipFill rotWithShape="1">
          <a:blip r:embed="rId14">
            <a:alphaModFix/>
          </a:blip>
          <a:srcRect b="0" l="0" r="0" t="0"/>
          <a:stretch/>
        </p:blipFill>
        <p:spPr>
          <a:xfrm>
            <a:off x="10716299" y="170160"/>
            <a:ext cx="1310447" cy="730794"/>
          </a:xfrm>
          <a:prstGeom prst="rect">
            <a:avLst/>
          </a:prstGeom>
          <a:noFill/>
          <a:ln>
            <a:noFill/>
          </a:ln>
        </p:spPr>
      </p:pic>
      <p:sp>
        <p:nvSpPr>
          <p:cNvPr id="399" name="Google Shape;399;p27"/>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type="title"/>
          </p:nvPr>
        </p:nvSpPr>
        <p:spPr>
          <a:xfrm>
            <a:off x="5253435" y="-102482"/>
            <a:ext cx="535065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sz="4400"/>
              <a:t>Multi-layer p</a:t>
            </a:r>
            <a:r>
              <a:rPr lang="en-GB"/>
              <a:t>erceptron</a:t>
            </a:r>
            <a:endParaRPr/>
          </a:p>
        </p:txBody>
      </p:sp>
      <p:grpSp>
        <p:nvGrpSpPr>
          <p:cNvPr id="405" name="Google Shape;405;p28"/>
          <p:cNvGrpSpPr/>
          <p:nvPr/>
        </p:nvGrpSpPr>
        <p:grpSpPr>
          <a:xfrm>
            <a:off x="653858" y="1062136"/>
            <a:ext cx="6456319" cy="937550"/>
            <a:chOff x="5005940" y="1381081"/>
            <a:chExt cx="6456319" cy="937550"/>
          </a:xfrm>
        </p:grpSpPr>
        <p:sp>
          <p:nvSpPr>
            <p:cNvPr id="406" name="Google Shape;406;p28"/>
            <p:cNvSpPr/>
            <p:nvPr/>
          </p:nvSpPr>
          <p:spPr>
            <a:xfrm>
              <a:off x="5154811" y="1518989"/>
              <a:ext cx="609600" cy="609600"/>
            </a:xfrm>
            <a:prstGeom prst="ellipse">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8"/>
            <p:cNvSpPr txBox="1"/>
            <p:nvPr/>
          </p:nvSpPr>
          <p:spPr>
            <a:xfrm>
              <a:off x="5172396" y="1654676"/>
              <a:ext cx="609599" cy="372603"/>
            </a:xfrm>
            <a:prstGeom prst="rect">
              <a:avLst/>
            </a:prstGeom>
            <a:blipFill rotWithShape="1">
              <a:blip r:embed="rId3">
                <a:alphaModFix/>
              </a:blip>
              <a:stretch>
                <a:fillRect b="-203316" l="-65305" r="0" t="-14664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408" name="Google Shape;408;p28"/>
            <p:cNvSpPr/>
            <p:nvPr/>
          </p:nvSpPr>
          <p:spPr>
            <a:xfrm>
              <a:off x="7008712" y="1526226"/>
              <a:ext cx="609600" cy="609600"/>
            </a:xfrm>
            <a:prstGeom prst="ellipse">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28"/>
            <p:cNvSpPr/>
            <p:nvPr/>
          </p:nvSpPr>
          <p:spPr>
            <a:xfrm>
              <a:off x="8860771" y="1525415"/>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0" name="Google Shape;410;p28"/>
            <p:cNvCxnSpPr>
              <a:endCxn id="408" idx="2"/>
            </p:cNvCxnSpPr>
            <p:nvPr/>
          </p:nvCxnSpPr>
          <p:spPr>
            <a:xfrm flipH="1" rot="10800000">
              <a:off x="5787712" y="1831026"/>
              <a:ext cx="1221000" cy="159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11" name="Google Shape;411;p28"/>
            <p:cNvCxnSpPr>
              <a:stCxn id="408" idx="6"/>
              <a:endCxn id="409" idx="2"/>
            </p:cNvCxnSpPr>
            <p:nvPr/>
          </p:nvCxnSpPr>
          <p:spPr>
            <a:xfrm flipH="1" rot="10800000">
              <a:off x="7618312" y="1830126"/>
              <a:ext cx="1242600" cy="900"/>
            </a:xfrm>
            <a:prstGeom prst="straightConnector1">
              <a:avLst/>
            </a:prstGeom>
            <a:noFill/>
            <a:ln cap="flat" cmpd="sng" w="38100">
              <a:solidFill>
                <a:schemeClr val="accent1"/>
              </a:solidFill>
              <a:prstDash val="solid"/>
              <a:miter lim="800000"/>
              <a:headEnd len="sm" w="sm" type="none"/>
              <a:tailEnd len="med" w="med" type="triangle"/>
            </a:ln>
          </p:spPr>
        </p:cxnSp>
        <p:sp>
          <p:nvSpPr>
            <p:cNvPr id="412" name="Google Shape;412;p28"/>
            <p:cNvSpPr txBox="1"/>
            <p:nvPr/>
          </p:nvSpPr>
          <p:spPr>
            <a:xfrm>
              <a:off x="9022198" y="1669199"/>
              <a:ext cx="286745" cy="276999"/>
            </a:xfrm>
            <a:prstGeom prst="rect">
              <a:avLst/>
            </a:prstGeom>
            <a:blipFill rotWithShape="1">
              <a:blip r:embed="rId4">
                <a:alphaModFix/>
              </a:blip>
              <a:stretch>
                <a:fillRect b="-30431" l="-12498" r="-8331" t="-434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413" name="Google Shape;413;p28"/>
            <p:cNvSpPr/>
            <p:nvPr/>
          </p:nvSpPr>
          <p:spPr>
            <a:xfrm>
              <a:off x="9878334" y="1744994"/>
              <a:ext cx="751135" cy="201204"/>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28"/>
            <p:cNvSpPr/>
            <p:nvPr/>
          </p:nvSpPr>
          <p:spPr>
            <a:xfrm>
              <a:off x="10852659" y="1542026"/>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28"/>
            <p:cNvSpPr txBox="1"/>
            <p:nvPr/>
          </p:nvSpPr>
          <p:spPr>
            <a:xfrm>
              <a:off x="11043606" y="1669198"/>
              <a:ext cx="286745" cy="276999"/>
            </a:xfrm>
            <a:prstGeom prst="rect">
              <a:avLst/>
            </a:prstGeom>
            <a:blipFill rotWithShape="1">
              <a:blip r:embed="rId5">
                <a:alphaModFix/>
              </a:blip>
              <a:stretch>
                <a:fillRect b="-30431" l="-13041" r="-8694" t="-434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416" name="Google Shape;416;p28"/>
            <p:cNvSpPr/>
            <p:nvPr/>
          </p:nvSpPr>
          <p:spPr>
            <a:xfrm>
              <a:off x="5005940" y="1381081"/>
              <a:ext cx="4622318" cy="937550"/>
            </a:xfrm>
            <a:prstGeom prst="rect">
              <a:avLst/>
            </a:prstGeom>
            <a:noFill/>
            <a:ln cap="flat" cmpd="sng" w="12700">
              <a:solidFill>
                <a:srgbClr val="42719B"/>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7" name="Google Shape;417;p28"/>
            <p:cNvCxnSpPr/>
            <p:nvPr/>
          </p:nvCxnSpPr>
          <p:spPr>
            <a:xfrm flipH="1" rot="10800000">
              <a:off x="7154636" y="1709378"/>
              <a:ext cx="313267" cy="251971"/>
            </a:xfrm>
            <a:prstGeom prst="curvedConnector3">
              <a:avLst>
                <a:gd fmla="val 50000" name="adj1"/>
              </a:avLst>
            </a:prstGeom>
            <a:noFill/>
            <a:ln cap="flat" cmpd="sng" w="38100">
              <a:solidFill>
                <a:srgbClr val="00B050"/>
              </a:solidFill>
              <a:prstDash val="solid"/>
              <a:miter lim="800000"/>
              <a:headEnd len="sm" w="sm" type="none"/>
              <a:tailEnd len="sm" w="sm" type="none"/>
            </a:ln>
          </p:spPr>
        </p:cxnSp>
      </p:grpSp>
      <p:grpSp>
        <p:nvGrpSpPr>
          <p:cNvPr id="418" name="Google Shape;418;p28"/>
          <p:cNvGrpSpPr/>
          <p:nvPr/>
        </p:nvGrpSpPr>
        <p:grpSpPr>
          <a:xfrm>
            <a:off x="830852" y="2833622"/>
            <a:ext cx="4870755" cy="3208428"/>
            <a:chOff x="1244106" y="2404410"/>
            <a:chExt cx="4870755" cy="3208428"/>
          </a:xfrm>
        </p:grpSpPr>
        <p:sp>
          <p:nvSpPr>
            <p:cNvPr id="419" name="Google Shape;419;p28"/>
            <p:cNvSpPr/>
            <p:nvPr/>
          </p:nvSpPr>
          <p:spPr>
            <a:xfrm>
              <a:off x="1291563" y="4567979"/>
              <a:ext cx="609600" cy="609600"/>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28"/>
            <p:cNvSpPr/>
            <p:nvPr/>
          </p:nvSpPr>
          <p:spPr>
            <a:xfrm>
              <a:off x="1244106" y="2934720"/>
              <a:ext cx="609600" cy="609600"/>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28"/>
            <p:cNvSpPr txBox="1"/>
            <p:nvPr/>
          </p:nvSpPr>
          <p:spPr>
            <a:xfrm>
              <a:off x="1405533" y="3065343"/>
              <a:ext cx="286745" cy="276999"/>
            </a:xfrm>
            <a:prstGeom prst="rect">
              <a:avLst/>
            </a:prstGeom>
            <a:blipFill rotWithShape="1">
              <a:blip r:embed="rId6">
                <a:alphaModFix/>
              </a:blip>
              <a:stretch>
                <a:fillRect b="-8694" l="-13040" r="-434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422" name="Google Shape;422;p28"/>
            <p:cNvSpPr txBox="1"/>
            <p:nvPr/>
          </p:nvSpPr>
          <p:spPr>
            <a:xfrm>
              <a:off x="1455646" y="4728245"/>
              <a:ext cx="286745" cy="276999"/>
            </a:xfrm>
            <a:prstGeom prst="rect">
              <a:avLst/>
            </a:prstGeom>
            <a:blipFill rotWithShape="1">
              <a:blip r:embed="rId7">
                <a:alphaModFix/>
              </a:blip>
              <a:stretch>
                <a:fillRect b="-18179" l="-13040" r="-434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423" name="Google Shape;423;p28"/>
            <p:cNvSpPr/>
            <p:nvPr/>
          </p:nvSpPr>
          <p:spPr>
            <a:xfrm>
              <a:off x="3537063" y="2404410"/>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28"/>
            <p:cNvSpPr txBox="1"/>
            <p:nvPr/>
          </p:nvSpPr>
          <p:spPr>
            <a:xfrm>
              <a:off x="3698490" y="2548194"/>
              <a:ext cx="286745" cy="276999"/>
            </a:xfrm>
            <a:prstGeom prst="rect">
              <a:avLst/>
            </a:prstGeom>
            <a:blipFill rotWithShape="1">
              <a:blip r:embed="rId8">
                <a:alphaModFix/>
              </a:blip>
              <a:stretch>
                <a:fillRect b="-13042" l="-416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425" name="Google Shape;425;p28"/>
            <p:cNvCxnSpPr>
              <a:stCxn id="420" idx="6"/>
              <a:endCxn id="423" idx="2"/>
            </p:cNvCxnSpPr>
            <p:nvPr/>
          </p:nvCxnSpPr>
          <p:spPr>
            <a:xfrm flipH="1" rot="10800000">
              <a:off x="1853706" y="2709120"/>
              <a:ext cx="1683300" cy="5304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26" name="Google Shape;426;p28"/>
            <p:cNvCxnSpPr>
              <a:stCxn id="419" idx="6"/>
              <a:endCxn id="423" idx="2"/>
            </p:cNvCxnSpPr>
            <p:nvPr/>
          </p:nvCxnSpPr>
          <p:spPr>
            <a:xfrm flipH="1" rot="10800000">
              <a:off x="1901163" y="2709179"/>
              <a:ext cx="1635900" cy="2163600"/>
            </a:xfrm>
            <a:prstGeom prst="straightConnector1">
              <a:avLst/>
            </a:prstGeom>
            <a:noFill/>
            <a:ln cap="flat" cmpd="sng" w="38100">
              <a:solidFill>
                <a:schemeClr val="accent1"/>
              </a:solidFill>
              <a:prstDash val="solid"/>
              <a:miter lim="800000"/>
              <a:headEnd len="sm" w="sm" type="none"/>
              <a:tailEnd len="med" w="med" type="triangle"/>
            </a:ln>
          </p:spPr>
        </p:cxnSp>
        <p:sp>
          <p:nvSpPr>
            <p:cNvPr id="427" name="Google Shape;427;p28"/>
            <p:cNvSpPr/>
            <p:nvPr/>
          </p:nvSpPr>
          <p:spPr>
            <a:xfrm>
              <a:off x="3523652" y="3731466"/>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28"/>
            <p:cNvSpPr txBox="1"/>
            <p:nvPr/>
          </p:nvSpPr>
          <p:spPr>
            <a:xfrm>
              <a:off x="3685079" y="3875250"/>
              <a:ext cx="286745" cy="276999"/>
            </a:xfrm>
            <a:prstGeom prst="rect">
              <a:avLst/>
            </a:prstGeom>
            <a:blipFill rotWithShape="1">
              <a:blip r:embed="rId9">
                <a:alphaModFix/>
              </a:blip>
              <a:stretch>
                <a:fillRect b="-13042" l="-416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429" name="Google Shape;429;p28"/>
            <p:cNvCxnSpPr>
              <a:stCxn id="420" idx="6"/>
              <a:endCxn id="427" idx="2"/>
            </p:cNvCxnSpPr>
            <p:nvPr/>
          </p:nvCxnSpPr>
          <p:spPr>
            <a:xfrm>
              <a:off x="1853706" y="3239520"/>
              <a:ext cx="1669800" cy="7968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30" name="Google Shape;430;p28"/>
            <p:cNvCxnSpPr>
              <a:stCxn id="419" idx="6"/>
              <a:endCxn id="427" idx="2"/>
            </p:cNvCxnSpPr>
            <p:nvPr/>
          </p:nvCxnSpPr>
          <p:spPr>
            <a:xfrm flipH="1" rot="10800000">
              <a:off x="1901163" y="4036379"/>
              <a:ext cx="1622400" cy="836400"/>
            </a:xfrm>
            <a:prstGeom prst="straightConnector1">
              <a:avLst/>
            </a:prstGeom>
            <a:noFill/>
            <a:ln cap="flat" cmpd="sng" w="38100">
              <a:solidFill>
                <a:schemeClr val="accent1"/>
              </a:solidFill>
              <a:prstDash val="solid"/>
              <a:miter lim="800000"/>
              <a:headEnd len="sm" w="sm" type="none"/>
              <a:tailEnd len="med" w="med" type="triangle"/>
            </a:ln>
          </p:spPr>
        </p:cxnSp>
        <p:sp>
          <p:nvSpPr>
            <p:cNvPr id="431" name="Google Shape;431;p28"/>
            <p:cNvSpPr/>
            <p:nvPr/>
          </p:nvSpPr>
          <p:spPr>
            <a:xfrm>
              <a:off x="3497519" y="5003238"/>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28"/>
            <p:cNvSpPr txBox="1"/>
            <p:nvPr/>
          </p:nvSpPr>
          <p:spPr>
            <a:xfrm>
              <a:off x="3658946" y="5147022"/>
              <a:ext cx="286745" cy="276999"/>
            </a:xfrm>
            <a:prstGeom prst="rect">
              <a:avLst/>
            </a:prstGeom>
            <a:blipFill rotWithShape="1">
              <a:blip r:embed="rId10">
                <a:alphaModFix/>
              </a:blip>
              <a:stretch>
                <a:fillRect b="-18179" l="-4346" r="-434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433" name="Google Shape;433;p28"/>
            <p:cNvCxnSpPr>
              <a:stCxn id="420" idx="6"/>
              <a:endCxn id="431" idx="2"/>
            </p:cNvCxnSpPr>
            <p:nvPr/>
          </p:nvCxnSpPr>
          <p:spPr>
            <a:xfrm>
              <a:off x="1853706" y="3239520"/>
              <a:ext cx="1643700" cy="20685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34" name="Google Shape;434;p28"/>
            <p:cNvCxnSpPr>
              <a:stCxn id="419" idx="6"/>
              <a:endCxn id="431" idx="2"/>
            </p:cNvCxnSpPr>
            <p:nvPr/>
          </p:nvCxnSpPr>
          <p:spPr>
            <a:xfrm>
              <a:off x="1901163" y="4872779"/>
              <a:ext cx="1596300" cy="435300"/>
            </a:xfrm>
            <a:prstGeom prst="straightConnector1">
              <a:avLst/>
            </a:prstGeom>
            <a:noFill/>
            <a:ln cap="flat" cmpd="sng" w="38100">
              <a:solidFill>
                <a:schemeClr val="accent1"/>
              </a:solidFill>
              <a:prstDash val="solid"/>
              <a:miter lim="800000"/>
              <a:headEnd len="sm" w="sm" type="none"/>
              <a:tailEnd len="med" w="med" type="triangle"/>
            </a:ln>
          </p:spPr>
        </p:cxnSp>
        <p:sp>
          <p:nvSpPr>
            <p:cNvPr id="435" name="Google Shape;435;p28"/>
            <p:cNvSpPr/>
            <p:nvPr/>
          </p:nvSpPr>
          <p:spPr>
            <a:xfrm>
              <a:off x="5505261" y="3719265"/>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28"/>
            <p:cNvSpPr txBox="1"/>
            <p:nvPr/>
          </p:nvSpPr>
          <p:spPr>
            <a:xfrm>
              <a:off x="5666688" y="3863049"/>
              <a:ext cx="286745" cy="276999"/>
            </a:xfrm>
            <a:prstGeom prst="rect">
              <a:avLst/>
            </a:prstGeom>
            <a:blipFill rotWithShape="1">
              <a:blip r:embed="rId11">
                <a:alphaModFix/>
              </a:blip>
              <a:stretch>
                <a:fillRect b="-34781" l="-12498" r="-83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437" name="Google Shape;437;p28"/>
            <p:cNvCxnSpPr>
              <a:stCxn id="427" idx="6"/>
              <a:endCxn id="435" idx="2"/>
            </p:cNvCxnSpPr>
            <p:nvPr/>
          </p:nvCxnSpPr>
          <p:spPr>
            <a:xfrm flipH="1" rot="10800000">
              <a:off x="4133252" y="4023966"/>
              <a:ext cx="1371900" cy="123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38" name="Google Shape;438;p28"/>
            <p:cNvCxnSpPr>
              <a:stCxn id="423" idx="6"/>
              <a:endCxn id="435" idx="2"/>
            </p:cNvCxnSpPr>
            <p:nvPr/>
          </p:nvCxnSpPr>
          <p:spPr>
            <a:xfrm>
              <a:off x="4146663" y="2709210"/>
              <a:ext cx="1358700" cy="13149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39" name="Google Shape;439;p28"/>
            <p:cNvCxnSpPr>
              <a:stCxn id="431" idx="6"/>
              <a:endCxn id="435" idx="2"/>
            </p:cNvCxnSpPr>
            <p:nvPr/>
          </p:nvCxnSpPr>
          <p:spPr>
            <a:xfrm flipH="1" rot="10800000">
              <a:off x="4107119" y="4024038"/>
              <a:ext cx="1398000" cy="1284000"/>
            </a:xfrm>
            <a:prstGeom prst="straightConnector1">
              <a:avLst/>
            </a:prstGeom>
            <a:noFill/>
            <a:ln cap="flat" cmpd="sng" w="38100">
              <a:solidFill>
                <a:schemeClr val="accent1"/>
              </a:solidFill>
              <a:prstDash val="solid"/>
              <a:miter lim="800000"/>
              <a:headEnd len="sm" w="sm" type="none"/>
              <a:tailEnd len="med" w="med" type="triangle"/>
            </a:ln>
          </p:spPr>
        </p:cxnSp>
      </p:grpSp>
      <p:pic>
        <p:nvPicPr>
          <p:cNvPr descr="Graphical user interface&#10;&#10;Description automatically generated" id="440" name="Google Shape;440;p28"/>
          <p:cNvPicPr preferRelativeResize="0"/>
          <p:nvPr/>
        </p:nvPicPr>
        <p:blipFill rotWithShape="1">
          <a:blip r:embed="rId12">
            <a:alphaModFix/>
          </a:blip>
          <a:srcRect b="0" l="0" r="0" t="0"/>
          <a:stretch/>
        </p:blipFill>
        <p:spPr>
          <a:xfrm>
            <a:off x="7110177" y="2655145"/>
            <a:ext cx="3899947" cy="3596263"/>
          </a:xfrm>
          <a:prstGeom prst="rect">
            <a:avLst/>
          </a:prstGeom>
          <a:noFill/>
          <a:ln>
            <a:noFill/>
          </a:ln>
        </p:spPr>
      </p:pic>
      <p:pic>
        <p:nvPicPr>
          <p:cNvPr id="441" name="Google Shape;441;p28"/>
          <p:cNvPicPr preferRelativeResize="0"/>
          <p:nvPr/>
        </p:nvPicPr>
        <p:blipFill rotWithShape="1">
          <a:blip r:embed="rId13">
            <a:alphaModFix/>
          </a:blip>
          <a:srcRect b="0" l="0" r="0" t="0"/>
          <a:stretch/>
        </p:blipFill>
        <p:spPr>
          <a:xfrm>
            <a:off x="2305859" y="163189"/>
            <a:ext cx="1327950" cy="885436"/>
          </a:xfrm>
          <a:prstGeom prst="rect">
            <a:avLst/>
          </a:prstGeom>
          <a:noFill/>
          <a:ln>
            <a:noFill/>
          </a:ln>
        </p:spPr>
      </p:pic>
      <p:pic>
        <p:nvPicPr>
          <p:cNvPr id="442" name="Google Shape;442;p28"/>
          <p:cNvPicPr preferRelativeResize="0"/>
          <p:nvPr/>
        </p:nvPicPr>
        <p:blipFill rotWithShape="1">
          <a:blip r:embed="rId14">
            <a:alphaModFix/>
          </a:blip>
          <a:srcRect b="0" l="0" r="0" t="0"/>
          <a:stretch/>
        </p:blipFill>
        <p:spPr>
          <a:xfrm>
            <a:off x="10716299" y="170160"/>
            <a:ext cx="1310447" cy="730794"/>
          </a:xfrm>
          <a:prstGeom prst="rect">
            <a:avLst/>
          </a:prstGeom>
          <a:noFill/>
          <a:ln>
            <a:noFill/>
          </a:ln>
        </p:spPr>
      </p:pic>
      <p:sp>
        <p:nvSpPr>
          <p:cNvPr id="443" name="Google Shape;443;p28"/>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9"/>
          <p:cNvSpPr txBox="1"/>
          <p:nvPr/>
        </p:nvSpPr>
        <p:spPr>
          <a:xfrm>
            <a:off x="639594" y="7149"/>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lang="en-GB" sz="4000">
                <a:solidFill>
                  <a:schemeClr val="dk1"/>
                </a:solidFill>
                <a:latin typeface="Calibri"/>
                <a:ea typeface="Calibri"/>
                <a:cs typeface="Calibri"/>
                <a:sym typeface="Calibri"/>
              </a:rPr>
              <a:t>Multi-layer perceptrons (MLP) or deep neural networks (DNN)</a:t>
            </a:r>
            <a:endParaRPr/>
          </a:p>
        </p:txBody>
      </p:sp>
      <p:pic>
        <p:nvPicPr>
          <p:cNvPr id="450" name="Google Shape;450;p29"/>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451" name="Google Shape;451;p29"/>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
        <p:nvSpPr>
          <p:cNvPr id="452" name="Google Shape;452;p29"/>
          <p:cNvSpPr txBox="1"/>
          <p:nvPr/>
        </p:nvSpPr>
        <p:spPr>
          <a:xfrm>
            <a:off x="6966785" y="3877471"/>
            <a:ext cx="14605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Feature maps</a:t>
            </a:r>
            <a:endParaRPr/>
          </a:p>
        </p:txBody>
      </p:sp>
      <p:grpSp>
        <p:nvGrpSpPr>
          <p:cNvPr id="453" name="Google Shape;453;p29"/>
          <p:cNvGrpSpPr/>
          <p:nvPr/>
        </p:nvGrpSpPr>
        <p:grpSpPr>
          <a:xfrm>
            <a:off x="1776046" y="1685938"/>
            <a:ext cx="5973803" cy="4768827"/>
            <a:chOff x="1776046" y="1685938"/>
            <a:chExt cx="5973803" cy="4768827"/>
          </a:xfrm>
        </p:grpSpPr>
        <p:sp>
          <p:nvSpPr>
            <p:cNvPr id="454" name="Google Shape;454;p29"/>
            <p:cNvSpPr/>
            <p:nvPr/>
          </p:nvSpPr>
          <p:spPr>
            <a:xfrm rot="-5400000">
              <a:off x="2865643" y="496935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29"/>
            <p:cNvSpPr/>
            <p:nvPr/>
          </p:nvSpPr>
          <p:spPr>
            <a:xfrm rot="-5400000">
              <a:off x="2853190" y="44086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29"/>
            <p:cNvSpPr/>
            <p:nvPr/>
          </p:nvSpPr>
          <p:spPr>
            <a:xfrm rot="-5400000">
              <a:off x="2853190" y="38686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29"/>
            <p:cNvSpPr/>
            <p:nvPr/>
          </p:nvSpPr>
          <p:spPr>
            <a:xfrm rot="-5400000">
              <a:off x="2853190" y="33286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29"/>
            <p:cNvSpPr/>
            <p:nvPr/>
          </p:nvSpPr>
          <p:spPr>
            <a:xfrm rot="-5400000">
              <a:off x="2853190" y="27886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29"/>
            <p:cNvSpPr/>
            <p:nvPr/>
          </p:nvSpPr>
          <p:spPr>
            <a:xfrm rot="-5400000">
              <a:off x="2853190" y="22486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29"/>
            <p:cNvSpPr/>
            <p:nvPr/>
          </p:nvSpPr>
          <p:spPr>
            <a:xfrm rot="-5400000">
              <a:off x="3717189" y="5466271"/>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29"/>
            <p:cNvSpPr/>
            <p:nvPr/>
          </p:nvSpPr>
          <p:spPr>
            <a:xfrm rot="-5400000">
              <a:off x="3717190" y="492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29"/>
            <p:cNvSpPr/>
            <p:nvPr/>
          </p:nvSpPr>
          <p:spPr>
            <a:xfrm rot="-5400000">
              <a:off x="3717190" y="438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29"/>
            <p:cNvSpPr/>
            <p:nvPr/>
          </p:nvSpPr>
          <p:spPr>
            <a:xfrm rot="-5400000">
              <a:off x="3717190" y="384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29"/>
            <p:cNvSpPr/>
            <p:nvPr/>
          </p:nvSpPr>
          <p:spPr>
            <a:xfrm rot="-5400000">
              <a:off x="3717190" y="330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29"/>
            <p:cNvSpPr/>
            <p:nvPr/>
          </p:nvSpPr>
          <p:spPr>
            <a:xfrm rot="-5400000">
              <a:off x="3717190" y="276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29"/>
            <p:cNvSpPr/>
            <p:nvPr/>
          </p:nvSpPr>
          <p:spPr>
            <a:xfrm rot="-5400000">
              <a:off x="3717190" y="222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29"/>
            <p:cNvSpPr/>
            <p:nvPr/>
          </p:nvSpPr>
          <p:spPr>
            <a:xfrm rot="-5400000">
              <a:off x="3717189" y="168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29"/>
            <p:cNvSpPr/>
            <p:nvPr/>
          </p:nvSpPr>
          <p:spPr>
            <a:xfrm rot="-5400000">
              <a:off x="4545189" y="5466271"/>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29"/>
            <p:cNvSpPr/>
            <p:nvPr/>
          </p:nvSpPr>
          <p:spPr>
            <a:xfrm rot="-5400000">
              <a:off x="4545190" y="492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29"/>
            <p:cNvSpPr/>
            <p:nvPr/>
          </p:nvSpPr>
          <p:spPr>
            <a:xfrm rot="-5400000">
              <a:off x="4545190" y="438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Google Shape;471;p29"/>
            <p:cNvSpPr/>
            <p:nvPr/>
          </p:nvSpPr>
          <p:spPr>
            <a:xfrm rot="-5400000">
              <a:off x="4545190" y="384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29"/>
            <p:cNvSpPr/>
            <p:nvPr/>
          </p:nvSpPr>
          <p:spPr>
            <a:xfrm rot="-5400000">
              <a:off x="4545190" y="330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29"/>
            <p:cNvSpPr/>
            <p:nvPr/>
          </p:nvSpPr>
          <p:spPr>
            <a:xfrm rot="-5400000">
              <a:off x="4545190" y="276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29"/>
            <p:cNvSpPr/>
            <p:nvPr/>
          </p:nvSpPr>
          <p:spPr>
            <a:xfrm rot="-5400000">
              <a:off x="4545190" y="222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29"/>
            <p:cNvSpPr/>
            <p:nvPr/>
          </p:nvSpPr>
          <p:spPr>
            <a:xfrm rot="-5400000">
              <a:off x="4545190" y="168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29"/>
            <p:cNvSpPr/>
            <p:nvPr/>
          </p:nvSpPr>
          <p:spPr>
            <a:xfrm rot="-5400000">
              <a:off x="5373189" y="5466271"/>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29"/>
            <p:cNvSpPr/>
            <p:nvPr/>
          </p:nvSpPr>
          <p:spPr>
            <a:xfrm rot="-5400000">
              <a:off x="5373190" y="492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29"/>
            <p:cNvSpPr/>
            <p:nvPr/>
          </p:nvSpPr>
          <p:spPr>
            <a:xfrm rot="-5400000">
              <a:off x="5373190" y="438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29"/>
            <p:cNvSpPr/>
            <p:nvPr/>
          </p:nvSpPr>
          <p:spPr>
            <a:xfrm rot="-5400000">
              <a:off x="5373190" y="384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29"/>
            <p:cNvSpPr/>
            <p:nvPr/>
          </p:nvSpPr>
          <p:spPr>
            <a:xfrm rot="-5400000">
              <a:off x="5373190" y="330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29"/>
            <p:cNvSpPr/>
            <p:nvPr/>
          </p:nvSpPr>
          <p:spPr>
            <a:xfrm rot="-5400000">
              <a:off x="5373190" y="276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29"/>
            <p:cNvSpPr/>
            <p:nvPr/>
          </p:nvSpPr>
          <p:spPr>
            <a:xfrm rot="-5400000">
              <a:off x="5373190" y="222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29"/>
            <p:cNvSpPr/>
            <p:nvPr/>
          </p:nvSpPr>
          <p:spPr>
            <a:xfrm rot="-5400000">
              <a:off x="5373190" y="168627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29"/>
            <p:cNvSpPr/>
            <p:nvPr/>
          </p:nvSpPr>
          <p:spPr>
            <a:xfrm rot="-5400000">
              <a:off x="6201190" y="3580054"/>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29"/>
            <p:cNvSpPr/>
            <p:nvPr/>
          </p:nvSpPr>
          <p:spPr>
            <a:xfrm>
              <a:off x="2789764" y="4377415"/>
              <a:ext cx="466089"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486" name="Google Shape;486;p29"/>
            <p:cNvSpPr/>
            <p:nvPr/>
          </p:nvSpPr>
          <p:spPr>
            <a:xfrm rot="-5400000">
              <a:off x="2821703" y="3320350"/>
              <a:ext cx="434734"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487" name="Google Shape;487;p29"/>
            <p:cNvCxnSpPr>
              <a:stCxn id="454" idx="4"/>
              <a:endCxn id="460" idx="0"/>
            </p:cNvCxnSpPr>
            <p:nvPr/>
          </p:nvCxnSpPr>
          <p:spPr>
            <a:xfrm>
              <a:off x="3232508" y="5152615"/>
              <a:ext cx="485100" cy="496800"/>
            </a:xfrm>
            <a:prstGeom prst="straightConnector1">
              <a:avLst/>
            </a:prstGeom>
            <a:noFill/>
            <a:ln cap="flat" cmpd="sng" w="9525">
              <a:solidFill>
                <a:schemeClr val="accent1"/>
              </a:solidFill>
              <a:prstDash val="solid"/>
              <a:miter lim="800000"/>
              <a:headEnd len="sm" w="sm" type="none"/>
              <a:tailEnd len="sm" w="sm" type="none"/>
            </a:ln>
          </p:spPr>
        </p:cxnSp>
        <p:cxnSp>
          <p:nvCxnSpPr>
            <p:cNvPr id="488" name="Google Shape;488;p29"/>
            <p:cNvCxnSpPr/>
            <p:nvPr/>
          </p:nvCxnSpPr>
          <p:spPr>
            <a:xfrm flipH="1" rot="-5400000">
              <a:off x="3216904" y="4612586"/>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489" name="Google Shape;489;p29"/>
            <p:cNvCxnSpPr/>
            <p:nvPr/>
          </p:nvCxnSpPr>
          <p:spPr>
            <a:xfrm flipH="1" rot="-5400000">
              <a:off x="3216904" y="4068090"/>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490" name="Google Shape;490;p29"/>
            <p:cNvCxnSpPr/>
            <p:nvPr/>
          </p:nvCxnSpPr>
          <p:spPr>
            <a:xfrm flipH="1" rot="-5400000">
              <a:off x="3230850" y="2440013"/>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491" name="Google Shape;491;p29"/>
            <p:cNvCxnSpPr/>
            <p:nvPr/>
          </p:nvCxnSpPr>
          <p:spPr>
            <a:xfrm flipH="1" rot="-5400000">
              <a:off x="3216904" y="2989969"/>
              <a:ext cx="496923" cy="485017"/>
            </a:xfrm>
            <a:prstGeom prst="straightConnector1">
              <a:avLst/>
            </a:prstGeom>
            <a:noFill/>
            <a:ln cap="flat" cmpd="sng" w="9525">
              <a:solidFill>
                <a:schemeClr val="accent1"/>
              </a:solidFill>
              <a:prstDash val="solid"/>
              <a:miter lim="800000"/>
              <a:headEnd len="sm" w="sm" type="none"/>
              <a:tailEnd len="sm" w="sm" type="none"/>
            </a:ln>
          </p:spPr>
        </p:cxnSp>
        <p:grpSp>
          <p:nvGrpSpPr>
            <p:cNvPr id="492" name="Google Shape;492;p29"/>
            <p:cNvGrpSpPr/>
            <p:nvPr/>
          </p:nvGrpSpPr>
          <p:grpSpPr>
            <a:xfrm rot="-5400000">
              <a:off x="2421103" y="3502306"/>
              <a:ext cx="3796565" cy="502829"/>
              <a:chOff x="7913936" y="2942446"/>
              <a:chExt cx="3796565" cy="502829"/>
            </a:xfrm>
          </p:grpSpPr>
          <p:cxnSp>
            <p:nvCxnSpPr>
              <p:cNvPr id="493" name="Google Shape;493;p29"/>
              <p:cNvCxnSpPr>
                <a:stCxn id="460" idx="4"/>
                <a:endCxn id="468" idx="0"/>
              </p:cNvCxnSpPr>
              <p:nvPr/>
            </p:nvCxnSpPr>
            <p:spPr>
              <a:xfrm rot="5400000">
                <a:off x="7685703" y="3189229"/>
                <a:ext cx="461400" cy="0"/>
              </a:xfrm>
              <a:prstGeom prst="straightConnector1">
                <a:avLst/>
              </a:prstGeom>
              <a:noFill/>
              <a:ln cap="flat" cmpd="sng" w="9525">
                <a:solidFill>
                  <a:schemeClr val="accent1"/>
                </a:solidFill>
                <a:prstDash val="solid"/>
                <a:miter lim="800000"/>
                <a:headEnd len="sm" w="sm" type="none"/>
                <a:tailEnd len="sm" w="sm" type="none"/>
              </a:ln>
            </p:spPr>
          </p:cxnSp>
          <p:cxnSp>
            <p:nvCxnSpPr>
              <p:cNvPr id="494" name="Google Shape;494;p29"/>
              <p:cNvCxnSpPr/>
              <p:nvPr/>
            </p:nvCxnSpPr>
            <p:spPr>
              <a:xfrm>
                <a:off x="8456400" y="2943537"/>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495" name="Google Shape;495;p29"/>
              <p:cNvCxnSpPr/>
              <p:nvPr/>
            </p:nvCxnSpPr>
            <p:spPr>
              <a:xfrm>
                <a:off x="8996400" y="298037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496" name="Google Shape;496;p29"/>
              <p:cNvCxnSpPr/>
              <p:nvPr/>
            </p:nvCxnSpPr>
            <p:spPr>
              <a:xfrm>
                <a:off x="9544408" y="2967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497" name="Google Shape;497;p29"/>
              <p:cNvCxnSpPr/>
              <p:nvPr/>
            </p:nvCxnSpPr>
            <p:spPr>
              <a:xfrm>
                <a:off x="10076400" y="2943537"/>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498" name="Google Shape;498;p29"/>
              <p:cNvCxnSpPr/>
              <p:nvPr/>
            </p:nvCxnSpPr>
            <p:spPr>
              <a:xfrm>
                <a:off x="10616400" y="2967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499" name="Google Shape;499;p29"/>
              <p:cNvCxnSpPr/>
              <p:nvPr/>
            </p:nvCxnSpPr>
            <p:spPr>
              <a:xfrm>
                <a:off x="11144699"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00" name="Google Shape;500;p29"/>
              <p:cNvCxnSpPr/>
              <p:nvPr/>
            </p:nvCxnSpPr>
            <p:spPr>
              <a:xfrm>
                <a:off x="11697646"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01" name="Google Shape;501;p29"/>
              <p:cNvCxnSpPr>
                <a:stCxn id="460" idx="4"/>
                <a:endCxn id="469" idx="0"/>
              </p:cNvCxnSpPr>
              <p:nvPr/>
            </p:nvCxnSpPr>
            <p:spPr>
              <a:xfrm flipH="1" rot="-5400000">
                <a:off x="7955703" y="2919229"/>
                <a:ext cx="461400" cy="540000"/>
              </a:xfrm>
              <a:prstGeom prst="straightConnector1">
                <a:avLst/>
              </a:prstGeom>
              <a:noFill/>
              <a:ln cap="flat" cmpd="sng" w="9525">
                <a:solidFill>
                  <a:schemeClr val="accent1"/>
                </a:solidFill>
                <a:prstDash val="solid"/>
                <a:miter lim="800000"/>
                <a:headEnd len="sm" w="sm" type="none"/>
                <a:tailEnd len="sm" w="sm" type="none"/>
              </a:ln>
            </p:spPr>
          </p:cxnSp>
          <p:cxnSp>
            <p:nvCxnSpPr>
              <p:cNvPr id="502" name="Google Shape;502;p29"/>
              <p:cNvCxnSpPr/>
              <p:nvPr/>
            </p:nvCxnSpPr>
            <p:spPr>
              <a:xfrm>
                <a:off x="8472417" y="297192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03" name="Google Shape;503;p29"/>
              <p:cNvCxnSpPr/>
              <p:nvPr/>
            </p:nvCxnSpPr>
            <p:spPr>
              <a:xfrm>
                <a:off x="8996399" y="297192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04" name="Google Shape;504;p29"/>
              <p:cNvCxnSpPr/>
              <p:nvPr/>
            </p:nvCxnSpPr>
            <p:spPr>
              <a:xfrm>
                <a:off x="9540404" y="295855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05" name="Google Shape;505;p29"/>
              <p:cNvCxnSpPr/>
              <p:nvPr/>
            </p:nvCxnSpPr>
            <p:spPr>
              <a:xfrm>
                <a:off x="10070550" y="2958530"/>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06" name="Google Shape;506;p29"/>
              <p:cNvCxnSpPr/>
              <p:nvPr/>
            </p:nvCxnSpPr>
            <p:spPr>
              <a:xfrm>
                <a:off x="10614991" y="2972476"/>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07" name="Google Shape;507;p29"/>
              <p:cNvCxnSpPr/>
              <p:nvPr/>
            </p:nvCxnSpPr>
            <p:spPr>
              <a:xfrm>
                <a:off x="11148653" y="296550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08" name="Google Shape;508;p29"/>
              <p:cNvCxnSpPr>
                <a:stCxn id="460" idx="4"/>
                <a:endCxn id="470" idx="0"/>
              </p:cNvCxnSpPr>
              <p:nvPr/>
            </p:nvCxnSpPr>
            <p:spPr>
              <a:xfrm flipH="1" rot="-5400000">
                <a:off x="8225703" y="2649229"/>
                <a:ext cx="461400" cy="1080000"/>
              </a:xfrm>
              <a:prstGeom prst="straightConnector1">
                <a:avLst/>
              </a:prstGeom>
              <a:noFill/>
              <a:ln cap="flat" cmpd="sng" w="9525">
                <a:solidFill>
                  <a:schemeClr val="accent1"/>
                </a:solidFill>
                <a:prstDash val="solid"/>
                <a:miter lim="800000"/>
                <a:headEnd len="sm" w="sm" type="none"/>
                <a:tailEnd len="sm" w="sm" type="none"/>
              </a:ln>
            </p:spPr>
          </p:cxnSp>
          <p:cxnSp>
            <p:nvCxnSpPr>
              <p:cNvPr id="509" name="Google Shape;509;p29"/>
              <p:cNvCxnSpPr/>
              <p:nvPr/>
            </p:nvCxnSpPr>
            <p:spPr>
              <a:xfrm>
                <a:off x="8463162" y="2962160"/>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10" name="Google Shape;510;p29"/>
              <p:cNvCxnSpPr/>
              <p:nvPr/>
            </p:nvCxnSpPr>
            <p:spPr>
              <a:xfrm>
                <a:off x="8995531" y="297069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11" name="Google Shape;511;p29"/>
              <p:cNvCxnSpPr/>
              <p:nvPr/>
            </p:nvCxnSpPr>
            <p:spPr>
              <a:xfrm>
                <a:off x="9542293" y="297432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12" name="Google Shape;512;p29"/>
              <p:cNvCxnSpPr/>
              <p:nvPr/>
            </p:nvCxnSpPr>
            <p:spPr>
              <a:xfrm>
                <a:off x="10081381" y="297432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13" name="Google Shape;513;p29"/>
              <p:cNvCxnSpPr/>
              <p:nvPr/>
            </p:nvCxnSpPr>
            <p:spPr>
              <a:xfrm>
                <a:off x="10628143" y="297795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14" name="Google Shape;514;p29"/>
              <p:cNvCxnSpPr>
                <a:stCxn id="460" idx="4"/>
                <a:endCxn id="472" idx="0"/>
              </p:cNvCxnSpPr>
              <p:nvPr/>
            </p:nvCxnSpPr>
            <p:spPr>
              <a:xfrm flipH="1" rot="-5400000">
                <a:off x="8765703" y="2109229"/>
                <a:ext cx="461400" cy="2160000"/>
              </a:xfrm>
              <a:prstGeom prst="straightConnector1">
                <a:avLst/>
              </a:prstGeom>
              <a:noFill/>
              <a:ln cap="flat" cmpd="sng" w="9525">
                <a:solidFill>
                  <a:schemeClr val="accent1"/>
                </a:solidFill>
                <a:prstDash val="solid"/>
                <a:miter lim="800000"/>
                <a:headEnd len="sm" w="sm" type="none"/>
                <a:tailEnd len="sm" w="sm" type="none"/>
              </a:ln>
            </p:spPr>
          </p:cxnSp>
          <p:cxnSp>
            <p:nvCxnSpPr>
              <p:cNvPr id="515" name="Google Shape;515;p29"/>
              <p:cNvCxnSpPr>
                <a:stCxn id="460" idx="4"/>
                <a:endCxn id="471" idx="0"/>
              </p:cNvCxnSpPr>
              <p:nvPr/>
            </p:nvCxnSpPr>
            <p:spPr>
              <a:xfrm flipH="1" rot="-5400000">
                <a:off x="8495703" y="2379229"/>
                <a:ext cx="461400" cy="1620000"/>
              </a:xfrm>
              <a:prstGeom prst="straightConnector1">
                <a:avLst/>
              </a:prstGeom>
              <a:noFill/>
              <a:ln cap="flat" cmpd="sng" w="9525">
                <a:solidFill>
                  <a:schemeClr val="accent1"/>
                </a:solidFill>
                <a:prstDash val="solid"/>
                <a:miter lim="800000"/>
                <a:headEnd len="sm" w="sm" type="none"/>
                <a:tailEnd len="sm" w="sm" type="none"/>
              </a:ln>
            </p:spPr>
          </p:cxnSp>
          <p:cxnSp>
            <p:nvCxnSpPr>
              <p:cNvPr id="516" name="Google Shape;516;p29"/>
              <p:cNvCxnSpPr/>
              <p:nvPr/>
            </p:nvCxnSpPr>
            <p:spPr>
              <a:xfrm>
                <a:off x="8451904" y="2961215"/>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17" name="Google Shape;517;p29"/>
              <p:cNvCxnSpPr/>
              <p:nvPr/>
            </p:nvCxnSpPr>
            <p:spPr>
              <a:xfrm>
                <a:off x="8994991" y="2983805"/>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18" name="Google Shape;518;p29"/>
              <p:cNvCxnSpPr/>
              <p:nvPr/>
            </p:nvCxnSpPr>
            <p:spPr>
              <a:xfrm>
                <a:off x="9538545" y="2982708"/>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19" name="Google Shape;519;p29"/>
              <p:cNvCxnSpPr/>
              <p:nvPr/>
            </p:nvCxnSpPr>
            <p:spPr>
              <a:xfrm>
                <a:off x="10065648" y="295924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20" name="Google Shape;520;p29"/>
              <p:cNvCxnSpPr/>
              <p:nvPr/>
            </p:nvCxnSpPr>
            <p:spPr>
              <a:xfrm>
                <a:off x="8463504" y="2959484"/>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21" name="Google Shape;521;p29"/>
              <p:cNvCxnSpPr/>
              <p:nvPr/>
            </p:nvCxnSpPr>
            <p:spPr>
              <a:xfrm>
                <a:off x="8995531" y="2972784"/>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22" name="Google Shape;522;p29"/>
              <p:cNvCxnSpPr>
                <a:stCxn id="463" idx="4"/>
              </p:cNvCxnSpPr>
              <p:nvPr/>
            </p:nvCxnSpPr>
            <p:spPr>
              <a:xfrm flipH="1" rot="-5400000">
                <a:off x="10396951" y="2097980"/>
                <a:ext cx="453000" cy="2174100"/>
              </a:xfrm>
              <a:prstGeom prst="straightConnector1">
                <a:avLst/>
              </a:prstGeom>
              <a:noFill/>
              <a:ln cap="flat" cmpd="sng" w="9525">
                <a:solidFill>
                  <a:schemeClr val="accent1"/>
                </a:solidFill>
                <a:prstDash val="solid"/>
                <a:miter lim="800000"/>
                <a:headEnd len="sm" w="sm" type="none"/>
                <a:tailEnd len="sm" w="sm" type="none"/>
              </a:ln>
            </p:spPr>
          </p:cxnSp>
          <p:cxnSp>
            <p:nvCxnSpPr>
              <p:cNvPr id="523" name="Google Shape;523;p29"/>
              <p:cNvCxnSpPr>
                <a:stCxn id="460" idx="4"/>
                <a:endCxn id="473" idx="0"/>
              </p:cNvCxnSpPr>
              <p:nvPr/>
            </p:nvCxnSpPr>
            <p:spPr>
              <a:xfrm flipH="1" rot="-5400000">
                <a:off x="9035703" y="1839229"/>
                <a:ext cx="461400" cy="2700000"/>
              </a:xfrm>
              <a:prstGeom prst="straightConnector1">
                <a:avLst/>
              </a:prstGeom>
              <a:noFill/>
              <a:ln cap="flat" cmpd="sng" w="9525">
                <a:solidFill>
                  <a:schemeClr val="accent1"/>
                </a:solidFill>
                <a:prstDash val="solid"/>
                <a:miter lim="800000"/>
                <a:headEnd len="sm" w="sm" type="none"/>
                <a:tailEnd len="sm" w="sm" type="none"/>
              </a:ln>
            </p:spPr>
          </p:cxnSp>
          <p:cxnSp>
            <p:nvCxnSpPr>
              <p:cNvPr id="524" name="Google Shape;524;p29"/>
              <p:cNvCxnSpPr/>
              <p:nvPr/>
            </p:nvCxnSpPr>
            <p:spPr>
              <a:xfrm>
                <a:off x="8462341" y="2960457"/>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25" name="Google Shape;525;p29"/>
              <p:cNvCxnSpPr/>
              <p:nvPr/>
            </p:nvCxnSpPr>
            <p:spPr>
              <a:xfrm>
                <a:off x="8983200" y="2960458"/>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26" name="Google Shape;526;p29"/>
              <p:cNvCxnSpPr>
                <a:stCxn id="460" idx="4"/>
                <a:endCxn id="475" idx="0"/>
              </p:cNvCxnSpPr>
              <p:nvPr/>
            </p:nvCxnSpPr>
            <p:spPr>
              <a:xfrm flipH="1" rot="-5400000">
                <a:off x="9575703" y="1299229"/>
                <a:ext cx="461400" cy="3780000"/>
              </a:xfrm>
              <a:prstGeom prst="straightConnector1">
                <a:avLst/>
              </a:prstGeom>
              <a:noFill/>
              <a:ln cap="flat" cmpd="sng" w="9525">
                <a:solidFill>
                  <a:schemeClr val="accent1"/>
                </a:solidFill>
                <a:prstDash val="solid"/>
                <a:miter lim="800000"/>
                <a:headEnd len="sm" w="sm" type="none"/>
                <a:tailEnd len="sm" w="sm" type="none"/>
              </a:ln>
            </p:spPr>
          </p:cxnSp>
          <p:grpSp>
            <p:nvGrpSpPr>
              <p:cNvPr id="527" name="Google Shape;527;p29"/>
              <p:cNvGrpSpPr/>
              <p:nvPr/>
            </p:nvGrpSpPr>
            <p:grpSpPr>
              <a:xfrm flipH="1" rot="10800000">
                <a:off x="7913936" y="2942446"/>
                <a:ext cx="3794207" cy="499395"/>
                <a:chOff x="3966892" y="5975619"/>
                <a:chExt cx="3794207" cy="501738"/>
              </a:xfrm>
            </p:grpSpPr>
            <p:cxnSp>
              <p:nvCxnSpPr>
                <p:cNvPr id="528" name="Google Shape;528;p29"/>
                <p:cNvCxnSpPr/>
                <p:nvPr/>
              </p:nvCxnSpPr>
              <p:spPr>
                <a:xfrm>
                  <a:off x="3966892"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29" name="Google Shape;529;p29"/>
                <p:cNvCxnSpPr/>
                <p:nvPr/>
              </p:nvCxnSpPr>
              <p:spPr>
                <a:xfrm>
                  <a:off x="4506892" y="5975619"/>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0" name="Google Shape;530;p29"/>
                <p:cNvCxnSpPr/>
                <p:nvPr/>
              </p:nvCxnSpPr>
              <p:spPr>
                <a:xfrm>
                  <a:off x="5046892" y="6012454"/>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1" name="Google Shape;531;p29"/>
                <p:cNvCxnSpPr/>
                <p:nvPr/>
              </p:nvCxnSpPr>
              <p:spPr>
                <a:xfrm>
                  <a:off x="5594900" y="5999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2" name="Google Shape;532;p29"/>
                <p:cNvCxnSpPr/>
                <p:nvPr/>
              </p:nvCxnSpPr>
              <p:spPr>
                <a:xfrm>
                  <a:off x="6126892" y="5975619"/>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3" name="Google Shape;533;p29"/>
                <p:cNvCxnSpPr/>
                <p:nvPr/>
              </p:nvCxnSpPr>
              <p:spPr>
                <a:xfrm>
                  <a:off x="6666892" y="5999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4" name="Google Shape;534;p29"/>
                <p:cNvCxnSpPr/>
                <p:nvPr/>
              </p:nvCxnSpPr>
              <p:spPr>
                <a:xfrm>
                  <a:off x="7195191"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5" name="Google Shape;535;p29"/>
                <p:cNvCxnSpPr/>
                <p:nvPr/>
              </p:nvCxnSpPr>
              <p:spPr>
                <a:xfrm>
                  <a:off x="7748138"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6" name="Google Shape;536;p29"/>
                <p:cNvCxnSpPr/>
                <p:nvPr/>
              </p:nvCxnSpPr>
              <p:spPr>
                <a:xfrm>
                  <a:off x="3966892" y="599061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7" name="Google Shape;537;p29"/>
                <p:cNvCxnSpPr/>
                <p:nvPr/>
              </p:nvCxnSpPr>
              <p:spPr>
                <a:xfrm>
                  <a:off x="4522909" y="600400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8" name="Google Shape;538;p29"/>
                <p:cNvCxnSpPr/>
                <p:nvPr/>
              </p:nvCxnSpPr>
              <p:spPr>
                <a:xfrm>
                  <a:off x="5046891" y="600400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39" name="Google Shape;539;p29"/>
                <p:cNvCxnSpPr/>
                <p:nvPr/>
              </p:nvCxnSpPr>
              <p:spPr>
                <a:xfrm>
                  <a:off x="5590896" y="5990634"/>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0" name="Google Shape;540;p29"/>
                <p:cNvCxnSpPr/>
                <p:nvPr/>
              </p:nvCxnSpPr>
              <p:spPr>
                <a:xfrm>
                  <a:off x="6121042" y="599061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1" name="Google Shape;541;p29"/>
                <p:cNvCxnSpPr/>
                <p:nvPr/>
              </p:nvCxnSpPr>
              <p:spPr>
                <a:xfrm>
                  <a:off x="6665483" y="6004558"/>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2" name="Google Shape;542;p29"/>
                <p:cNvCxnSpPr/>
                <p:nvPr/>
              </p:nvCxnSpPr>
              <p:spPr>
                <a:xfrm>
                  <a:off x="7199145" y="599758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3" name="Google Shape;543;p29"/>
                <p:cNvCxnSpPr/>
                <p:nvPr/>
              </p:nvCxnSpPr>
              <p:spPr>
                <a:xfrm>
                  <a:off x="3966892" y="5990612"/>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4" name="Google Shape;544;p29"/>
                <p:cNvCxnSpPr/>
                <p:nvPr/>
              </p:nvCxnSpPr>
              <p:spPr>
                <a:xfrm>
                  <a:off x="4513654" y="5994242"/>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5" name="Google Shape;545;p29"/>
                <p:cNvCxnSpPr/>
                <p:nvPr/>
              </p:nvCxnSpPr>
              <p:spPr>
                <a:xfrm>
                  <a:off x="5046023" y="600277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6" name="Google Shape;546;p29"/>
                <p:cNvCxnSpPr/>
                <p:nvPr/>
              </p:nvCxnSpPr>
              <p:spPr>
                <a:xfrm>
                  <a:off x="5592785" y="600640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7" name="Google Shape;547;p29"/>
                <p:cNvCxnSpPr/>
                <p:nvPr/>
              </p:nvCxnSpPr>
              <p:spPr>
                <a:xfrm>
                  <a:off x="6131873" y="600640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8" name="Google Shape;548;p29"/>
                <p:cNvCxnSpPr/>
                <p:nvPr/>
              </p:nvCxnSpPr>
              <p:spPr>
                <a:xfrm>
                  <a:off x="6678635" y="601003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49" name="Google Shape;549;p29"/>
                <p:cNvCxnSpPr/>
                <p:nvPr/>
              </p:nvCxnSpPr>
              <p:spPr>
                <a:xfrm>
                  <a:off x="3966892" y="5990612"/>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50" name="Google Shape;550;p29"/>
                <p:cNvCxnSpPr/>
                <p:nvPr/>
              </p:nvCxnSpPr>
              <p:spPr>
                <a:xfrm>
                  <a:off x="3966892" y="5990612"/>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51" name="Google Shape;551;p29"/>
                <p:cNvCxnSpPr/>
                <p:nvPr/>
              </p:nvCxnSpPr>
              <p:spPr>
                <a:xfrm>
                  <a:off x="4502396" y="599329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52" name="Google Shape;552;p29"/>
                <p:cNvCxnSpPr/>
                <p:nvPr/>
              </p:nvCxnSpPr>
              <p:spPr>
                <a:xfrm>
                  <a:off x="5045483" y="601588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53" name="Google Shape;553;p29"/>
                <p:cNvCxnSpPr/>
                <p:nvPr/>
              </p:nvCxnSpPr>
              <p:spPr>
                <a:xfrm>
                  <a:off x="5589037" y="6014790"/>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54" name="Google Shape;554;p29"/>
                <p:cNvCxnSpPr/>
                <p:nvPr/>
              </p:nvCxnSpPr>
              <p:spPr>
                <a:xfrm>
                  <a:off x="6116140" y="5991329"/>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55" name="Google Shape;555;p29"/>
                <p:cNvCxnSpPr/>
                <p:nvPr/>
              </p:nvCxnSpPr>
              <p:spPr>
                <a:xfrm>
                  <a:off x="4513996" y="5991566"/>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56" name="Google Shape;556;p29"/>
                <p:cNvCxnSpPr/>
                <p:nvPr/>
              </p:nvCxnSpPr>
              <p:spPr>
                <a:xfrm>
                  <a:off x="5046023" y="6004866"/>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57" name="Google Shape;557;p29"/>
                <p:cNvCxnSpPr/>
                <p:nvPr/>
              </p:nvCxnSpPr>
              <p:spPr>
                <a:xfrm>
                  <a:off x="5586892" y="5990612"/>
                  <a:ext cx="2174207" cy="452862"/>
                </a:xfrm>
                <a:prstGeom prst="straightConnector1">
                  <a:avLst/>
                </a:prstGeom>
                <a:noFill/>
                <a:ln cap="flat" cmpd="sng" w="9525">
                  <a:solidFill>
                    <a:schemeClr val="accent1"/>
                  </a:solidFill>
                  <a:prstDash val="solid"/>
                  <a:miter lim="800000"/>
                  <a:headEnd len="sm" w="sm" type="none"/>
                  <a:tailEnd len="sm" w="sm" type="none"/>
                </a:ln>
              </p:spPr>
            </p:cxnSp>
            <p:cxnSp>
              <p:nvCxnSpPr>
                <p:cNvPr id="558" name="Google Shape;558;p29"/>
                <p:cNvCxnSpPr/>
                <p:nvPr/>
              </p:nvCxnSpPr>
              <p:spPr>
                <a:xfrm>
                  <a:off x="3966892" y="5990612"/>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59" name="Google Shape;559;p29"/>
                <p:cNvCxnSpPr/>
                <p:nvPr/>
              </p:nvCxnSpPr>
              <p:spPr>
                <a:xfrm>
                  <a:off x="4512833" y="5992539"/>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60" name="Google Shape;560;p29"/>
                <p:cNvCxnSpPr/>
                <p:nvPr/>
              </p:nvCxnSpPr>
              <p:spPr>
                <a:xfrm>
                  <a:off x="5033692" y="5992540"/>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61" name="Google Shape;561;p29"/>
                <p:cNvCxnSpPr/>
                <p:nvPr/>
              </p:nvCxnSpPr>
              <p:spPr>
                <a:xfrm>
                  <a:off x="3966892" y="5990612"/>
                  <a:ext cx="3780000" cy="461470"/>
                </a:xfrm>
                <a:prstGeom prst="straightConnector1">
                  <a:avLst/>
                </a:prstGeom>
                <a:noFill/>
                <a:ln cap="flat" cmpd="sng" w="9525">
                  <a:solidFill>
                    <a:schemeClr val="accent1"/>
                  </a:solidFill>
                  <a:prstDash val="solid"/>
                  <a:miter lim="800000"/>
                  <a:headEnd len="sm" w="sm" type="none"/>
                  <a:tailEnd len="sm" w="sm" type="none"/>
                </a:ln>
              </p:spPr>
            </p:cxnSp>
          </p:grpSp>
        </p:grpSp>
        <p:grpSp>
          <p:nvGrpSpPr>
            <p:cNvPr id="562" name="Google Shape;562;p29"/>
            <p:cNvGrpSpPr/>
            <p:nvPr/>
          </p:nvGrpSpPr>
          <p:grpSpPr>
            <a:xfrm rot="-5400000">
              <a:off x="3256526" y="3511907"/>
              <a:ext cx="3796671" cy="502829"/>
              <a:chOff x="7913936" y="2942446"/>
              <a:chExt cx="3796671" cy="502829"/>
            </a:xfrm>
          </p:grpSpPr>
          <p:cxnSp>
            <p:nvCxnSpPr>
              <p:cNvPr id="563" name="Google Shape;563;p29"/>
              <p:cNvCxnSpPr/>
              <p:nvPr/>
            </p:nvCxnSpPr>
            <p:spPr>
              <a:xfrm>
                <a:off x="7916400"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64" name="Google Shape;564;p29"/>
              <p:cNvCxnSpPr/>
              <p:nvPr/>
            </p:nvCxnSpPr>
            <p:spPr>
              <a:xfrm>
                <a:off x="8456400" y="2943537"/>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65" name="Google Shape;565;p29"/>
              <p:cNvCxnSpPr/>
              <p:nvPr/>
            </p:nvCxnSpPr>
            <p:spPr>
              <a:xfrm>
                <a:off x="8996400" y="298037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66" name="Google Shape;566;p29"/>
              <p:cNvCxnSpPr/>
              <p:nvPr/>
            </p:nvCxnSpPr>
            <p:spPr>
              <a:xfrm>
                <a:off x="9544408" y="2967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67" name="Google Shape;567;p29"/>
              <p:cNvCxnSpPr/>
              <p:nvPr/>
            </p:nvCxnSpPr>
            <p:spPr>
              <a:xfrm>
                <a:off x="10076400" y="2943537"/>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68" name="Google Shape;568;p29"/>
              <p:cNvCxnSpPr/>
              <p:nvPr/>
            </p:nvCxnSpPr>
            <p:spPr>
              <a:xfrm>
                <a:off x="10616400" y="2967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69" name="Google Shape;569;p29"/>
              <p:cNvCxnSpPr/>
              <p:nvPr/>
            </p:nvCxnSpPr>
            <p:spPr>
              <a:xfrm>
                <a:off x="11144699"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0" name="Google Shape;570;p29"/>
              <p:cNvCxnSpPr/>
              <p:nvPr/>
            </p:nvCxnSpPr>
            <p:spPr>
              <a:xfrm>
                <a:off x="11697646"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1" name="Google Shape;571;p29"/>
              <p:cNvCxnSpPr/>
              <p:nvPr/>
            </p:nvCxnSpPr>
            <p:spPr>
              <a:xfrm>
                <a:off x="7916400" y="2958530"/>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2" name="Google Shape;572;p29"/>
              <p:cNvCxnSpPr/>
              <p:nvPr/>
            </p:nvCxnSpPr>
            <p:spPr>
              <a:xfrm>
                <a:off x="8472417" y="297192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3" name="Google Shape;573;p29"/>
              <p:cNvCxnSpPr/>
              <p:nvPr/>
            </p:nvCxnSpPr>
            <p:spPr>
              <a:xfrm>
                <a:off x="8996399" y="297192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4" name="Google Shape;574;p29"/>
              <p:cNvCxnSpPr/>
              <p:nvPr/>
            </p:nvCxnSpPr>
            <p:spPr>
              <a:xfrm>
                <a:off x="9540404" y="295855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5" name="Google Shape;575;p29"/>
              <p:cNvCxnSpPr/>
              <p:nvPr/>
            </p:nvCxnSpPr>
            <p:spPr>
              <a:xfrm>
                <a:off x="10070550" y="2958530"/>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6" name="Google Shape;576;p29"/>
              <p:cNvCxnSpPr/>
              <p:nvPr/>
            </p:nvCxnSpPr>
            <p:spPr>
              <a:xfrm>
                <a:off x="10614991" y="2972476"/>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7" name="Google Shape;577;p29"/>
              <p:cNvCxnSpPr/>
              <p:nvPr/>
            </p:nvCxnSpPr>
            <p:spPr>
              <a:xfrm>
                <a:off x="11148653" y="296550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8" name="Google Shape;578;p29"/>
              <p:cNvCxnSpPr/>
              <p:nvPr/>
            </p:nvCxnSpPr>
            <p:spPr>
              <a:xfrm>
                <a:off x="7916400" y="2958530"/>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79" name="Google Shape;579;p29"/>
              <p:cNvCxnSpPr/>
              <p:nvPr/>
            </p:nvCxnSpPr>
            <p:spPr>
              <a:xfrm>
                <a:off x="8463162" y="2962160"/>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0" name="Google Shape;580;p29"/>
              <p:cNvCxnSpPr/>
              <p:nvPr/>
            </p:nvCxnSpPr>
            <p:spPr>
              <a:xfrm>
                <a:off x="8995531" y="297069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1" name="Google Shape;581;p29"/>
              <p:cNvCxnSpPr/>
              <p:nvPr/>
            </p:nvCxnSpPr>
            <p:spPr>
              <a:xfrm>
                <a:off x="9542293" y="297432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2" name="Google Shape;582;p29"/>
              <p:cNvCxnSpPr/>
              <p:nvPr/>
            </p:nvCxnSpPr>
            <p:spPr>
              <a:xfrm>
                <a:off x="10081381" y="297432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3" name="Google Shape;583;p29"/>
              <p:cNvCxnSpPr/>
              <p:nvPr/>
            </p:nvCxnSpPr>
            <p:spPr>
              <a:xfrm>
                <a:off x="10628143" y="297795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4" name="Google Shape;584;p29"/>
              <p:cNvCxnSpPr/>
              <p:nvPr/>
            </p:nvCxnSpPr>
            <p:spPr>
              <a:xfrm>
                <a:off x="7916400" y="2958530"/>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5" name="Google Shape;585;p29"/>
              <p:cNvCxnSpPr/>
              <p:nvPr/>
            </p:nvCxnSpPr>
            <p:spPr>
              <a:xfrm>
                <a:off x="7916400" y="2958530"/>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6" name="Google Shape;586;p29"/>
              <p:cNvCxnSpPr/>
              <p:nvPr/>
            </p:nvCxnSpPr>
            <p:spPr>
              <a:xfrm>
                <a:off x="8451904" y="2961215"/>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7" name="Google Shape;587;p29"/>
              <p:cNvCxnSpPr/>
              <p:nvPr/>
            </p:nvCxnSpPr>
            <p:spPr>
              <a:xfrm>
                <a:off x="8994991" y="2983805"/>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8" name="Google Shape;588;p29"/>
              <p:cNvCxnSpPr/>
              <p:nvPr/>
            </p:nvCxnSpPr>
            <p:spPr>
              <a:xfrm>
                <a:off x="9538545" y="2982708"/>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89" name="Google Shape;589;p29"/>
              <p:cNvCxnSpPr/>
              <p:nvPr/>
            </p:nvCxnSpPr>
            <p:spPr>
              <a:xfrm>
                <a:off x="10065648" y="295924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90" name="Google Shape;590;p29"/>
              <p:cNvCxnSpPr/>
              <p:nvPr/>
            </p:nvCxnSpPr>
            <p:spPr>
              <a:xfrm>
                <a:off x="8463504" y="2959484"/>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91" name="Google Shape;591;p29"/>
              <p:cNvCxnSpPr/>
              <p:nvPr/>
            </p:nvCxnSpPr>
            <p:spPr>
              <a:xfrm>
                <a:off x="8995531" y="2972784"/>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92" name="Google Shape;592;p29"/>
              <p:cNvCxnSpPr/>
              <p:nvPr/>
            </p:nvCxnSpPr>
            <p:spPr>
              <a:xfrm>
                <a:off x="9536400" y="2958530"/>
                <a:ext cx="2174207" cy="452862"/>
              </a:xfrm>
              <a:prstGeom prst="straightConnector1">
                <a:avLst/>
              </a:prstGeom>
              <a:noFill/>
              <a:ln cap="flat" cmpd="sng" w="9525">
                <a:solidFill>
                  <a:schemeClr val="accent1"/>
                </a:solidFill>
                <a:prstDash val="solid"/>
                <a:miter lim="800000"/>
                <a:headEnd len="sm" w="sm" type="none"/>
                <a:tailEnd len="sm" w="sm" type="none"/>
              </a:ln>
            </p:spPr>
          </p:cxnSp>
          <p:cxnSp>
            <p:nvCxnSpPr>
              <p:cNvPr id="593" name="Google Shape;593;p29"/>
              <p:cNvCxnSpPr/>
              <p:nvPr/>
            </p:nvCxnSpPr>
            <p:spPr>
              <a:xfrm>
                <a:off x="7916400" y="2958530"/>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94" name="Google Shape;594;p29"/>
              <p:cNvCxnSpPr/>
              <p:nvPr/>
            </p:nvCxnSpPr>
            <p:spPr>
              <a:xfrm>
                <a:off x="8462341" y="2960457"/>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95" name="Google Shape;595;p29"/>
              <p:cNvCxnSpPr/>
              <p:nvPr/>
            </p:nvCxnSpPr>
            <p:spPr>
              <a:xfrm>
                <a:off x="8983200" y="2960458"/>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96" name="Google Shape;596;p29"/>
              <p:cNvCxnSpPr/>
              <p:nvPr/>
            </p:nvCxnSpPr>
            <p:spPr>
              <a:xfrm>
                <a:off x="7916400" y="2958530"/>
                <a:ext cx="3780000" cy="461470"/>
              </a:xfrm>
              <a:prstGeom prst="straightConnector1">
                <a:avLst/>
              </a:prstGeom>
              <a:noFill/>
              <a:ln cap="flat" cmpd="sng" w="9525">
                <a:solidFill>
                  <a:schemeClr val="accent1"/>
                </a:solidFill>
                <a:prstDash val="solid"/>
                <a:miter lim="800000"/>
                <a:headEnd len="sm" w="sm" type="none"/>
                <a:tailEnd len="sm" w="sm" type="none"/>
              </a:ln>
            </p:spPr>
          </p:cxnSp>
          <p:grpSp>
            <p:nvGrpSpPr>
              <p:cNvPr id="597" name="Google Shape;597;p29"/>
              <p:cNvGrpSpPr/>
              <p:nvPr/>
            </p:nvGrpSpPr>
            <p:grpSpPr>
              <a:xfrm flipH="1" rot="10800000">
                <a:off x="7913936" y="2942446"/>
                <a:ext cx="3794207" cy="499395"/>
                <a:chOff x="3966892" y="5975619"/>
                <a:chExt cx="3794207" cy="501738"/>
              </a:xfrm>
            </p:grpSpPr>
            <p:cxnSp>
              <p:nvCxnSpPr>
                <p:cNvPr id="598" name="Google Shape;598;p29"/>
                <p:cNvCxnSpPr/>
                <p:nvPr/>
              </p:nvCxnSpPr>
              <p:spPr>
                <a:xfrm>
                  <a:off x="3966892"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599" name="Google Shape;599;p29"/>
                <p:cNvCxnSpPr/>
                <p:nvPr/>
              </p:nvCxnSpPr>
              <p:spPr>
                <a:xfrm>
                  <a:off x="4506892" y="5975619"/>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0" name="Google Shape;600;p29"/>
                <p:cNvCxnSpPr/>
                <p:nvPr/>
              </p:nvCxnSpPr>
              <p:spPr>
                <a:xfrm>
                  <a:off x="5046892" y="6012454"/>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1" name="Google Shape;601;p29"/>
                <p:cNvCxnSpPr/>
                <p:nvPr/>
              </p:nvCxnSpPr>
              <p:spPr>
                <a:xfrm>
                  <a:off x="5594900" y="5999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2" name="Google Shape;602;p29"/>
                <p:cNvCxnSpPr/>
                <p:nvPr/>
              </p:nvCxnSpPr>
              <p:spPr>
                <a:xfrm>
                  <a:off x="6126892" y="5975619"/>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3" name="Google Shape;603;p29"/>
                <p:cNvCxnSpPr/>
                <p:nvPr/>
              </p:nvCxnSpPr>
              <p:spPr>
                <a:xfrm>
                  <a:off x="6666892" y="5999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4" name="Google Shape;604;p29"/>
                <p:cNvCxnSpPr/>
                <p:nvPr/>
              </p:nvCxnSpPr>
              <p:spPr>
                <a:xfrm>
                  <a:off x="7195191"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5" name="Google Shape;605;p29"/>
                <p:cNvCxnSpPr/>
                <p:nvPr/>
              </p:nvCxnSpPr>
              <p:spPr>
                <a:xfrm>
                  <a:off x="7748138"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6" name="Google Shape;606;p29"/>
                <p:cNvCxnSpPr/>
                <p:nvPr/>
              </p:nvCxnSpPr>
              <p:spPr>
                <a:xfrm>
                  <a:off x="3966892" y="599061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7" name="Google Shape;607;p29"/>
                <p:cNvCxnSpPr/>
                <p:nvPr/>
              </p:nvCxnSpPr>
              <p:spPr>
                <a:xfrm>
                  <a:off x="4522909" y="600400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8" name="Google Shape;608;p29"/>
                <p:cNvCxnSpPr/>
                <p:nvPr/>
              </p:nvCxnSpPr>
              <p:spPr>
                <a:xfrm>
                  <a:off x="5046891" y="600400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09" name="Google Shape;609;p29"/>
                <p:cNvCxnSpPr/>
                <p:nvPr/>
              </p:nvCxnSpPr>
              <p:spPr>
                <a:xfrm>
                  <a:off x="5590896" y="5990634"/>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0" name="Google Shape;610;p29"/>
                <p:cNvCxnSpPr/>
                <p:nvPr/>
              </p:nvCxnSpPr>
              <p:spPr>
                <a:xfrm>
                  <a:off x="6121042" y="599061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1" name="Google Shape;611;p29"/>
                <p:cNvCxnSpPr/>
                <p:nvPr/>
              </p:nvCxnSpPr>
              <p:spPr>
                <a:xfrm>
                  <a:off x="6665483" y="6004558"/>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2" name="Google Shape;612;p29"/>
                <p:cNvCxnSpPr/>
                <p:nvPr/>
              </p:nvCxnSpPr>
              <p:spPr>
                <a:xfrm>
                  <a:off x="7199145" y="599758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3" name="Google Shape;613;p29"/>
                <p:cNvCxnSpPr/>
                <p:nvPr/>
              </p:nvCxnSpPr>
              <p:spPr>
                <a:xfrm>
                  <a:off x="3966892" y="5990612"/>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4" name="Google Shape;614;p29"/>
                <p:cNvCxnSpPr/>
                <p:nvPr/>
              </p:nvCxnSpPr>
              <p:spPr>
                <a:xfrm>
                  <a:off x="4513654" y="5994242"/>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5" name="Google Shape;615;p29"/>
                <p:cNvCxnSpPr/>
                <p:nvPr/>
              </p:nvCxnSpPr>
              <p:spPr>
                <a:xfrm>
                  <a:off x="5046023" y="600277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6" name="Google Shape;616;p29"/>
                <p:cNvCxnSpPr/>
                <p:nvPr/>
              </p:nvCxnSpPr>
              <p:spPr>
                <a:xfrm>
                  <a:off x="5592785" y="600640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7" name="Google Shape;617;p29"/>
                <p:cNvCxnSpPr/>
                <p:nvPr/>
              </p:nvCxnSpPr>
              <p:spPr>
                <a:xfrm>
                  <a:off x="6131873" y="600640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8" name="Google Shape;618;p29"/>
                <p:cNvCxnSpPr/>
                <p:nvPr/>
              </p:nvCxnSpPr>
              <p:spPr>
                <a:xfrm>
                  <a:off x="6678635" y="601003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19" name="Google Shape;619;p29"/>
                <p:cNvCxnSpPr/>
                <p:nvPr/>
              </p:nvCxnSpPr>
              <p:spPr>
                <a:xfrm>
                  <a:off x="3966892" y="5990612"/>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20" name="Google Shape;620;p29"/>
                <p:cNvCxnSpPr/>
                <p:nvPr/>
              </p:nvCxnSpPr>
              <p:spPr>
                <a:xfrm>
                  <a:off x="3966892" y="5990612"/>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21" name="Google Shape;621;p29"/>
                <p:cNvCxnSpPr/>
                <p:nvPr/>
              </p:nvCxnSpPr>
              <p:spPr>
                <a:xfrm>
                  <a:off x="4502396" y="599329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22" name="Google Shape;622;p29"/>
                <p:cNvCxnSpPr/>
                <p:nvPr/>
              </p:nvCxnSpPr>
              <p:spPr>
                <a:xfrm>
                  <a:off x="5045483" y="601588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23" name="Google Shape;623;p29"/>
                <p:cNvCxnSpPr/>
                <p:nvPr/>
              </p:nvCxnSpPr>
              <p:spPr>
                <a:xfrm>
                  <a:off x="5589037" y="6014790"/>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24" name="Google Shape;624;p29"/>
                <p:cNvCxnSpPr/>
                <p:nvPr/>
              </p:nvCxnSpPr>
              <p:spPr>
                <a:xfrm>
                  <a:off x="6116140" y="5991329"/>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25" name="Google Shape;625;p29"/>
                <p:cNvCxnSpPr/>
                <p:nvPr/>
              </p:nvCxnSpPr>
              <p:spPr>
                <a:xfrm>
                  <a:off x="4513996" y="5991566"/>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26" name="Google Shape;626;p29"/>
                <p:cNvCxnSpPr/>
                <p:nvPr/>
              </p:nvCxnSpPr>
              <p:spPr>
                <a:xfrm>
                  <a:off x="5046023" y="6004866"/>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27" name="Google Shape;627;p29"/>
                <p:cNvCxnSpPr/>
                <p:nvPr/>
              </p:nvCxnSpPr>
              <p:spPr>
                <a:xfrm>
                  <a:off x="5586892" y="5990612"/>
                  <a:ext cx="2174207" cy="452862"/>
                </a:xfrm>
                <a:prstGeom prst="straightConnector1">
                  <a:avLst/>
                </a:prstGeom>
                <a:noFill/>
                <a:ln cap="flat" cmpd="sng" w="9525">
                  <a:solidFill>
                    <a:schemeClr val="accent1"/>
                  </a:solidFill>
                  <a:prstDash val="solid"/>
                  <a:miter lim="800000"/>
                  <a:headEnd len="sm" w="sm" type="none"/>
                  <a:tailEnd len="sm" w="sm" type="none"/>
                </a:ln>
              </p:spPr>
            </p:cxnSp>
            <p:cxnSp>
              <p:nvCxnSpPr>
                <p:cNvPr id="628" name="Google Shape;628;p29"/>
                <p:cNvCxnSpPr/>
                <p:nvPr/>
              </p:nvCxnSpPr>
              <p:spPr>
                <a:xfrm>
                  <a:off x="3966892" y="5990612"/>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29" name="Google Shape;629;p29"/>
                <p:cNvCxnSpPr/>
                <p:nvPr/>
              </p:nvCxnSpPr>
              <p:spPr>
                <a:xfrm>
                  <a:off x="4512833" y="5992539"/>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30" name="Google Shape;630;p29"/>
                <p:cNvCxnSpPr/>
                <p:nvPr/>
              </p:nvCxnSpPr>
              <p:spPr>
                <a:xfrm>
                  <a:off x="5033692" y="5992540"/>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631" name="Google Shape;631;p29"/>
                <p:cNvCxnSpPr/>
                <p:nvPr/>
              </p:nvCxnSpPr>
              <p:spPr>
                <a:xfrm>
                  <a:off x="3966892" y="5990612"/>
                  <a:ext cx="3780000" cy="461470"/>
                </a:xfrm>
                <a:prstGeom prst="straightConnector1">
                  <a:avLst/>
                </a:prstGeom>
                <a:noFill/>
                <a:ln cap="flat" cmpd="sng" w="9525">
                  <a:solidFill>
                    <a:schemeClr val="accent1"/>
                  </a:solidFill>
                  <a:prstDash val="solid"/>
                  <a:miter lim="800000"/>
                  <a:headEnd len="sm" w="sm" type="none"/>
                  <a:tailEnd len="sm" w="sm" type="none"/>
                </a:ln>
              </p:spPr>
            </p:cxnSp>
          </p:grpSp>
        </p:grpSp>
        <p:cxnSp>
          <p:nvCxnSpPr>
            <p:cNvPr id="632" name="Google Shape;632;p29"/>
            <p:cNvCxnSpPr>
              <a:endCxn id="484" idx="0"/>
            </p:cNvCxnSpPr>
            <p:nvPr/>
          </p:nvCxnSpPr>
          <p:spPr>
            <a:xfrm flipH="1" rot="10800000">
              <a:off x="5753625" y="3763319"/>
              <a:ext cx="447900" cy="1872600"/>
            </a:xfrm>
            <a:prstGeom prst="straightConnector1">
              <a:avLst/>
            </a:prstGeom>
            <a:noFill/>
            <a:ln cap="flat" cmpd="sng" w="9525">
              <a:solidFill>
                <a:schemeClr val="accent1"/>
              </a:solidFill>
              <a:prstDash val="solid"/>
              <a:miter lim="800000"/>
              <a:headEnd len="sm" w="sm" type="none"/>
              <a:tailEnd len="sm" w="sm" type="none"/>
            </a:ln>
          </p:spPr>
        </p:cxnSp>
        <p:cxnSp>
          <p:nvCxnSpPr>
            <p:cNvPr id="633" name="Google Shape;633;p29"/>
            <p:cNvCxnSpPr>
              <a:endCxn id="484" idx="0"/>
            </p:cNvCxnSpPr>
            <p:nvPr/>
          </p:nvCxnSpPr>
          <p:spPr>
            <a:xfrm flipH="1" rot="10800000">
              <a:off x="5753625" y="3763319"/>
              <a:ext cx="447900" cy="1332600"/>
            </a:xfrm>
            <a:prstGeom prst="straightConnector1">
              <a:avLst/>
            </a:prstGeom>
            <a:noFill/>
            <a:ln cap="flat" cmpd="sng" w="9525">
              <a:solidFill>
                <a:schemeClr val="accent1"/>
              </a:solidFill>
              <a:prstDash val="solid"/>
              <a:miter lim="800000"/>
              <a:headEnd len="sm" w="sm" type="none"/>
              <a:tailEnd len="sm" w="sm" type="none"/>
            </a:ln>
          </p:spPr>
        </p:cxnSp>
        <p:cxnSp>
          <p:nvCxnSpPr>
            <p:cNvPr id="634" name="Google Shape;634;p29"/>
            <p:cNvCxnSpPr>
              <a:endCxn id="484" idx="0"/>
            </p:cNvCxnSpPr>
            <p:nvPr/>
          </p:nvCxnSpPr>
          <p:spPr>
            <a:xfrm flipH="1" rot="10800000">
              <a:off x="5753625" y="3763319"/>
              <a:ext cx="447900" cy="792600"/>
            </a:xfrm>
            <a:prstGeom prst="straightConnector1">
              <a:avLst/>
            </a:prstGeom>
            <a:noFill/>
            <a:ln cap="flat" cmpd="sng" w="9525">
              <a:solidFill>
                <a:schemeClr val="accent1"/>
              </a:solidFill>
              <a:prstDash val="solid"/>
              <a:miter lim="800000"/>
              <a:headEnd len="sm" w="sm" type="none"/>
              <a:tailEnd len="sm" w="sm" type="none"/>
            </a:ln>
          </p:spPr>
        </p:cxnSp>
        <p:cxnSp>
          <p:nvCxnSpPr>
            <p:cNvPr id="635" name="Google Shape;635;p29"/>
            <p:cNvCxnSpPr>
              <a:endCxn id="484" idx="0"/>
            </p:cNvCxnSpPr>
            <p:nvPr/>
          </p:nvCxnSpPr>
          <p:spPr>
            <a:xfrm flipH="1" rot="10800000">
              <a:off x="5753625" y="3763319"/>
              <a:ext cx="447900" cy="252600"/>
            </a:xfrm>
            <a:prstGeom prst="straightConnector1">
              <a:avLst/>
            </a:prstGeom>
            <a:noFill/>
            <a:ln cap="flat" cmpd="sng" w="9525">
              <a:solidFill>
                <a:schemeClr val="accent1"/>
              </a:solidFill>
              <a:prstDash val="solid"/>
              <a:miter lim="800000"/>
              <a:headEnd len="sm" w="sm" type="none"/>
              <a:tailEnd len="sm" w="sm" type="none"/>
            </a:ln>
          </p:spPr>
        </p:cxnSp>
        <p:cxnSp>
          <p:nvCxnSpPr>
            <p:cNvPr id="636" name="Google Shape;636;p29"/>
            <p:cNvCxnSpPr>
              <a:endCxn id="484" idx="0"/>
            </p:cNvCxnSpPr>
            <p:nvPr/>
          </p:nvCxnSpPr>
          <p:spPr>
            <a:xfrm>
              <a:off x="5753625" y="3475919"/>
              <a:ext cx="447900" cy="287400"/>
            </a:xfrm>
            <a:prstGeom prst="straightConnector1">
              <a:avLst/>
            </a:prstGeom>
            <a:noFill/>
            <a:ln cap="flat" cmpd="sng" w="9525">
              <a:solidFill>
                <a:schemeClr val="accent1"/>
              </a:solidFill>
              <a:prstDash val="solid"/>
              <a:miter lim="800000"/>
              <a:headEnd len="sm" w="sm" type="none"/>
              <a:tailEnd len="sm" w="sm" type="none"/>
            </a:ln>
          </p:spPr>
        </p:cxnSp>
        <p:cxnSp>
          <p:nvCxnSpPr>
            <p:cNvPr id="637" name="Google Shape;637;p29"/>
            <p:cNvCxnSpPr>
              <a:endCxn id="484" idx="0"/>
            </p:cNvCxnSpPr>
            <p:nvPr/>
          </p:nvCxnSpPr>
          <p:spPr>
            <a:xfrm>
              <a:off x="5753625" y="2935919"/>
              <a:ext cx="447900" cy="827400"/>
            </a:xfrm>
            <a:prstGeom prst="straightConnector1">
              <a:avLst/>
            </a:prstGeom>
            <a:noFill/>
            <a:ln cap="flat" cmpd="sng" w="9525">
              <a:solidFill>
                <a:schemeClr val="accent1"/>
              </a:solidFill>
              <a:prstDash val="solid"/>
              <a:miter lim="800000"/>
              <a:headEnd len="sm" w="sm" type="none"/>
              <a:tailEnd len="sm" w="sm" type="none"/>
            </a:ln>
          </p:spPr>
        </p:cxnSp>
        <p:cxnSp>
          <p:nvCxnSpPr>
            <p:cNvPr id="638" name="Google Shape;638;p29"/>
            <p:cNvCxnSpPr>
              <a:endCxn id="484" idx="0"/>
            </p:cNvCxnSpPr>
            <p:nvPr/>
          </p:nvCxnSpPr>
          <p:spPr>
            <a:xfrm>
              <a:off x="5753625" y="2395919"/>
              <a:ext cx="447900" cy="1367400"/>
            </a:xfrm>
            <a:prstGeom prst="straightConnector1">
              <a:avLst/>
            </a:prstGeom>
            <a:noFill/>
            <a:ln cap="flat" cmpd="sng" w="9525">
              <a:solidFill>
                <a:schemeClr val="accent1"/>
              </a:solidFill>
              <a:prstDash val="solid"/>
              <a:miter lim="800000"/>
              <a:headEnd len="sm" w="sm" type="none"/>
              <a:tailEnd len="sm" w="sm" type="none"/>
            </a:ln>
          </p:spPr>
        </p:cxnSp>
        <p:cxnSp>
          <p:nvCxnSpPr>
            <p:cNvPr id="639" name="Google Shape;639;p29"/>
            <p:cNvCxnSpPr>
              <a:endCxn id="484" idx="0"/>
            </p:cNvCxnSpPr>
            <p:nvPr/>
          </p:nvCxnSpPr>
          <p:spPr>
            <a:xfrm>
              <a:off x="5753625" y="1855919"/>
              <a:ext cx="447900" cy="1907400"/>
            </a:xfrm>
            <a:prstGeom prst="straightConnector1">
              <a:avLst/>
            </a:prstGeom>
            <a:noFill/>
            <a:ln cap="flat" cmpd="sng" w="9525">
              <a:solidFill>
                <a:schemeClr val="accent1"/>
              </a:solidFill>
              <a:prstDash val="solid"/>
              <a:miter lim="800000"/>
              <a:headEnd len="sm" w="sm" type="none"/>
              <a:tailEnd len="sm" w="sm" type="none"/>
            </a:ln>
          </p:spPr>
        </p:cxnSp>
        <p:cxnSp>
          <p:nvCxnSpPr>
            <p:cNvPr id="640" name="Google Shape;640;p29"/>
            <p:cNvCxnSpPr>
              <a:stCxn id="454" idx="4"/>
              <a:endCxn id="461" idx="0"/>
            </p:cNvCxnSpPr>
            <p:nvPr/>
          </p:nvCxnSpPr>
          <p:spPr>
            <a:xfrm flipH="1" rot="10800000">
              <a:off x="3232508" y="5109415"/>
              <a:ext cx="485100" cy="43200"/>
            </a:xfrm>
            <a:prstGeom prst="straightConnector1">
              <a:avLst/>
            </a:prstGeom>
            <a:noFill/>
            <a:ln cap="flat" cmpd="sng" w="9525">
              <a:solidFill>
                <a:schemeClr val="accent1"/>
              </a:solidFill>
              <a:prstDash val="solid"/>
              <a:miter lim="800000"/>
              <a:headEnd len="sm" w="sm" type="none"/>
              <a:tailEnd len="sm" w="sm" type="none"/>
            </a:ln>
          </p:spPr>
        </p:cxnSp>
        <p:cxnSp>
          <p:nvCxnSpPr>
            <p:cNvPr id="641" name="Google Shape;641;p29"/>
            <p:cNvCxnSpPr>
              <a:endCxn id="462" idx="0"/>
            </p:cNvCxnSpPr>
            <p:nvPr/>
          </p:nvCxnSpPr>
          <p:spPr>
            <a:xfrm flipH="1" rot="10800000">
              <a:off x="3210825" y="4569538"/>
              <a:ext cx="506700" cy="24600"/>
            </a:xfrm>
            <a:prstGeom prst="straightConnector1">
              <a:avLst/>
            </a:prstGeom>
            <a:noFill/>
            <a:ln cap="flat" cmpd="sng" w="9525">
              <a:solidFill>
                <a:schemeClr val="accent1"/>
              </a:solidFill>
              <a:prstDash val="solid"/>
              <a:miter lim="800000"/>
              <a:headEnd len="sm" w="sm" type="none"/>
              <a:tailEnd len="sm" w="sm" type="none"/>
            </a:ln>
          </p:spPr>
        </p:cxnSp>
        <p:cxnSp>
          <p:nvCxnSpPr>
            <p:cNvPr id="642" name="Google Shape;642;p29"/>
            <p:cNvCxnSpPr/>
            <p:nvPr/>
          </p:nvCxnSpPr>
          <p:spPr>
            <a:xfrm rot="-5400000">
              <a:off x="3445314" y="3811241"/>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43" name="Google Shape;643;p29"/>
            <p:cNvCxnSpPr/>
            <p:nvPr/>
          </p:nvCxnSpPr>
          <p:spPr>
            <a:xfrm rot="-5400000">
              <a:off x="3455849" y="2709663"/>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44" name="Google Shape;644;p29"/>
            <p:cNvCxnSpPr/>
            <p:nvPr/>
          </p:nvCxnSpPr>
          <p:spPr>
            <a:xfrm rot="-5400000">
              <a:off x="3456646" y="2176184"/>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45" name="Google Shape;645;p29"/>
            <p:cNvCxnSpPr>
              <a:stCxn id="454" idx="4"/>
              <a:endCxn id="462" idx="0"/>
            </p:cNvCxnSpPr>
            <p:nvPr/>
          </p:nvCxnSpPr>
          <p:spPr>
            <a:xfrm flipH="1" rot="10800000">
              <a:off x="3232508" y="4569415"/>
              <a:ext cx="485100" cy="583200"/>
            </a:xfrm>
            <a:prstGeom prst="straightConnector1">
              <a:avLst/>
            </a:prstGeom>
            <a:noFill/>
            <a:ln cap="flat" cmpd="sng" w="9525">
              <a:solidFill>
                <a:schemeClr val="accent1"/>
              </a:solidFill>
              <a:prstDash val="solid"/>
              <a:miter lim="800000"/>
              <a:headEnd len="sm" w="sm" type="none"/>
              <a:tailEnd len="sm" w="sm" type="none"/>
            </a:ln>
          </p:spPr>
        </p:cxnSp>
        <p:cxnSp>
          <p:nvCxnSpPr>
            <p:cNvPr id="646" name="Google Shape;646;p29"/>
            <p:cNvCxnSpPr>
              <a:stCxn id="454" idx="4"/>
              <a:endCxn id="463" idx="0"/>
            </p:cNvCxnSpPr>
            <p:nvPr/>
          </p:nvCxnSpPr>
          <p:spPr>
            <a:xfrm flipH="1" rot="10800000">
              <a:off x="3232508" y="4029415"/>
              <a:ext cx="485100" cy="1123200"/>
            </a:xfrm>
            <a:prstGeom prst="straightConnector1">
              <a:avLst/>
            </a:prstGeom>
            <a:noFill/>
            <a:ln cap="flat" cmpd="sng" w="9525">
              <a:solidFill>
                <a:schemeClr val="accent1"/>
              </a:solidFill>
              <a:prstDash val="solid"/>
              <a:miter lim="800000"/>
              <a:headEnd len="sm" w="sm" type="none"/>
              <a:tailEnd len="sm" w="sm" type="none"/>
            </a:ln>
          </p:spPr>
        </p:cxnSp>
        <p:cxnSp>
          <p:nvCxnSpPr>
            <p:cNvPr id="647" name="Google Shape;647;p29"/>
            <p:cNvCxnSpPr>
              <a:stCxn id="454" idx="4"/>
              <a:endCxn id="464" idx="0"/>
            </p:cNvCxnSpPr>
            <p:nvPr/>
          </p:nvCxnSpPr>
          <p:spPr>
            <a:xfrm flipH="1" rot="10800000">
              <a:off x="3232508" y="3489415"/>
              <a:ext cx="485100" cy="1663200"/>
            </a:xfrm>
            <a:prstGeom prst="straightConnector1">
              <a:avLst/>
            </a:prstGeom>
            <a:noFill/>
            <a:ln cap="flat" cmpd="sng" w="9525">
              <a:solidFill>
                <a:schemeClr val="accent1"/>
              </a:solidFill>
              <a:prstDash val="solid"/>
              <a:miter lim="800000"/>
              <a:headEnd len="sm" w="sm" type="none"/>
              <a:tailEnd len="sm" w="sm" type="none"/>
            </a:ln>
          </p:spPr>
        </p:cxnSp>
        <p:cxnSp>
          <p:nvCxnSpPr>
            <p:cNvPr id="648" name="Google Shape;648;p29"/>
            <p:cNvCxnSpPr>
              <a:stCxn id="454" idx="4"/>
              <a:endCxn id="465" idx="0"/>
            </p:cNvCxnSpPr>
            <p:nvPr/>
          </p:nvCxnSpPr>
          <p:spPr>
            <a:xfrm flipH="1" rot="10800000">
              <a:off x="3232508" y="2949415"/>
              <a:ext cx="485100" cy="2203200"/>
            </a:xfrm>
            <a:prstGeom prst="straightConnector1">
              <a:avLst/>
            </a:prstGeom>
            <a:noFill/>
            <a:ln cap="flat" cmpd="sng" w="9525">
              <a:solidFill>
                <a:schemeClr val="accent1"/>
              </a:solidFill>
              <a:prstDash val="solid"/>
              <a:miter lim="800000"/>
              <a:headEnd len="sm" w="sm" type="none"/>
              <a:tailEnd len="sm" w="sm" type="none"/>
            </a:ln>
          </p:spPr>
        </p:cxnSp>
        <p:cxnSp>
          <p:nvCxnSpPr>
            <p:cNvPr id="649" name="Google Shape;649;p29"/>
            <p:cNvCxnSpPr>
              <a:stCxn id="454" idx="4"/>
              <a:endCxn id="466" idx="0"/>
            </p:cNvCxnSpPr>
            <p:nvPr/>
          </p:nvCxnSpPr>
          <p:spPr>
            <a:xfrm flipH="1" rot="10800000">
              <a:off x="3232508" y="2409415"/>
              <a:ext cx="485100" cy="2743200"/>
            </a:xfrm>
            <a:prstGeom prst="straightConnector1">
              <a:avLst/>
            </a:prstGeom>
            <a:noFill/>
            <a:ln cap="flat" cmpd="sng" w="9525">
              <a:solidFill>
                <a:schemeClr val="accent1"/>
              </a:solidFill>
              <a:prstDash val="solid"/>
              <a:miter lim="800000"/>
              <a:headEnd len="sm" w="sm" type="none"/>
              <a:tailEnd len="sm" w="sm" type="none"/>
            </a:ln>
          </p:spPr>
        </p:cxnSp>
        <p:cxnSp>
          <p:nvCxnSpPr>
            <p:cNvPr id="650" name="Google Shape;650;p29"/>
            <p:cNvCxnSpPr>
              <a:stCxn id="454" idx="4"/>
              <a:endCxn id="467" idx="0"/>
            </p:cNvCxnSpPr>
            <p:nvPr/>
          </p:nvCxnSpPr>
          <p:spPr>
            <a:xfrm flipH="1" rot="10800000">
              <a:off x="3232508" y="1869415"/>
              <a:ext cx="485100" cy="3283200"/>
            </a:xfrm>
            <a:prstGeom prst="straightConnector1">
              <a:avLst/>
            </a:prstGeom>
            <a:noFill/>
            <a:ln cap="flat" cmpd="sng" w="9525">
              <a:solidFill>
                <a:schemeClr val="accent1"/>
              </a:solidFill>
              <a:prstDash val="solid"/>
              <a:miter lim="800000"/>
              <a:headEnd len="sm" w="sm" type="none"/>
              <a:tailEnd len="sm" w="sm" type="none"/>
            </a:ln>
          </p:spPr>
        </p:cxnSp>
        <p:cxnSp>
          <p:nvCxnSpPr>
            <p:cNvPr id="651" name="Google Shape;651;p29"/>
            <p:cNvCxnSpPr/>
            <p:nvPr/>
          </p:nvCxnSpPr>
          <p:spPr>
            <a:xfrm flipH="1" rot="-5400000">
              <a:off x="3216909" y="4612630"/>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52" name="Google Shape;652;p29"/>
            <p:cNvCxnSpPr/>
            <p:nvPr/>
          </p:nvCxnSpPr>
          <p:spPr>
            <a:xfrm rot="-5400000">
              <a:off x="3443832" y="4342630"/>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53" name="Google Shape;653;p29"/>
            <p:cNvCxnSpPr/>
            <p:nvPr/>
          </p:nvCxnSpPr>
          <p:spPr>
            <a:xfrm rot="-5400000">
              <a:off x="3173832" y="4072630"/>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54" name="Google Shape;654;p29"/>
            <p:cNvCxnSpPr/>
            <p:nvPr/>
          </p:nvCxnSpPr>
          <p:spPr>
            <a:xfrm rot="-5400000">
              <a:off x="2903832" y="3802630"/>
              <a:ext cx="112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55" name="Google Shape;655;p29"/>
            <p:cNvCxnSpPr/>
            <p:nvPr/>
          </p:nvCxnSpPr>
          <p:spPr>
            <a:xfrm rot="-5400000">
              <a:off x="2633832" y="3532630"/>
              <a:ext cx="166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56" name="Google Shape;656;p29"/>
            <p:cNvCxnSpPr/>
            <p:nvPr/>
          </p:nvCxnSpPr>
          <p:spPr>
            <a:xfrm rot="-5400000">
              <a:off x="2363832" y="3262630"/>
              <a:ext cx="220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57" name="Google Shape;657;p29"/>
            <p:cNvCxnSpPr/>
            <p:nvPr/>
          </p:nvCxnSpPr>
          <p:spPr>
            <a:xfrm rot="-5400000">
              <a:off x="2093833" y="2992630"/>
              <a:ext cx="27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58" name="Google Shape;658;p29"/>
            <p:cNvCxnSpPr/>
            <p:nvPr/>
          </p:nvCxnSpPr>
          <p:spPr>
            <a:xfrm flipH="1" rot="-5400000">
              <a:off x="3228485" y="4080196"/>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59" name="Google Shape;659;p29"/>
            <p:cNvCxnSpPr/>
            <p:nvPr/>
          </p:nvCxnSpPr>
          <p:spPr>
            <a:xfrm rot="-5400000">
              <a:off x="3455408" y="3810196"/>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60" name="Google Shape;660;p29"/>
            <p:cNvCxnSpPr/>
            <p:nvPr/>
          </p:nvCxnSpPr>
          <p:spPr>
            <a:xfrm rot="-5400000">
              <a:off x="3185408" y="3540196"/>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61" name="Google Shape;661;p29"/>
            <p:cNvCxnSpPr/>
            <p:nvPr/>
          </p:nvCxnSpPr>
          <p:spPr>
            <a:xfrm rot="-5400000">
              <a:off x="2915408" y="3270196"/>
              <a:ext cx="112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62" name="Google Shape;662;p29"/>
            <p:cNvCxnSpPr/>
            <p:nvPr/>
          </p:nvCxnSpPr>
          <p:spPr>
            <a:xfrm rot="-5400000">
              <a:off x="2645408" y="3000196"/>
              <a:ext cx="166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63" name="Google Shape;663;p29"/>
            <p:cNvCxnSpPr/>
            <p:nvPr/>
          </p:nvCxnSpPr>
          <p:spPr>
            <a:xfrm rot="-5400000">
              <a:off x="2375408" y="2730196"/>
              <a:ext cx="220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64" name="Google Shape;664;p29"/>
            <p:cNvCxnSpPr>
              <a:endCxn id="460" idx="0"/>
            </p:cNvCxnSpPr>
            <p:nvPr/>
          </p:nvCxnSpPr>
          <p:spPr>
            <a:xfrm>
              <a:off x="3248024" y="4068836"/>
              <a:ext cx="469500" cy="1580700"/>
            </a:xfrm>
            <a:prstGeom prst="straightConnector1">
              <a:avLst/>
            </a:prstGeom>
            <a:noFill/>
            <a:ln cap="flat" cmpd="sng" w="9525">
              <a:solidFill>
                <a:schemeClr val="accent1"/>
              </a:solidFill>
              <a:prstDash val="solid"/>
              <a:miter lim="800000"/>
              <a:headEnd len="sm" w="sm" type="none"/>
              <a:tailEnd len="sm" w="sm" type="none"/>
            </a:ln>
          </p:spPr>
        </p:cxnSp>
        <p:cxnSp>
          <p:nvCxnSpPr>
            <p:cNvPr id="665" name="Google Shape;665;p29"/>
            <p:cNvCxnSpPr>
              <a:stCxn id="456" idx="4"/>
              <a:endCxn id="461" idx="0"/>
            </p:cNvCxnSpPr>
            <p:nvPr/>
          </p:nvCxnSpPr>
          <p:spPr>
            <a:xfrm>
              <a:off x="3220055" y="4051865"/>
              <a:ext cx="497400" cy="1057800"/>
            </a:xfrm>
            <a:prstGeom prst="straightConnector1">
              <a:avLst/>
            </a:prstGeom>
            <a:noFill/>
            <a:ln cap="flat" cmpd="sng" w="9525">
              <a:solidFill>
                <a:schemeClr val="accent1"/>
              </a:solidFill>
              <a:prstDash val="solid"/>
              <a:miter lim="800000"/>
              <a:headEnd len="sm" w="sm" type="none"/>
              <a:tailEnd len="sm" w="sm" type="none"/>
            </a:ln>
          </p:spPr>
        </p:cxnSp>
        <p:cxnSp>
          <p:nvCxnSpPr>
            <p:cNvPr id="666" name="Google Shape;666;p29"/>
            <p:cNvCxnSpPr/>
            <p:nvPr/>
          </p:nvCxnSpPr>
          <p:spPr>
            <a:xfrm flipH="1" rot="-5400000">
              <a:off x="2650035" y="3520841"/>
              <a:ext cx="1626762" cy="518817"/>
            </a:xfrm>
            <a:prstGeom prst="straightConnector1">
              <a:avLst/>
            </a:prstGeom>
            <a:noFill/>
            <a:ln cap="flat" cmpd="sng" w="9525">
              <a:solidFill>
                <a:schemeClr val="accent1"/>
              </a:solidFill>
              <a:prstDash val="solid"/>
              <a:miter lim="800000"/>
              <a:headEnd len="sm" w="sm" type="none"/>
              <a:tailEnd len="sm" w="sm" type="none"/>
            </a:ln>
          </p:spPr>
        </p:cxnSp>
        <p:cxnSp>
          <p:nvCxnSpPr>
            <p:cNvPr id="667" name="Google Shape;667;p29"/>
            <p:cNvCxnSpPr/>
            <p:nvPr/>
          </p:nvCxnSpPr>
          <p:spPr>
            <a:xfrm flipH="1" rot="-5400000">
              <a:off x="2911236" y="3242040"/>
              <a:ext cx="1104363" cy="518817"/>
            </a:xfrm>
            <a:prstGeom prst="straightConnector1">
              <a:avLst/>
            </a:prstGeom>
            <a:noFill/>
            <a:ln cap="flat" cmpd="sng" w="9525">
              <a:solidFill>
                <a:schemeClr val="accent1"/>
              </a:solidFill>
              <a:prstDash val="solid"/>
              <a:miter lim="800000"/>
              <a:headEnd len="sm" w="sm" type="none"/>
              <a:tailEnd len="sm" w="sm" type="none"/>
            </a:ln>
          </p:spPr>
        </p:cxnSp>
        <p:cxnSp>
          <p:nvCxnSpPr>
            <p:cNvPr id="668" name="Google Shape;668;p29"/>
            <p:cNvCxnSpPr/>
            <p:nvPr/>
          </p:nvCxnSpPr>
          <p:spPr>
            <a:xfrm flipH="1" rot="-5400000">
              <a:off x="2657435" y="2951149"/>
              <a:ext cx="1626762" cy="518817"/>
            </a:xfrm>
            <a:prstGeom prst="straightConnector1">
              <a:avLst/>
            </a:prstGeom>
            <a:noFill/>
            <a:ln cap="flat" cmpd="sng" w="9525">
              <a:solidFill>
                <a:schemeClr val="accent1"/>
              </a:solidFill>
              <a:prstDash val="solid"/>
              <a:miter lim="800000"/>
              <a:headEnd len="sm" w="sm" type="none"/>
              <a:tailEnd len="sm" w="sm" type="none"/>
            </a:ln>
          </p:spPr>
        </p:cxnSp>
        <p:cxnSp>
          <p:nvCxnSpPr>
            <p:cNvPr id="669" name="Google Shape;669;p29"/>
            <p:cNvCxnSpPr/>
            <p:nvPr/>
          </p:nvCxnSpPr>
          <p:spPr>
            <a:xfrm flipH="1" rot="-5400000">
              <a:off x="2939953" y="2719067"/>
              <a:ext cx="1057673" cy="497470"/>
            </a:xfrm>
            <a:prstGeom prst="straightConnector1">
              <a:avLst/>
            </a:prstGeom>
            <a:noFill/>
            <a:ln cap="flat" cmpd="sng" w="9525">
              <a:solidFill>
                <a:schemeClr val="accent1"/>
              </a:solidFill>
              <a:prstDash val="solid"/>
              <a:miter lim="800000"/>
              <a:headEnd len="sm" w="sm" type="none"/>
              <a:tailEnd len="sm" w="sm" type="none"/>
            </a:ln>
          </p:spPr>
        </p:cxnSp>
        <p:cxnSp>
          <p:nvCxnSpPr>
            <p:cNvPr id="670" name="Google Shape;670;p29"/>
            <p:cNvCxnSpPr/>
            <p:nvPr/>
          </p:nvCxnSpPr>
          <p:spPr>
            <a:xfrm rot="-5400000">
              <a:off x="3170549" y="1914897"/>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71" name="Google Shape;671;p29"/>
            <p:cNvCxnSpPr/>
            <p:nvPr/>
          </p:nvCxnSpPr>
          <p:spPr>
            <a:xfrm rot="-5400000">
              <a:off x="3170779" y="2446870"/>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672" name="Google Shape;672;p29"/>
            <p:cNvCxnSpPr>
              <a:endCxn id="467" idx="0"/>
            </p:cNvCxnSpPr>
            <p:nvPr/>
          </p:nvCxnSpPr>
          <p:spPr>
            <a:xfrm flipH="1" rot="10800000">
              <a:off x="3219524" y="1869538"/>
              <a:ext cx="498000" cy="1111500"/>
            </a:xfrm>
            <a:prstGeom prst="straightConnector1">
              <a:avLst/>
            </a:prstGeom>
            <a:noFill/>
            <a:ln cap="flat" cmpd="sng" w="9525">
              <a:solidFill>
                <a:schemeClr val="accent1"/>
              </a:solidFill>
              <a:prstDash val="solid"/>
              <a:miter lim="800000"/>
              <a:headEnd len="sm" w="sm" type="none"/>
              <a:tailEnd len="sm" w="sm" type="none"/>
            </a:ln>
          </p:spPr>
        </p:cxnSp>
        <p:sp>
          <p:nvSpPr>
            <p:cNvPr id="673" name="Google Shape;673;p29"/>
            <p:cNvSpPr/>
            <p:nvPr/>
          </p:nvSpPr>
          <p:spPr>
            <a:xfrm rot="-5400000">
              <a:off x="2825531" y="2777574"/>
              <a:ext cx="434734"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674" name="Google Shape;674;p29"/>
            <p:cNvSpPr/>
            <p:nvPr/>
          </p:nvSpPr>
          <p:spPr>
            <a:xfrm>
              <a:off x="2775535" y="2211342"/>
              <a:ext cx="480196"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675" name="Google Shape;675;p29"/>
            <p:cNvSpPr/>
            <p:nvPr/>
          </p:nvSpPr>
          <p:spPr>
            <a:xfrm>
              <a:off x="2796132" y="4951132"/>
              <a:ext cx="460767"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676" name="Google Shape;676;p29"/>
            <p:cNvSpPr/>
            <p:nvPr/>
          </p:nvSpPr>
          <p:spPr>
            <a:xfrm>
              <a:off x="6182065" y="3542528"/>
              <a:ext cx="445250" cy="369332"/>
            </a:xfrm>
            <a:prstGeom prst="rect">
              <a:avLst/>
            </a:prstGeom>
            <a:blipFill rotWithShape="1">
              <a:blip r:embed="rId9">
                <a:alphaModFix/>
              </a:blip>
              <a:stretch>
                <a:fillRect b="-1290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677" name="Google Shape;677;p29"/>
            <p:cNvSpPr/>
            <p:nvPr/>
          </p:nvSpPr>
          <p:spPr>
            <a:xfrm>
              <a:off x="2789989" y="3843802"/>
              <a:ext cx="466089" cy="36933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678" name="Google Shape;678;p29"/>
            <p:cNvSpPr txBox="1"/>
            <p:nvPr/>
          </p:nvSpPr>
          <p:spPr>
            <a:xfrm>
              <a:off x="1776046" y="1798770"/>
              <a:ext cx="11938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Input layer</a:t>
              </a:r>
              <a:endParaRPr/>
            </a:p>
          </p:txBody>
        </p:sp>
        <p:sp>
          <p:nvSpPr>
            <p:cNvPr id="679" name="Google Shape;679;p29"/>
            <p:cNvSpPr txBox="1"/>
            <p:nvPr/>
          </p:nvSpPr>
          <p:spPr>
            <a:xfrm>
              <a:off x="6384475" y="1796830"/>
              <a:ext cx="1365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Output layer</a:t>
              </a:r>
              <a:endParaRPr/>
            </a:p>
          </p:txBody>
        </p:sp>
        <p:sp>
          <p:nvSpPr>
            <p:cNvPr id="680" name="Google Shape;680;p29"/>
            <p:cNvSpPr txBox="1"/>
            <p:nvPr/>
          </p:nvSpPr>
          <p:spPr>
            <a:xfrm>
              <a:off x="3711492" y="6085433"/>
              <a:ext cx="16595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N Hidden layers</a:t>
              </a:r>
              <a:endParaRPr/>
            </a:p>
          </p:txBody>
        </p:sp>
        <p:sp>
          <p:nvSpPr>
            <p:cNvPr id="681" name="Google Shape;681;p29"/>
            <p:cNvSpPr/>
            <p:nvPr/>
          </p:nvSpPr>
          <p:spPr>
            <a:xfrm rot="-5400000">
              <a:off x="6197405" y="2942947"/>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 name="Google Shape;682;p29"/>
            <p:cNvSpPr/>
            <p:nvPr/>
          </p:nvSpPr>
          <p:spPr>
            <a:xfrm>
              <a:off x="6178280" y="2905421"/>
              <a:ext cx="430181" cy="369332"/>
            </a:xfrm>
            <a:prstGeom prst="rect">
              <a:avLst/>
            </a:prstGeom>
            <a:blipFill rotWithShape="1">
              <a:blip r:embed="rId11">
                <a:alphaModFix/>
              </a:blip>
              <a:stretch>
                <a:fillRect b="-1666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683" name="Google Shape;683;p29"/>
            <p:cNvSpPr/>
            <p:nvPr/>
          </p:nvSpPr>
          <p:spPr>
            <a:xfrm rot="-5400000">
              <a:off x="6215355" y="423188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 name="Google Shape;684;p29"/>
            <p:cNvSpPr/>
            <p:nvPr/>
          </p:nvSpPr>
          <p:spPr>
            <a:xfrm>
              <a:off x="6196230" y="4209860"/>
              <a:ext cx="433580" cy="369332"/>
            </a:xfrm>
            <a:prstGeom prst="rect">
              <a:avLst/>
            </a:prstGeom>
            <a:blipFill rotWithShape="1">
              <a:blip r:embed="rId12">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685" name="Google Shape;685;p29"/>
            <p:cNvCxnSpPr>
              <a:endCxn id="681" idx="0"/>
            </p:cNvCxnSpPr>
            <p:nvPr/>
          </p:nvCxnSpPr>
          <p:spPr>
            <a:xfrm flipH="1" rot="10800000">
              <a:off x="5750140" y="3126212"/>
              <a:ext cx="447600" cy="2469000"/>
            </a:xfrm>
            <a:prstGeom prst="straightConnector1">
              <a:avLst/>
            </a:prstGeom>
            <a:noFill/>
            <a:ln cap="flat" cmpd="sng" w="9525">
              <a:solidFill>
                <a:schemeClr val="accent1"/>
              </a:solidFill>
              <a:prstDash val="solid"/>
              <a:miter lim="800000"/>
              <a:headEnd len="sm" w="sm" type="none"/>
              <a:tailEnd len="sm" w="sm" type="none"/>
            </a:ln>
          </p:spPr>
        </p:cxnSp>
        <p:cxnSp>
          <p:nvCxnSpPr>
            <p:cNvPr id="686" name="Google Shape;686;p29"/>
            <p:cNvCxnSpPr>
              <a:endCxn id="681" idx="0"/>
            </p:cNvCxnSpPr>
            <p:nvPr/>
          </p:nvCxnSpPr>
          <p:spPr>
            <a:xfrm flipH="1" rot="10800000">
              <a:off x="5750140" y="3126212"/>
              <a:ext cx="447600" cy="1929000"/>
            </a:xfrm>
            <a:prstGeom prst="straightConnector1">
              <a:avLst/>
            </a:prstGeom>
            <a:noFill/>
            <a:ln cap="flat" cmpd="sng" w="9525">
              <a:solidFill>
                <a:schemeClr val="accent1"/>
              </a:solidFill>
              <a:prstDash val="solid"/>
              <a:miter lim="800000"/>
              <a:headEnd len="sm" w="sm" type="none"/>
              <a:tailEnd len="sm" w="sm" type="none"/>
            </a:ln>
          </p:spPr>
        </p:cxnSp>
        <p:cxnSp>
          <p:nvCxnSpPr>
            <p:cNvPr id="687" name="Google Shape;687;p29"/>
            <p:cNvCxnSpPr>
              <a:endCxn id="681" idx="0"/>
            </p:cNvCxnSpPr>
            <p:nvPr/>
          </p:nvCxnSpPr>
          <p:spPr>
            <a:xfrm flipH="1" rot="10800000">
              <a:off x="5750140" y="3126212"/>
              <a:ext cx="447600" cy="1389000"/>
            </a:xfrm>
            <a:prstGeom prst="straightConnector1">
              <a:avLst/>
            </a:prstGeom>
            <a:noFill/>
            <a:ln cap="flat" cmpd="sng" w="9525">
              <a:solidFill>
                <a:schemeClr val="accent1"/>
              </a:solidFill>
              <a:prstDash val="solid"/>
              <a:miter lim="800000"/>
              <a:headEnd len="sm" w="sm" type="none"/>
              <a:tailEnd len="sm" w="sm" type="none"/>
            </a:ln>
          </p:spPr>
        </p:cxnSp>
        <p:cxnSp>
          <p:nvCxnSpPr>
            <p:cNvPr id="688" name="Google Shape;688;p29"/>
            <p:cNvCxnSpPr>
              <a:endCxn id="681" idx="0"/>
            </p:cNvCxnSpPr>
            <p:nvPr/>
          </p:nvCxnSpPr>
          <p:spPr>
            <a:xfrm flipH="1" rot="10800000">
              <a:off x="5750140" y="3126212"/>
              <a:ext cx="447600" cy="849000"/>
            </a:xfrm>
            <a:prstGeom prst="straightConnector1">
              <a:avLst/>
            </a:prstGeom>
            <a:noFill/>
            <a:ln cap="flat" cmpd="sng" w="9525">
              <a:solidFill>
                <a:schemeClr val="accent1"/>
              </a:solidFill>
              <a:prstDash val="solid"/>
              <a:miter lim="800000"/>
              <a:headEnd len="sm" w="sm" type="none"/>
              <a:tailEnd len="sm" w="sm" type="none"/>
            </a:ln>
          </p:spPr>
        </p:cxnSp>
        <p:cxnSp>
          <p:nvCxnSpPr>
            <p:cNvPr id="689" name="Google Shape;689;p29"/>
            <p:cNvCxnSpPr>
              <a:endCxn id="681" idx="0"/>
            </p:cNvCxnSpPr>
            <p:nvPr/>
          </p:nvCxnSpPr>
          <p:spPr>
            <a:xfrm flipH="1" rot="10800000">
              <a:off x="5750140" y="3126212"/>
              <a:ext cx="447600" cy="309000"/>
            </a:xfrm>
            <a:prstGeom prst="straightConnector1">
              <a:avLst/>
            </a:prstGeom>
            <a:noFill/>
            <a:ln cap="flat" cmpd="sng" w="9525">
              <a:solidFill>
                <a:schemeClr val="accent1"/>
              </a:solidFill>
              <a:prstDash val="solid"/>
              <a:miter lim="800000"/>
              <a:headEnd len="sm" w="sm" type="none"/>
              <a:tailEnd len="sm" w="sm" type="none"/>
            </a:ln>
          </p:spPr>
        </p:cxnSp>
        <p:cxnSp>
          <p:nvCxnSpPr>
            <p:cNvPr id="690" name="Google Shape;690;p29"/>
            <p:cNvCxnSpPr>
              <a:endCxn id="681" idx="0"/>
            </p:cNvCxnSpPr>
            <p:nvPr/>
          </p:nvCxnSpPr>
          <p:spPr>
            <a:xfrm>
              <a:off x="5750140" y="2895212"/>
              <a:ext cx="447600" cy="231000"/>
            </a:xfrm>
            <a:prstGeom prst="straightConnector1">
              <a:avLst/>
            </a:prstGeom>
            <a:noFill/>
            <a:ln cap="flat" cmpd="sng" w="9525">
              <a:solidFill>
                <a:schemeClr val="accent1"/>
              </a:solidFill>
              <a:prstDash val="solid"/>
              <a:miter lim="800000"/>
              <a:headEnd len="sm" w="sm" type="none"/>
              <a:tailEnd len="sm" w="sm" type="none"/>
            </a:ln>
          </p:spPr>
        </p:cxnSp>
        <p:cxnSp>
          <p:nvCxnSpPr>
            <p:cNvPr id="691" name="Google Shape;691;p29"/>
            <p:cNvCxnSpPr>
              <a:endCxn id="681" idx="0"/>
            </p:cNvCxnSpPr>
            <p:nvPr/>
          </p:nvCxnSpPr>
          <p:spPr>
            <a:xfrm>
              <a:off x="5750140" y="2355212"/>
              <a:ext cx="447600" cy="771000"/>
            </a:xfrm>
            <a:prstGeom prst="straightConnector1">
              <a:avLst/>
            </a:prstGeom>
            <a:noFill/>
            <a:ln cap="flat" cmpd="sng" w="9525">
              <a:solidFill>
                <a:schemeClr val="accent1"/>
              </a:solidFill>
              <a:prstDash val="solid"/>
              <a:miter lim="800000"/>
              <a:headEnd len="sm" w="sm" type="none"/>
              <a:tailEnd len="sm" w="sm" type="none"/>
            </a:ln>
          </p:spPr>
        </p:cxnSp>
        <p:cxnSp>
          <p:nvCxnSpPr>
            <p:cNvPr id="692" name="Google Shape;692;p29"/>
            <p:cNvCxnSpPr>
              <a:endCxn id="681" idx="0"/>
            </p:cNvCxnSpPr>
            <p:nvPr/>
          </p:nvCxnSpPr>
          <p:spPr>
            <a:xfrm>
              <a:off x="5750140" y="1815212"/>
              <a:ext cx="447600" cy="1311000"/>
            </a:xfrm>
            <a:prstGeom prst="straightConnector1">
              <a:avLst/>
            </a:prstGeom>
            <a:noFill/>
            <a:ln cap="flat" cmpd="sng" w="9525">
              <a:solidFill>
                <a:schemeClr val="accent1"/>
              </a:solidFill>
              <a:prstDash val="solid"/>
              <a:miter lim="800000"/>
              <a:headEnd len="sm" w="sm" type="none"/>
              <a:tailEnd len="sm" w="sm" type="none"/>
            </a:ln>
          </p:spPr>
        </p:cxnSp>
        <p:cxnSp>
          <p:nvCxnSpPr>
            <p:cNvPr id="693" name="Google Shape;693;p29"/>
            <p:cNvCxnSpPr>
              <a:endCxn id="683" idx="0"/>
            </p:cNvCxnSpPr>
            <p:nvPr/>
          </p:nvCxnSpPr>
          <p:spPr>
            <a:xfrm flipH="1" rot="10800000">
              <a:off x="5735090" y="4415153"/>
              <a:ext cx="480600" cy="1234500"/>
            </a:xfrm>
            <a:prstGeom prst="straightConnector1">
              <a:avLst/>
            </a:prstGeom>
            <a:noFill/>
            <a:ln cap="flat" cmpd="sng" w="9525">
              <a:solidFill>
                <a:schemeClr val="accent1"/>
              </a:solidFill>
              <a:prstDash val="solid"/>
              <a:miter lim="800000"/>
              <a:headEnd len="sm" w="sm" type="none"/>
              <a:tailEnd len="sm" w="sm" type="none"/>
            </a:ln>
          </p:spPr>
        </p:cxnSp>
        <p:cxnSp>
          <p:nvCxnSpPr>
            <p:cNvPr id="694" name="Google Shape;694;p29"/>
            <p:cNvCxnSpPr>
              <a:endCxn id="683" idx="0"/>
            </p:cNvCxnSpPr>
            <p:nvPr/>
          </p:nvCxnSpPr>
          <p:spPr>
            <a:xfrm flipH="1" rot="10800000">
              <a:off x="5735090" y="4415153"/>
              <a:ext cx="480600" cy="694500"/>
            </a:xfrm>
            <a:prstGeom prst="straightConnector1">
              <a:avLst/>
            </a:prstGeom>
            <a:noFill/>
            <a:ln cap="flat" cmpd="sng" w="9525">
              <a:solidFill>
                <a:schemeClr val="accent1"/>
              </a:solidFill>
              <a:prstDash val="solid"/>
              <a:miter lim="800000"/>
              <a:headEnd len="sm" w="sm" type="none"/>
              <a:tailEnd len="sm" w="sm" type="none"/>
            </a:ln>
          </p:spPr>
        </p:cxnSp>
        <p:cxnSp>
          <p:nvCxnSpPr>
            <p:cNvPr id="695" name="Google Shape;695;p29"/>
            <p:cNvCxnSpPr>
              <a:endCxn id="683" idx="0"/>
            </p:cNvCxnSpPr>
            <p:nvPr/>
          </p:nvCxnSpPr>
          <p:spPr>
            <a:xfrm flipH="1" rot="10800000">
              <a:off x="5735090" y="4415153"/>
              <a:ext cx="480600" cy="154500"/>
            </a:xfrm>
            <a:prstGeom prst="straightConnector1">
              <a:avLst/>
            </a:prstGeom>
            <a:noFill/>
            <a:ln cap="flat" cmpd="sng" w="9525">
              <a:solidFill>
                <a:schemeClr val="accent1"/>
              </a:solidFill>
              <a:prstDash val="solid"/>
              <a:miter lim="800000"/>
              <a:headEnd len="sm" w="sm" type="none"/>
              <a:tailEnd len="sm" w="sm" type="none"/>
            </a:ln>
          </p:spPr>
        </p:cxnSp>
        <p:cxnSp>
          <p:nvCxnSpPr>
            <p:cNvPr id="696" name="Google Shape;696;p29"/>
            <p:cNvCxnSpPr>
              <a:endCxn id="683" idx="0"/>
            </p:cNvCxnSpPr>
            <p:nvPr/>
          </p:nvCxnSpPr>
          <p:spPr>
            <a:xfrm>
              <a:off x="5735090" y="4029653"/>
              <a:ext cx="480600" cy="385500"/>
            </a:xfrm>
            <a:prstGeom prst="straightConnector1">
              <a:avLst/>
            </a:prstGeom>
            <a:noFill/>
            <a:ln cap="flat" cmpd="sng" w="9525">
              <a:solidFill>
                <a:schemeClr val="accent1"/>
              </a:solidFill>
              <a:prstDash val="solid"/>
              <a:miter lim="800000"/>
              <a:headEnd len="sm" w="sm" type="none"/>
              <a:tailEnd len="sm" w="sm" type="none"/>
            </a:ln>
          </p:spPr>
        </p:cxnSp>
        <p:cxnSp>
          <p:nvCxnSpPr>
            <p:cNvPr id="697" name="Google Shape;697;p29"/>
            <p:cNvCxnSpPr>
              <a:endCxn id="683" idx="0"/>
            </p:cNvCxnSpPr>
            <p:nvPr/>
          </p:nvCxnSpPr>
          <p:spPr>
            <a:xfrm>
              <a:off x="5735090" y="3489653"/>
              <a:ext cx="480600" cy="925500"/>
            </a:xfrm>
            <a:prstGeom prst="straightConnector1">
              <a:avLst/>
            </a:prstGeom>
            <a:noFill/>
            <a:ln cap="flat" cmpd="sng" w="9525">
              <a:solidFill>
                <a:schemeClr val="accent1"/>
              </a:solidFill>
              <a:prstDash val="solid"/>
              <a:miter lim="800000"/>
              <a:headEnd len="sm" w="sm" type="none"/>
              <a:tailEnd len="sm" w="sm" type="none"/>
            </a:ln>
          </p:spPr>
        </p:cxnSp>
        <p:cxnSp>
          <p:nvCxnSpPr>
            <p:cNvPr id="698" name="Google Shape;698;p29"/>
            <p:cNvCxnSpPr>
              <a:endCxn id="683" idx="0"/>
            </p:cNvCxnSpPr>
            <p:nvPr/>
          </p:nvCxnSpPr>
          <p:spPr>
            <a:xfrm>
              <a:off x="5735090" y="2949653"/>
              <a:ext cx="480600" cy="1465500"/>
            </a:xfrm>
            <a:prstGeom prst="straightConnector1">
              <a:avLst/>
            </a:prstGeom>
            <a:noFill/>
            <a:ln cap="flat" cmpd="sng" w="9525">
              <a:solidFill>
                <a:schemeClr val="accent1"/>
              </a:solidFill>
              <a:prstDash val="solid"/>
              <a:miter lim="800000"/>
              <a:headEnd len="sm" w="sm" type="none"/>
              <a:tailEnd len="sm" w="sm" type="none"/>
            </a:ln>
          </p:spPr>
        </p:cxnSp>
        <p:cxnSp>
          <p:nvCxnSpPr>
            <p:cNvPr id="699" name="Google Shape;699;p29"/>
            <p:cNvCxnSpPr>
              <a:endCxn id="683" idx="0"/>
            </p:cNvCxnSpPr>
            <p:nvPr/>
          </p:nvCxnSpPr>
          <p:spPr>
            <a:xfrm>
              <a:off x="5735090" y="2409653"/>
              <a:ext cx="480600" cy="2005500"/>
            </a:xfrm>
            <a:prstGeom prst="straightConnector1">
              <a:avLst/>
            </a:prstGeom>
            <a:noFill/>
            <a:ln cap="flat" cmpd="sng" w="9525">
              <a:solidFill>
                <a:schemeClr val="accent1"/>
              </a:solidFill>
              <a:prstDash val="solid"/>
              <a:miter lim="800000"/>
              <a:headEnd len="sm" w="sm" type="none"/>
              <a:tailEnd len="sm" w="sm" type="none"/>
            </a:ln>
          </p:spPr>
        </p:cxnSp>
        <p:cxnSp>
          <p:nvCxnSpPr>
            <p:cNvPr id="700" name="Google Shape;700;p29"/>
            <p:cNvCxnSpPr>
              <a:endCxn id="683" idx="0"/>
            </p:cNvCxnSpPr>
            <p:nvPr/>
          </p:nvCxnSpPr>
          <p:spPr>
            <a:xfrm>
              <a:off x="5735090" y="1869653"/>
              <a:ext cx="480600" cy="2545500"/>
            </a:xfrm>
            <a:prstGeom prst="straightConnector1">
              <a:avLst/>
            </a:prstGeom>
            <a:noFill/>
            <a:ln cap="flat" cmpd="sng" w="9525">
              <a:solidFill>
                <a:schemeClr val="accent1"/>
              </a:solidFill>
              <a:prstDash val="solid"/>
              <a:miter lim="800000"/>
              <a:headEnd len="sm" w="sm" type="none"/>
              <a:tailEnd len="sm" w="sm" type="none"/>
            </a:ln>
          </p:spPr>
        </p:cxnSp>
      </p:grpSp>
      <p:sp>
        <p:nvSpPr>
          <p:cNvPr id="701" name="Google Shape;701;p29"/>
          <p:cNvSpPr txBox="1"/>
          <p:nvPr/>
        </p:nvSpPr>
        <p:spPr>
          <a:xfrm>
            <a:off x="8856953" y="2242415"/>
            <a:ext cx="2521139" cy="276999"/>
          </a:xfrm>
          <a:prstGeom prst="rect">
            <a:avLst/>
          </a:prstGeom>
          <a:blipFill rotWithShape="1">
            <a:blip r:embed="rId13">
              <a:alphaModFix/>
            </a:blip>
            <a:stretch>
              <a:fillRect b="-4347" l="-1507" r="0" t="-434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702" name="Google Shape;702;p29"/>
          <p:cNvSpPr txBox="1"/>
          <p:nvPr/>
        </p:nvSpPr>
        <p:spPr>
          <a:xfrm>
            <a:off x="8856953" y="2781746"/>
            <a:ext cx="2428549" cy="283989"/>
          </a:xfrm>
          <a:prstGeom prst="rect">
            <a:avLst/>
          </a:prstGeom>
          <a:blipFill rotWithShape="1">
            <a:blip r:embed="rId14">
              <a:alphaModFix/>
            </a:blip>
            <a:stretch>
              <a:fillRect b="-16665" l="-104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nvGrpSpPr>
          <p:cNvPr id="703" name="Google Shape;703;p29"/>
          <p:cNvGrpSpPr/>
          <p:nvPr/>
        </p:nvGrpSpPr>
        <p:grpSpPr>
          <a:xfrm>
            <a:off x="8427378" y="3629988"/>
            <a:ext cx="3668594" cy="2204960"/>
            <a:chOff x="8427378" y="3629988"/>
            <a:chExt cx="3668594" cy="2204960"/>
          </a:xfrm>
        </p:grpSpPr>
        <p:cxnSp>
          <p:nvCxnSpPr>
            <p:cNvPr id="704" name="Google Shape;704;p29"/>
            <p:cNvCxnSpPr>
              <a:stCxn id="452" idx="3"/>
              <a:endCxn id="705" idx="1"/>
            </p:cNvCxnSpPr>
            <p:nvPr/>
          </p:nvCxnSpPr>
          <p:spPr>
            <a:xfrm flipH="1" rot="10800000">
              <a:off x="8427378" y="3770837"/>
              <a:ext cx="429600" cy="291300"/>
            </a:xfrm>
            <a:prstGeom prst="straightConnector1">
              <a:avLst/>
            </a:prstGeom>
            <a:noFill/>
            <a:ln cap="flat" cmpd="sng" w="9525">
              <a:solidFill>
                <a:schemeClr val="accent1"/>
              </a:solidFill>
              <a:prstDash val="solid"/>
              <a:miter lim="800000"/>
              <a:headEnd len="sm" w="sm" type="none"/>
              <a:tailEnd len="sm" w="sm" type="none"/>
            </a:ln>
          </p:spPr>
        </p:cxnSp>
        <p:cxnSp>
          <p:nvCxnSpPr>
            <p:cNvPr id="706" name="Google Shape;706;p29"/>
            <p:cNvCxnSpPr>
              <a:stCxn id="452" idx="3"/>
              <a:endCxn id="707" idx="1"/>
            </p:cNvCxnSpPr>
            <p:nvPr/>
          </p:nvCxnSpPr>
          <p:spPr>
            <a:xfrm>
              <a:off x="8427378" y="4062137"/>
              <a:ext cx="476700" cy="254400"/>
            </a:xfrm>
            <a:prstGeom prst="straightConnector1">
              <a:avLst/>
            </a:prstGeom>
            <a:noFill/>
            <a:ln cap="flat" cmpd="sng" w="9525">
              <a:solidFill>
                <a:schemeClr val="accent1"/>
              </a:solidFill>
              <a:prstDash val="solid"/>
              <a:miter lim="800000"/>
              <a:headEnd len="sm" w="sm" type="none"/>
              <a:tailEnd len="sm" w="sm" type="none"/>
            </a:ln>
          </p:spPr>
        </p:cxnSp>
        <p:sp>
          <p:nvSpPr>
            <p:cNvPr id="707" name="Google Shape;707;p29"/>
            <p:cNvSpPr txBox="1"/>
            <p:nvPr/>
          </p:nvSpPr>
          <p:spPr>
            <a:xfrm>
              <a:off x="8903934" y="4159905"/>
              <a:ext cx="2335511" cy="313291"/>
            </a:xfrm>
            <a:prstGeom prst="rect">
              <a:avLst/>
            </a:prstGeom>
            <a:blipFill rotWithShape="1">
              <a:blip r:embed="rId15">
                <a:alphaModFix/>
              </a:blip>
              <a:stretch>
                <a:fillRect b="-19230" l="-108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708" name="Google Shape;708;p29"/>
            <p:cNvSpPr txBox="1"/>
            <p:nvPr/>
          </p:nvSpPr>
          <p:spPr>
            <a:xfrm>
              <a:off x="8901151" y="4697696"/>
              <a:ext cx="2727606" cy="283989"/>
            </a:xfrm>
            <a:prstGeom prst="rect">
              <a:avLst/>
            </a:prstGeom>
            <a:blipFill rotWithShape="1">
              <a:blip r:embed="rId16">
                <a:alphaModFix/>
              </a:blip>
              <a:stretch>
                <a:fillRect b="-34782" l="-2314" r="0" t="-434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705" name="Google Shape;705;p29"/>
            <p:cNvSpPr txBox="1"/>
            <p:nvPr/>
          </p:nvSpPr>
          <p:spPr>
            <a:xfrm>
              <a:off x="8856953" y="3629988"/>
              <a:ext cx="2170146" cy="281872"/>
            </a:xfrm>
            <a:prstGeom prst="rect">
              <a:avLst/>
            </a:prstGeom>
            <a:blipFill rotWithShape="1">
              <a:blip r:embed="rId17">
                <a:alphaModFix/>
              </a:blip>
              <a:stretch>
                <a:fillRect b="-20832" l="0" r="0" t="-41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709" name="Google Shape;709;p29"/>
            <p:cNvSpPr txBox="1"/>
            <p:nvPr/>
          </p:nvSpPr>
          <p:spPr>
            <a:xfrm>
              <a:off x="8901151" y="5271133"/>
              <a:ext cx="1745414" cy="512513"/>
            </a:xfrm>
            <a:prstGeom prst="rect">
              <a:avLst/>
            </a:prstGeom>
            <a:blipFill rotWithShape="1">
              <a:blip r:embed="rId18">
                <a:alphaModFix/>
              </a:blip>
              <a:stretch>
                <a:fillRect b="-285317" l="-3595" r="0" t="-19753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710" name="Google Shape;710;p29"/>
            <p:cNvSpPr txBox="1"/>
            <p:nvPr/>
          </p:nvSpPr>
          <p:spPr>
            <a:xfrm>
              <a:off x="10716299" y="5188617"/>
              <a:ext cx="137967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Softmax for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classification</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0"/>
          <p:cNvSpPr txBox="1"/>
          <p:nvPr/>
        </p:nvSpPr>
        <p:spPr>
          <a:xfrm>
            <a:off x="3367802" y="25862"/>
            <a:ext cx="6874925"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lang="en-GB" sz="4000">
                <a:solidFill>
                  <a:schemeClr val="dk1"/>
                </a:solidFill>
                <a:latin typeface="Calibri"/>
                <a:ea typeface="Calibri"/>
                <a:cs typeface="Calibri"/>
                <a:sym typeface="Calibri"/>
              </a:rPr>
              <a:t>Neural Net with 2 Internal Layers</a:t>
            </a:r>
            <a:endParaRPr sz="4000">
              <a:solidFill>
                <a:schemeClr val="dk1"/>
              </a:solidFill>
              <a:latin typeface="Calibri"/>
              <a:ea typeface="Calibri"/>
              <a:cs typeface="Calibri"/>
              <a:sym typeface="Calibri"/>
            </a:endParaRPr>
          </a:p>
        </p:txBody>
      </p:sp>
      <p:pic>
        <p:nvPicPr>
          <p:cNvPr id="717" name="Google Shape;717;p30"/>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718" name="Google Shape;718;p30"/>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grpSp>
        <p:nvGrpSpPr>
          <p:cNvPr id="719" name="Google Shape;719;p30"/>
          <p:cNvGrpSpPr/>
          <p:nvPr/>
        </p:nvGrpSpPr>
        <p:grpSpPr>
          <a:xfrm>
            <a:off x="855918" y="327561"/>
            <a:ext cx="2106591" cy="1067035"/>
            <a:chOff x="2326372" y="266906"/>
            <a:chExt cx="2106591" cy="1067035"/>
          </a:xfrm>
        </p:grpSpPr>
        <p:cxnSp>
          <p:nvCxnSpPr>
            <p:cNvPr id="720" name="Google Shape;720;p30"/>
            <p:cNvCxnSpPr/>
            <p:nvPr/>
          </p:nvCxnSpPr>
          <p:spPr>
            <a:xfrm rot="10800000">
              <a:off x="2639645" y="266906"/>
              <a:ext cx="0" cy="680822"/>
            </a:xfrm>
            <a:prstGeom prst="straightConnector1">
              <a:avLst/>
            </a:prstGeom>
            <a:noFill/>
            <a:ln cap="flat" cmpd="sng" w="9525">
              <a:solidFill>
                <a:schemeClr val="accent1"/>
              </a:solidFill>
              <a:prstDash val="solid"/>
              <a:miter lim="800000"/>
              <a:headEnd len="sm" w="sm" type="none"/>
              <a:tailEnd len="med" w="med" type="triangle"/>
            </a:ln>
          </p:spPr>
        </p:cxnSp>
        <p:cxnSp>
          <p:nvCxnSpPr>
            <p:cNvPr id="721" name="Google Shape;721;p30"/>
            <p:cNvCxnSpPr/>
            <p:nvPr/>
          </p:nvCxnSpPr>
          <p:spPr>
            <a:xfrm>
              <a:off x="2666893" y="947728"/>
              <a:ext cx="176607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722" name="Google Shape;722;p30"/>
            <p:cNvCxnSpPr/>
            <p:nvPr/>
          </p:nvCxnSpPr>
          <p:spPr>
            <a:xfrm rot="10800000">
              <a:off x="2591900" y="854346"/>
              <a:ext cx="70895" cy="0"/>
            </a:xfrm>
            <a:prstGeom prst="straightConnector1">
              <a:avLst/>
            </a:prstGeom>
            <a:noFill/>
            <a:ln cap="flat" cmpd="sng" w="9525">
              <a:solidFill>
                <a:schemeClr val="accent1"/>
              </a:solidFill>
              <a:prstDash val="solid"/>
              <a:miter lim="800000"/>
              <a:headEnd len="sm" w="sm" type="none"/>
              <a:tailEnd len="sm" w="sm" type="none"/>
            </a:ln>
          </p:spPr>
        </p:cxnSp>
        <p:sp>
          <p:nvSpPr>
            <p:cNvPr id="723" name="Google Shape;723;p30"/>
            <p:cNvSpPr txBox="1"/>
            <p:nvPr/>
          </p:nvSpPr>
          <p:spPr>
            <a:xfrm>
              <a:off x="2326372" y="692299"/>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724" name="Google Shape;724;p30"/>
            <p:cNvCxnSpPr/>
            <p:nvPr/>
          </p:nvCxnSpPr>
          <p:spPr>
            <a:xfrm rot="10800000">
              <a:off x="2593829" y="497459"/>
              <a:ext cx="70895" cy="0"/>
            </a:xfrm>
            <a:prstGeom prst="straightConnector1">
              <a:avLst/>
            </a:prstGeom>
            <a:noFill/>
            <a:ln cap="flat" cmpd="sng" w="9525">
              <a:solidFill>
                <a:schemeClr val="accent1"/>
              </a:solidFill>
              <a:prstDash val="solid"/>
              <a:miter lim="800000"/>
              <a:headEnd len="sm" w="sm" type="none"/>
              <a:tailEnd len="sm" w="sm" type="none"/>
            </a:ln>
          </p:spPr>
        </p:cxnSp>
        <p:sp>
          <p:nvSpPr>
            <p:cNvPr id="725" name="Google Shape;725;p30"/>
            <p:cNvSpPr txBox="1"/>
            <p:nvPr/>
          </p:nvSpPr>
          <p:spPr>
            <a:xfrm>
              <a:off x="2328301" y="335412"/>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726" name="Google Shape;726;p30"/>
            <p:cNvCxnSpPr/>
            <p:nvPr/>
          </p:nvCxnSpPr>
          <p:spPr>
            <a:xfrm>
              <a:off x="2849999" y="854346"/>
              <a:ext cx="472903" cy="0"/>
            </a:xfrm>
            <a:prstGeom prst="straightConnector1">
              <a:avLst/>
            </a:prstGeom>
            <a:noFill/>
            <a:ln cap="flat" cmpd="sng" w="28575">
              <a:solidFill>
                <a:srgbClr val="00B050"/>
              </a:solidFill>
              <a:prstDash val="solid"/>
              <a:miter lim="800000"/>
              <a:headEnd len="sm" w="sm" type="none"/>
              <a:tailEnd len="sm" w="sm" type="none"/>
            </a:ln>
          </p:spPr>
        </p:cxnSp>
        <p:cxnSp>
          <p:nvCxnSpPr>
            <p:cNvPr id="727" name="Google Shape;727;p30"/>
            <p:cNvCxnSpPr/>
            <p:nvPr/>
          </p:nvCxnSpPr>
          <p:spPr>
            <a:xfrm flipH="1">
              <a:off x="3326493" y="335412"/>
              <a:ext cx="640026" cy="518934"/>
            </a:xfrm>
            <a:prstGeom prst="straightConnector1">
              <a:avLst/>
            </a:prstGeom>
            <a:noFill/>
            <a:ln cap="flat" cmpd="sng" w="28575">
              <a:solidFill>
                <a:srgbClr val="00B050"/>
              </a:solidFill>
              <a:prstDash val="solid"/>
              <a:miter lim="800000"/>
              <a:headEnd len="sm" w="sm" type="none"/>
              <a:tailEnd len="sm" w="sm" type="none"/>
            </a:ln>
          </p:spPr>
        </p:cxnSp>
        <p:cxnSp>
          <p:nvCxnSpPr>
            <p:cNvPr id="728" name="Google Shape;728;p30"/>
            <p:cNvCxnSpPr/>
            <p:nvPr/>
          </p:nvCxnSpPr>
          <p:spPr>
            <a:xfrm>
              <a:off x="3334567" y="901428"/>
              <a:ext cx="0" cy="113903"/>
            </a:xfrm>
            <a:prstGeom prst="straightConnector1">
              <a:avLst/>
            </a:prstGeom>
            <a:noFill/>
            <a:ln cap="flat" cmpd="sng" w="9525">
              <a:solidFill>
                <a:schemeClr val="accent1"/>
              </a:solidFill>
              <a:prstDash val="solid"/>
              <a:miter lim="800000"/>
              <a:headEnd len="sm" w="sm" type="none"/>
              <a:tailEnd len="sm" w="sm" type="none"/>
            </a:ln>
          </p:spPr>
        </p:cxnSp>
        <p:sp>
          <p:nvSpPr>
            <p:cNvPr id="729" name="Google Shape;729;p30"/>
            <p:cNvSpPr txBox="1"/>
            <p:nvPr/>
          </p:nvSpPr>
          <p:spPr>
            <a:xfrm>
              <a:off x="3191261" y="960493"/>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730" name="Google Shape;730;p30"/>
            <p:cNvCxnSpPr/>
            <p:nvPr/>
          </p:nvCxnSpPr>
          <p:spPr>
            <a:xfrm>
              <a:off x="3721750" y="905544"/>
              <a:ext cx="0" cy="113903"/>
            </a:xfrm>
            <a:prstGeom prst="straightConnector1">
              <a:avLst/>
            </a:prstGeom>
            <a:noFill/>
            <a:ln cap="flat" cmpd="sng" w="9525">
              <a:solidFill>
                <a:schemeClr val="accent1"/>
              </a:solidFill>
              <a:prstDash val="solid"/>
              <a:miter lim="800000"/>
              <a:headEnd len="sm" w="sm" type="none"/>
              <a:tailEnd len="sm" w="sm" type="none"/>
            </a:ln>
          </p:spPr>
        </p:cxnSp>
        <p:sp>
          <p:nvSpPr>
            <p:cNvPr id="731" name="Google Shape;731;p30"/>
            <p:cNvSpPr txBox="1"/>
            <p:nvPr/>
          </p:nvSpPr>
          <p:spPr>
            <a:xfrm>
              <a:off x="3578444" y="964609"/>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a:p>
          </p:txBody>
        </p:sp>
      </p:grpSp>
      <p:pic>
        <p:nvPicPr>
          <p:cNvPr id="732" name="Google Shape;732;p30"/>
          <p:cNvPicPr preferRelativeResize="0"/>
          <p:nvPr/>
        </p:nvPicPr>
        <p:blipFill rotWithShape="1">
          <a:blip r:embed="rId4">
            <a:alphaModFix/>
          </a:blip>
          <a:srcRect b="0" l="0" r="0" t="0"/>
          <a:stretch/>
        </p:blipFill>
        <p:spPr>
          <a:xfrm>
            <a:off x="4254346" y="1961922"/>
            <a:ext cx="7772400" cy="3166126"/>
          </a:xfrm>
          <a:prstGeom prst="rect">
            <a:avLst/>
          </a:prstGeom>
          <a:noFill/>
          <a:ln>
            <a:noFill/>
          </a:ln>
        </p:spPr>
      </p:pic>
      <p:sp>
        <p:nvSpPr>
          <p:cNvPr id="733" name="Google Shape;733;p30"/>
          <p:cNvSpPr txBox="1"/>
          <p:nvPr/>
        </p:nvSpPr>
        <p:spPr>
          <a:xfrm>
            <a:off x="4090087" y="5540939"/>
            <a:ext cx="38359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5"/>
              </a:rPr>
              <a:t>Balestriero &amp; Baraniuk, Proc IEEE, 2021</a:t>
            </a:r>
            <a:endParaRPr sz="1800">
              <a:solidFill>
                <a:schemeClr val="dk1"/>
              </a:solidFill>
              <a:latin typeface="Calibri"/>
              <a:ea typeface="Calibri"/>
              <a:cs typeface="Calibri"/>
              <a:sym typeface="Calibri"/>
            </a:endParaRPr>
          </a:p>
        </p:txBody>
      </p:sp>
      <p:pic>
        <p:nvPicPr>
          <p:cNvPr id="734" name="Google Shape;734;p30"/>
          <p:cNvPicPr preferRelativeResize="0"/>
          <p:nvPr/>
        </p:nvPicPr>
        <p:blipFill rotWithShape="1">
          <a:blip r:embed="rId6">
            <a:alphaModFix/>
          </a:blip>
          <a:srcRect b="0" l="0" r="0" t="0"/>
          <a:stretch/>
        </p:blipFill>
        <p:spPr>
          <a:xfrm>
            <a:off x="599172" y="1580565"/>
            <a:ext cx="3454400" cy="365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Deep Neural Networks</a:t>
            </a:r>
            <a:endParaRPr/>
          </a:p>
        </p:txBody>
      </p:sp>
      <p:sp>
        <p:nvSpPr>
          <p:cNvPr id="741" name="Google Shape;741;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0070C0"/>
              </a:buClr>
              <a:buSzPct val="100000"/>
              <a:buChar char="•"/>
            </a:pPr>
            <a:r>
              <a:rPr lang="en-GB">
                <a:solidFill>
                  <a:srgbClr val="0070C0"/>
                </a:solidFill>
              </a:rPr>
              <a:t>It can be shown mathematically that single layer neural networks are able to approximate any function in N dimensions if there are enough neurons and one is able to find the correct weights (e.g. </a:t>
            </a:r>
            <a:r>
              <a:rPr lang="en-GB" u="sng">
                <a:solidFill>
                  <a:schemeClr val="hlink"/>
                </a:solidFill>
                <a:hlinkClick r:id="rId3"/>
              </a:rPr>
              <a:t>Cybenko, Math. Control Signals Syst., 1989</a:t>
            </a:r>
            <a:r>
              <a:rPr lang="en-GB">
                <a:solidFill>
                  <a:srgbClr val="0070C0"/>
                </a:solidFill>
              </a:rPr>
              <a:t>, </a:t>
            </a:r>
            <a:r>
              <a:rPr lang="en-GB" u="sng">
                <a:solidFill>
                  <a:schemeClr val="hlink"/>
                </a:solidFill>
                <a:hlinkClick r:id="rId4"/>
              </a:rPr>
              <a:t>Hornik et al. Neural Networks, 1991</a:t>
            </a:r>
            <a:r>
              <a:rPr lang="en-GB">
                <a:solidFill>
                  <a:srgbClr val="0070C0"/>
                </a:solidFill>
              </a:rPr>
              <a:t>)</a:t>
            </a:r>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However multilayer neural networks can perform this task much more efficiently (much less weights and training time) for hierarchical sparse functions (</a:t>
            </a:r>
            <a:r>
              <a:rPr lang="en-GB" u="sng">
                <a:solidFill>
                  <a:schemeClr val="hlink"/>
                </a:solidFill>
                <a:hlinkClick r:id="rId5"/>
              </a:rPr>
              <a:t>Mhaskar et al. 2017</a:t>
            </a:r>
            <a:r>
              <a:rPr lang="en-GB">
                <a:solidFill>
                  <a:srgbClr val="0070C0"/>
                </a:solidFill>
              </a:rPr>
              <a:t>)</a:t>
            </a:r>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In a trained multilayer neural networks each layer is able to extract essential information from the previous layer and pass it on to the next layer. This provides a hierarchical decomposition of a big task into a sequel of smaller subtasks.</a:t>
            </a:r>
            <a:endParaRPr>
              <a:solidFill>
                <a:srgbClr val="0070C0"/>
              </a:solidFill>
            </a:endParaRPr>
          </a:p>
        </p:txBody>
      </p:sp>
      <p:pic>
        <p:nvPicPr>
          <p:cNvPr id="742" name="Google Shape;742;p31"/>
          <p:cNvPicPr preferRelativeResize="0"/>
          <p:nvPr/>
        </p:nvPicPr>
        <p:blipFill rotWithShape="1">
          <a:blip r:embed="rId6">
            <a:alphaModFix/>
          </a:blip>
          <a:srcRect b="0" l="0" r="0" t="0"/>
          <a:stretch/>
        </p:blipFill>
        <p:spPr>
          <a:xfrm>
            <a:off x="10716299" y="170160"/>
            <a:ext cx="1310447" cy="730794"/>
          </a:xfrm>
          <a:prstGeom prst="rect">
            <a:avLst/>
          </a:prstGeom>
          <a:noFill/>
          <a:ln>
            <a:noFill/>
          </a:ln>
        </p:spPr>
      </p:pic>
      <p:sp>
        <p:nvSpPr>
          <p:cNvPr id="743" name="Google Shape;743;p31"/>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Deep Neural Networks</a:t>
            </a:r>
            <a:endParaRPr/>
          </a:p>
        </p:txBody>
      </p:sp>
      <p:sp>
        <p:nvSpPr>
          <p:cNvPr id="750" name="Google Shape;750;p32"/>
          <p:cNvSpPr txBox="1"/>
          <p:nvPr>
            <p:ph idx="1" type="body"/>
          </p:nvPr>
        </p:nvSpPr>
        <p:spPr>
          <a:xfrm>
            <a:off x="838200" y="1885653"/>
            <a:ext cx="10515600" cy="4142792"/>
          </a:xfrm>
          <a:prstGeom prst="rect">
            <a:avLst/>
          </a:prstGeom>
          <a:blipFill rotWithShape="1">
            <a:blip r:embed="rId3">
              <a:alphaModFix/>
            </a:blip>
            <a:stretch>
              <a:fillRect b="0" l="-1085" r="-722" t="-305"/>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GB"/>
              <a:t> </a:t>
            </a:r>
            <a:endParaRPr/>
          </a:p>
        </p:txBody>
      </p:sp>
      <p:pic>
        <p:nvPicPr>
          <p:cNvPr id="751" name="Google Shape;751;p32"/>
          <p:cNvPicPr preferRelativeResize="0"/>
          <p:nvPr/>
        </p:nvPicPr>
        <p:blipFill rotWithShape="1">
          <a:blip r:embed="rId4">
            <a:alphaModFix/>
          </a:blip>
          <a:srcRect b="0" l="0" r="0" t="0"/>
          <a:stretch/>
        </p:blipFill>
        <p:spPr>
          <a:xfrm>
            <a:off x="10716299" y="170160"/>
            <a:ext cx="1310447" cy="730794"/>
          </a:xfrm>
          <a:prstGeom prst="rect">
            <a:avLst/>
          </a:prstGeom>
          <a:noFill/>
          <a:ln>
            <a:noFill/>
          </a:ln>
        </p:spPr>
      </p:pic>
      <p:sp>
        <p:nvSpPr>
          <p:cNvPr id="752" name="Google Shape;752;p32"/>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TOC</a:t>
            </a:r>
            <a:endParaRPr/>
          </a:p>
        </p:txBody>
      </p:sp>
      <p:sp>
        <p:nvSpPr>
          <p:cNvPr id="106" name="Google Shape;106;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54000" lvl="0" marL="228600" rtl="0" algn="l">
              <a:lnSpc>
                <a:spcPct val="90000"/>
              </a:lnSpc>
              <a:spcBef>
                <a:spcPts val="0"/>
              </a:spcBef>
              <a:spcAft>
                <a:spcPts val="0"/>
              </a:spcAft>
              <a:buClr>
                <a:srgbClr val="0070C0"/>
              </a:buClr>
              <a:buSzPts val="4000"/>
              <a:buChar char="•"/>
            </a:pPr>
            <a:r>
              <a:rPr lang="en-GB" sz="4000">
                <a:solidFill>
                  <a:srgbClr val="0070C0"/>
                </a:solidFill>
              </a:rPr>
              <a:t>History of deep learning</a:t>
            </a:r>
            <a:endParaRPr/>
          </a:p>
          <a:p>
            <a:pPr indent="-254000" lvl="0" marL="228600" rtl="0" algn="l">
              <a:lnSpc>
                <a:spcPct val="90000"/>
              </a:lnSpc>
              <a:spcBef>
                <a:spcPts val="1000"/>
              </a:spcBef>
              <a:spcAft>
                <a:spcPts val="0"/>
              </a:spcAft>
              <a:buClr>
                <a:srgbClr val="0070C0"/>
              </a:buClr>
              <a:buSzPts val="4000"/>
              <a:buChar char="•"/>
            </a:pPr>
            <a:r>
              <a:rPr lang="en-GB" sz="4000">
                <a:solidFill>
                  <a:srgbClr val="0070C0"/>
                </a:solidFill>
              </a:rPr>
              <a:t>Principals of deep learning</a:t>
            </a:r>
            <a:endParaRPr/>
          </a:p>
          <a:p>
            <a:pPr indent="-254000" lvl="0" marL="228600" rtl="0" algn="l">
              <a:lnSpc>
                <a:spcPct val="90000"/>
              </a:lnSpc>
              <a:spcBef>
                <a:spcPts val="1000"/>
              </a:spcBef>
              <a:spcAft>
                <a:spcPts val="0"/>
              </a:spcAft>
              <a:buClr>
                <a:srgbClr val="0070C0"/>
              </a:buClr>
              <a:buSzPts val="4000"/>
              <a:buChar char="•"/>
            </a:pPr>
            <a:r>
              <a:rPr lang="en-GB" sz="4000">
                <a:solidFill>
                  <a:srgbClr val="0070C0"/>
                </a:solidFill>
              </a:rPr>
              <a:t>How do deep neural nets learn </a:t>
            </a:r>
            <a:endParaRPr/>
          </a:p>
          <a:p>
            <a:pPr indent="-254000" lvl="0" marL="228600" rtl="0" algn="l">
              <a:lnSpc>
                <a:spcPct val="90000"/>
              </a:lnSpc>
              <a:spcBef>
                <a:spcPts val="1000"/>
              </a:spcBef>
              <a:spcAft>
                <a:spcPts val="0"/>
              </a:spcAft>
              <a:buClr>
                <a:srgbClr val="0070C0"/>
              </a:buClr>
              <a:buSzPts val="4000"/>
              <a:buChar char="•"/>
            </a:pPr>
            <a:r>
              <a:rPr lang="en-GB" sz="4000">
                <a:solidFill>
                  <a:srgbClr val="0070C0"/>
                </a:solidFill>
              </a:rPr>
              <a:t>How do deep neural nets generalize</a:t>
            </a:r>
            <a:endParaRPr/>
          </a:p>
          <a:p>
            <a:pPr indent="-254000" lvl="0" marL="228600" rtl="0" algn="l">
              <a:lnSpc>
                <a:spcPct val="90000"/>
              </a:lnSpc>
              <a:spcBef>
                <a:spcPts val="1000"/>
              </a:spcBef>
              <a:spcAft>
                <a:spcPts val="0"/>
              </a:spcAft>
              <a:buClr>
                <a:srgbClr val="0070C0"/>
              </a:buClr>
              <a:buSzPts val="4000"/>
              <a:buChar char="•"/>
            </a:pPr>
            <a:r>
              <a:rPr lang="en-GB" sz="4000">
                <a:solidFill>
                  <a:srgbClr val="0070C0"/>
                </a:solidFill>
              </a:rPr>
              <a:t>Biological and medical applications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33"/>
          <p:cNvSpPr txBox="1"/>
          <p:nvPr>
            <p:ph type="title"/>
          </p:nvPr>
        </p:nvSpPr>
        <p:spPr>
          <a:xfrm>
            <a:off x="550606" y="19145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DNN as universal approximators</a:t>
            </a:r>
            <a:endParaRPr/>
          </a:p>
        </p:txBody>
      </p:sp>
      <p:pic>
        <p:nvPicPr>
          <p:cNvPr id="759" name="Google Shape;759;p33"/>
          <p:cNvPicPr preferRelativeResize="0"/>
          <p:nvPr/>
        </p:nvPicPr>
        <p:blipFill rotWithShape="1">
          <a:blip r:embed="rId3">
            <a:alphaModFix/>
          </a:blip>
          <a:srcRect b="0" l="0" r="0" t="0"/>
          <a:stretch/>
        </p:blipFill>
        <p:spPr>
          <a:xfrm>
            <a:off x="598320" y="1850021"/>
            <a:ext cx="4600063" cy="4642854"/>
          </a:xfrm>
          <a:prstGeom prst="rect">
            <a:avLst/>
          </a:prstGeom>
          <a:noFill/>
          <a:ln>
            <a:noFill/>
          </a:ln>
        </p:spPr>
      </p:pic>
      <p:sp>
        <p:nvSpPr>
          <p:cNvPr id="760" name="Google Shape;760;p33"/>
          <p:cNvSpPr txBox="1"/>
          <p:nvPr/>
        </p:nvSpPr>
        <p:spPr>
          <a:xfrm>
            <a:off x="575774" y="1353183"/>
            <a:ext cx="52012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rgbClr val="0070C0"/>
                </a:solidFill>
                <a:latin typeface="Calibri"/>
                <a:ea typeface="Calibri"/>
                <a:cs typeface="Calibri"/>
                <a:sym typeface="Calibri"/>
              </a:rPr>
              <a:t>Inception v3, ConvNet 13 layers, 1649402 parameters</a:t>
            </a:r>
            <a:endParaRPr/>
          </a:p>
          <a:p>
            <a:pPr indent="0" lvl="0" marL="0" marR="0" rtl="0" algn="ctr">
              <a:spcBef>
                <a:spcPts val="0"/>
              </a:spcBef>
              <a:spcAft>
                <a:spcPts val="0"/>
              </a:spcAft>
              <a:buNone/>
            </a:pPr>
            <a:r>
              <a:rPr lang="en-GB" sz="1800">
                <a:solidFill>
                  <a:srgbClr val="0070C0"/>
                </a:solidFill>
                <a:latin typeface="Calibri"/>
                <a:ea typeface="Calibri"/>
                <a:cs typeface="Calibri"/>
                <a:sym typeface="Calibri"/>
              </a:rPr>
              <a:t>CIFAR10</a:t>
            </a:r>
            <a:endParaRPr sz="1800">
              <a:solidFill>
                <a:srgbClr val="0070C0"/>
              </a:solidFill>
              <a:latin typeface="Calibri"/>
              <a:ea typeface="Calibri"/>
              <a:cs typeface="Calibri"/>
              <a:sym typeface="Calibri"/>
            </a:endParaRPr>
          </a:p>
        </p:txBody>
      </p:sp>
      <p:sp>
        <p:nvSpPr>
          <p:cNvPr id="761" name="Google Shape;761;p33"/>
          <p:cNvSpPr txBox="1"/>
          <p:nvPr/>
        </p:nvSpPr>
        <p:spPr>
          <a:xfrm>
            <a:off x="4568163" y="6297215"/>
            <a:ext cx="2480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Zhang et al. CACM, 2021</a:t>
            </a:r>
            <a:endParaRPr sz="1800">
              <a:solidFill>
                <a:schemeClr val="dk1"/>
              </a:solidFill>
              <a:latin typeface="Calibri"/>
              <a:ea typeface="Calibri"/>
              <a:cs typeface="Calibri"/>
              <a:sym typeface="Calibri"/>
            </a:endParaRPr>
          </a:p>
        </p:txBody>
      </p:sp>
      <p:pic>
        <p:nvPicPr>
          <p:cNvPr id="762" name="Google Shape;762;p33"/>
          <p:cNvPicPr preferRelativeResize="0"/>
          <p:nvPr/>
        </p:nvPicPr>
        <p:blipFill rotWithShape="1">
          <a:blip r:embed="rId5">
            <a:alphaModFix/>
          </a:blip>
          <a:srcRect b="0" l="0" r="0" t="0"/>
          <a:stretch/>
        </p:blipFill>
        <p:spPr>
          <a:xfrm>
            <a:off x="6096000" y="1999514"/>
            <a:ext cx="3943334" cy="3906652"/>
          </a:xfrm>
          <a:prstGeom prst="rect">
            <a:avLst/>
          </a:prstGeom>
          <a:noFill/>
          <a:ln>
            <a:noFill/>
          </a:ln>
        </p:spPr>
      </p:pic>
      <p:pic>
        <p:nvPicPr>
          <p:cNvPr id="763" name="Google Shape;763;p33"/>
          <p:cNvPicPr preferRelativeResize="0"/>
          <p:nvPr/>
        </p:nvPicPr>
        <p:blipFill rotWithShape="1">
          <a:blip r:embed="rId6">
            <a:alphaModFix/>
          </a:blip>
          <a:srcRect b="0" l="0" r="0" t="0"/>
          <a:stretch/>
        </p:blipFill>
        <p:spPr>
          <a:xfrm>
            <a:off x="10716299" y="170160"/>
            <a:ext cx="1310447" cy="730794"/>
          </a:xfrm>
          <a:prstGeom prst="rect">
            <a:avLst/>
          </a:prstGeom>
          <a:noFill/>
          <a:ln>
            <a:noFill/>
          </a:ln>
        </p:spPr>
      </p:pic>
      <p:sp>
        <p:nvSpPr>
          <p:cNvPr id="764" name="Google Shape;764;p33"/>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descr="Download Toaster PNG Image for Free" id="770" name="Google Shape;770;p34"/>
          <p:cNvPicPr preferRelativeResize="0"/>
          <p:nvPr/>
        </p:nvPicPr>
        <p:blipFill rotWithShape="1">
          <a:blip r:embed="rId3">
            <a:alphaModFix/>
          </a:blip>
          <a:srcRect b="0" l="0" r="0" t="0"/>
          <a:stretch/>
        </p:blipFill>
        <p:spPr>
          <a:xfrm>
            <a:off x="4599147" y="80624"/>
            <a:ext cx="2086607" cy="1623001"/>
          </a:xfrm>
          <a:prstGeom prst="rect">
            <a:avLst/>
          </a:prstGeom>
          <a:noFill/>
          <a:ln>
            <a:noFill/>
          </a:ln>
        </p:spPr>
      </p:pic>
      <p:grpSp>
        <p:nvGrpSpPr>
          <p:cNvPr id="771" name="Google Shape;771;p34"/>
          <p:cNvGrpSpPr/>
          <p:nvPr/>
        </p:nvGrpSpPr>
        <p:grpSpPr>
          <a:xfrm>
            <a:off x="1674953" y="1789938"/>
            <a:ext cx="2180865" cy="1433324"/>
            <a:chOff x="784184" y="1514360"/>
            <a:chExt cx="2180865" cy="1433324"/>
          </a:xfrm>
        </p:grpSpPr>
        <p:cxnSp>
          <p:nvCxnSpPr>
            <p:cNvPr id="772" name="Google Shape;772;p34"/>
            <p:cNvCxnSpPr/>
            <p:nvPr/>
          </p:nvCxnSpPr>
          <p:spPr>
            <a:xfrm>
              <a:off x="1122744" y="2176041"/>
              <a:ext cx="462988" cy="0"/>
            </a:xfrm>
            <a:prstGeom prst="straightConnector1">
              <a:avLst/>
            </a:prstGeom>
            <a:noFill/>
            <a:ln cap="flat" cmpd="sng" w="38100">
              <a:solidFill>
                <a:srgbClr val="0070C0"/>
              </a:solidFill>
              <a:prstDash val="solid"/>
              <a:miter lim="800000"/>
              <a:headEnd len="sm" w="sm" type="none"/>
              <a:tailEnd len="sm" w="sm" type="none"/>
            </a:ln>
          </p:spPr>
        </p:cxnSp>
        <p:cxnSp>
          <p:nvCxnSpPr>
            <p:cNvPr id="773" name="Google Shape;773;p34"/>
            <p:cNvCxnSpPr/>
            <p:nvPr/>
          </p:nvCxnSpPr>
          <p:spPr>
            <a:xfrm flipH="1" rot="10800000">
              <a:off x="1481559" y="2328441"/>
              <a:ext cx="256573" cy="252713"/>
            </a:xfrm>
            <a:prstGeom prst="straightConnector1">
              <a:avLst/>
            </a:prstGeom>
            <a:noFill/>
            <a:ln cap="flat" cmpd="sng" w="38100">
              <a:solidFill>
                <a:srgbClr val="0070C0"/>
              </a:solidFill>
              <a:prstDash val="solid"/>
              <a:miter lim="800000"/>
              <a:headEnd len="sm" w="sm" type="none"/>
              <a:tailEnd len="sm" w="sm" type="none"/>
            </a:ln>
          </p:spPr>
        </p:cxnSp>
        <p:cxnSp>
          <p:nvCxnSpPr>
            <p:cNvPr id="774" name="Google Shape;774;p34"/>
            <p:cNvCxnSpPr/>
            <p:nvPr/>
          </p:nvCxnSpPr>
          <p:spPr>
            <a:xfrm>
              <a:off x="967450" y="2490486"/>
              <a:ext cx="310588" cy="90668"/>
            </a:xfrm>
            <a:prstGeom prst="straightConnector1">
              <a:avLst/>
            </a:prstGeom>
            <a:noFill/>
            <a:ln cap="flat" cmpd="sng" w="38100">
              <a:solidFill>
                <a:srgbClr val="0070C0"/>
              </a:solidFill>
              <a:prstDash val="solid"/>
              <a:miter lim="800000"/>
              <a:headEnd len="sm" w="sm" type="none"/>
              <a:tailEnd len="sm" w="sm" type="none"/>
            </a:ln>
          </p:spPr>
        </p:cxnSp>
        <p:cxnSp>
          <p:nvCxnSpPr>
            <p:cNvPr id="775" name="Google Shape;775;p34"/>
            <p:cNvCxnSpPr/>
            <p:nvPr/>
          </p:nvCxnSpPr>
          <p:spPr>
            <a:xfrm>
              <a:off x="784184" y="1913681"/>
              <a:ext cx="95492" cy="414760"/>
            </a:xfrm>
            <a:prstGeom prst="straightConnector1">
              <a:avLst/>
            </a:prstGeom>
            <a:noFill/>
            <a:ln cap="flat" cmpd="sng" w="38100">
              <a:solidFill>
                <a:srgbClr val="0070C0"/>
              </a:solidFill>
              <a:prstDash val="solid"/>
              <a:miter lim="800000"/>
              <a:headEnd len="sm" w="sm" type="none"/>
              <a:tailEnd len="sm" w="sm" type="none"/>
            </a:ln>
          </p:spPr>
        </p:cxnSp>
        <p:sp>
          <p:nvSpPr>
            <p:cNvPr id="776" name="Google Shape;776;p34"/>
            <p:cNvSpPr/>
            <p:nvPr/>
          </p:nvSpPr>
          <p:spPr>
            <a:xfrm>
              <a:off x="1738132" y="2519421"/>
              <a:ext cx="428264" cy="428263"/>
            </a:xfrm>
            <a:prstGeom prst="ellipse">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7" name="Google Shape;777;p34"/>
            <p:cNvCxnSpPr/>
            <p:nvPr/>
          </p:nvCxnSpPr>
          <p:spPr>
            <a:xfrm>
              <a:off x="1122744" y="1913681"/>
              <a:ext cx="206415" cy="0"/>
            </a:xfrm>
            <a:prstGeom prst="straightConnector1">
              <a:avLst/>
            </a:prstGeom>
            <a:noFill/>
            <a:ln cap="flat" cmpd="sng" w="38100">
              <a:solidFill>
                <a:srgbClr val="0070C0"/>
              </a:solidFill>
              <a:prstDash val="solid"/>
              <a:miter lim="800000"/>
              <a:headEnd len="sm" w="sm" type="none"/>
              <a:tailEnd len="sm" w="sm" type="none"/>
            </a:ln>
          </p:spPr>
        </p:cxnSp>
        <p:grpSp>
          <p:nvGrpSpPr>
            <p:cNvPr id="778" name="Google Shape;778;p34"/>
            <p:cNvGrpSpPr/>
            <p:nvPr/>
          </p:nvGrpSpPr>
          <p:grpSpPr>
            <a:xfrm>
              <a:off x="2166396" y="1514360"/>
              <a:ext cx="798653" cy="814081"/>
              <a:chOff x="2720051" y="1345439"/>
              <a:chExt cx="937549" cy="1181697"/>
            </a:xfrm>
          </p:grpSpPr>
          <p:cxnSp>
            <p:nvCxnSpPr>
              <p:cNvPr id="779" name="Google Shape;779;p34"/>
              <p:cNvCxnSpPr/>
              <p:nvPr/>
            </p:nvCxnSpPr>
            <p:spPr>
              <a:xfrm rot="10800000">
                <a:off x="2720051" y="1886674"/>
                <a:ext cx="0" cy="625033"/>
              </a:xfrm>
              <a:prstGeom prst="straightConnector1">
                <a:avLst/>
              </a:prstGeom>
              <a:noFill/>
              <a:ln cap="flat" cmpd="sng" w="9525">
                <a:solidFill>
                  <a:schemeClr val="accent1"/>
                </a:solidFill>
                <a:prstDash val="solid"/>
                <a:miter lim="800000"/>
                <a:headEnd len="sm" w="sm" type="none"/>
                <a:tailEnd len="med" w="med" type="triangle"/>
              </a:ln>
            </p:spPr>
          </p:cxnSp>
          <p:cxnSp>
            <p:nvCxnSpPr>
              <p:cNvPr id="780" name="Google Shape;780;p34"/>
              <p:cNvCxnSpPr/>
              <p:nvPr/>
            </p:nvCxnSpPr>
            <p:spPr>
              <a:xfrm>
                <a:off x="2720051" y="2519421"/>
                <a:ext cx="937549" cy="0"/>
              </a:xfrm>
              <a:prstGeom prst="straightConnector1">
                <a:avLst/>
              </a:prstGeom>
              <a:noFill/>
              <a:ln cap="flat" cmpd="sng" w="9525">
                <a:solidFill>
                  <a:schemeClr val="accent1"/>
                </a:solidFill>
                <a:prstDash val="solid"/>
                <a:miter lim="800000"/>
                <a:headEnd len="sm" w="sm" type="none"/>
                <a:tailEnd len="med" w="med" type="triangle"/>
              </a:ln>
            </p:spPr>
          </p:cxnSp>
          <p:sp>
            <p:nvSpPr>
              <p:cNvPr id="781" name="Google Shape;781;p34"/>
              <p:cNvSpPr/>
              <p:nvPr/>
            </p:nvSpPr>
            <p:spPr>
              <a:xfrm>
                <a:off x="2824223" y="2071868"/>
                <a:ext cx="92597" cy="439839"/>
              </a:xfrm>
              <a:prstGeom prst="rect">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 name="Google Shape;782;p34"/>
              <p:cNvSpPr/>
              <p:nvPr/>
            </p:nvSpPr>
            <p:spPr>
              <a:xfrm>
                <a:off x="2974693" y="2176041"/>
                <a:ext cx="94528" cy="33759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 name="Google Shape;783;p34"/>
              <p:cNvSpPr/>
              <p:nvPr/>
            </p:nvSpPr>
            <p:spPr>
              <a:xfrm>
                <a:off x="3138675" y="1345439"/>
                <a:ext cx="81014" cy="1169162"/>
              </a:xfrm>
              <a:prstGeom prst="rect">
                <a:avLst/>
              </a:prstGeom>
              <a:solidFill>
                <a:srgbClr val="9CC2E5"/>
              </a:solidFill>
              <a:ln cap="flat" cmpd="sng" w="12700">
                <a:solidFill>
                  <a:srgbClr val="BBD6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 name="Google Shape;784;p34"/>
              <p:cNvSpPr/>
              <p:nvPr/>
            </p:nvSpPr>
            <p:spPr>
              <a:xfrm>
                <a:off x="3300715" y="1913681"/>
                <a:ext cx="81014" cy="599952"/>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 name="Google Shape;785;p34"/>
              <p:cNvSpPr/>
              <p:nvPr/>
            </p:nvSpPr>
            <p:spPr>
              <a:xfrm>
                <a:off x="3462755" y="2018621"/>
                <a:ext cx="71374" cy="508515"/>
              </a:xfrm>
              <a:prstGeom prst="rect">
                <a:avLst/>
              </a:prstGeom>
              <a:solidFill>
                <a:srgbClr val="5481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786" name="Google Shape;786;p34"/>
          <p:cNvSpPr/>
          <p:nvPr/>
        </p:nvSpPr>
        <p:spPr>
          <a:xfrm rot="-5400000">
            <a:off x="2641442" y="2506130"/>
            <a:ext cx="324087" cy="2161572"/>
          </a:xfrm>
          <a:prstGeom prst="leftBrace">
            <a:avLst>
              <a:gd fmla="val 8333" name="adj1"/>
              <a:gd fmla="val 48929"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34"/>
          <p:cNvSpPr txBox="1"/>
          <p:nvPr/>
        </p:nvSpPr>
        <p:spPr>
          <a:xfrm>
            <a:off x="1203645" y="3925199"/>
            <a:ext cx="3445880" cy="276999"/>
          </a:xfrm>
          <a:prstGeom prst="rect">
            <a:avLst/>
          </a:prstGeom>
          <a:blipFill rotWithShape="1">
            <a:blip r:embed="rId4">
              <a:alphaModFix/>
            </a:blip>
            <a:stretch>
              <a:fillRect b="-18179" l="-146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788" name="Google Shape;788;p34"/>
          <p:cNvSpPr txBox="1"/>
          <p:nvPr/>
        </p:nvSpPr>
        <p:spPr>
          <a:xfrm>
            <a:off x="104668" y="72871"/>
            <a:ext cx="26558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3600">
                <a:solidFill>
                  <a:srgbClr val="0070C0"/>
                </a:solidFill>
                <a:latin typeface="Calibri"/>
                <a:ea typeface="Calibri"/>
                <a:cs typeface="Calibri"/>
                <a:sym typeface="Calibri"/>
              </a:rPr>
              <a:t>‘Classical’ ML</a:t>
            </a:r>
            <a:endParaRPr/>
          </a:p>
        </p:txBody>
      </p:sp>
      <p:sp>
        <p:nvSpPr>
          <p:cNvPr id="789" name="Google Shape;789;p34"/>
          <p:cNvSpPr txBox="1"/>
          <p:nvPr/>
        </p:nvSpPr>
        <p:spPr>
          <a:xfrm>
            <a:off x="56442" y="2396834"/>
            <a:ext cx="12476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Engineered</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features</a:t>
            </a:r>
            <a:endParaRPr/>
          </a:p>
        </p:txBody>
      </p:sp>
      <p:pic>
        <p:nvPicPr>
          <p:cNvPr id="790" name="Google Shape;790;p34"/>
          <p:cNvPicPr preferRelativeResize="0"/>
          <p:nvPr/>
        </p:nvPicPr>
        <p:blipFill rotWithShape="1">
          <a:blip r:embed="rId5">
            <a:alphaModFix/>
          </a:blip>
          <a:srcRect b="0" l="0" r="0" t="0"/>
          <a:stretch/>
        </p:blipFill>
        <p:spPr>
          <a:xfrm>
            <a:off x="1812872" y="4954533"/>
            <a:ext cx="1669911" cy="1480579"/>
          </a:xfrm>
          <a:prstGeom prst="rect">
            <a:avLst/>
          </a:prstGeom>
          <a:noFill/>
          <a:ln>
            <a:noFill/>
          </a:ln>
        </p:spPr>
      </p:pic>
      <p:sp>
        <p:nvSpPr>
          <p:cNvPr id="791" name="Google Shape;791;p34"/>
          <p:cNvSpPr/>
          <p:nvPr/>
        </p:nvSpPr>
        <p:spPr>
          <a:xfrm>
            <a:off x="2594176" y="4317100"/>
            <a:ext cx="214132" cy="384032"/>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34"/>
          <p:cNvSpPr txBox="1"/>
          <p:nvPr/>
        </p:nvSpPr>
        <p:spPr>
          <a:xfrm>
            <a:off x="8573298" y="91237"/>
            <a:ext cx="313660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3600">
                <a:solidFill>
                  <a:srgbClr val="0070C0"/>
                </a:solidFill>
                <a:latin typeface="Calibri"/>
                <a:ea typeface="Calibri"/>
                <a:cs typeface="Calibri"/>
                <a:sym typeface="Calibri"/>
              </a:rPr>
              <a:t>Deep Learning:</a:t>
            </a:r>
            <a:endParaRPr/>
          </a:p>
          <a:p>
            <a:pPr indent="0" lvl="0" marL="0" marR="0" rtl="0" algn="ctr">
              <a:spcBef>
                <a:spcPts val="0"/>
              </a:spcBef>
              <a:spcAft>
                <a:spcPts val="0"/>
              </a:spcAft>
              <a:buNone/>
            </a:pPr>
            <a:r>
              <a:rPr lang="en-GB" sz="3600">
                <a:solidFill>
                  <a:srgbClr val="0070C0"/>
                </a:solidFill>
                <a:latin typeface="Calibri"/>
                <a:ea typeface="Calibri"/>
                <a:cs typeface="Calibri"/>
                <a:sym typeface="Calibri"/>
              </a:rPr>
              <a:t>end-to-end</a:t>
            </a:r>
            <a:endParaRPr/>
          </a:p>
        </p:txBody>
      </p:sp>
      <p:sp>
        <p:nvSpPr>
          <p:cNvPr id="793" name="Google Shape;793;p34"/>
          <p:cNvSpPr txBox="1"/>
          <p:nvPr/>
        </p:nvSpPr>
        <p:spPr>
          <a:xfrm rot="-5400000">
            <a:off x="567015" y="5312067"/>
            <a:ext cx="10230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SVM </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Classifier</a:t>
            </a:r>
            <a:endParaRPr/>
          </a:p>
        </p:txBody>
      </p:sp>
      <p:pic>
        <p:nvPicPr>
          <p:cNvPr descr="Mad scientist conducts chemistry experiment. Mad senior scientist in lab  concent , #AD, #senior, #experiment, #co… | Chemistry experiments, Mad  scientist, Scientist" id="794" name="Google Shape;794;p34"/>
          <p:cNvPicPr preferRelativeResize="0"/>
          <p:nvPr/>
        </p:nvPicPr>
        <p:blipFill rotWithShape="1">
          <a:blip r:embed="rId6">
            <a:alphaModFix/>
          </a:blip>
          <a:srcRect b="0" l="0" r="0" t="0"/>
          <a:stretch/>
        </p:blipFill>
        <p:spPr>
          <a:xfrm>
            <a:off x="2560203" y="628448"/>
            <a:ext cx="1272561" cy="847844"/>
          </a:xfrm>
          <a:prstGeom prst="rect">
            <a:avLst/>
          </a:prstGeom>
          <a:noFill/>
          <a:ln>
            <a:noFill/>
          </a:ln>
        </p:spPr>
      </p:pic>
      <p:sp>
        <p:nvSpPr>
          <p:cNvPr id="795" name="Google Shape;795;p34"/>
          <p:cNvSpPr/>
          <p:nvPr/>
        </p:nvSpPr>
        <p:spPr>
          <a:xfrm>
            <a:off x="3949700" y="1052370"/>
            <a:ext cx="431800" cy="141430"/>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 name="Google Shape;796;p34"/>
          <p:cNvSpPr/>
          <p:nvPr/>
        </p:nvSpPr>
        <p:spPr>
          <a:xfrm flipH="1" rot="6695713">
            <a:off x="2374578" y="1696161"/>
            <a:ext cx="396298" cy="11806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Google Shape;797;p34"/>
          <p:cNvSpPr/>
          <p:nvPr/>
        </p:nvSpPr>
        <p:spPr>
          <a:xfrm rot="-9863013">
            <a:off x="7539103" y="1238652"/>
            <a:ext cx="2066591" cy="131121"/>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 name="Google Shape;798;p34"/>
          <p:cNvSpPr txBox="1"/>
          <p:nvPr/>
        </p:nvSpPr>
        <p:spPr>
          <a:xfrm>
            <a:off x="5576444" y="2610333"/>
            <a:ext cx="1940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Learned features 1</a:t>
            </a:r>
            <a:endParaRPr/>
          </a:p>
        </p:txBody>
      </p:sp>
      <p:sp>
        <p:nvSpPr>
          <p:cNvPr id="799" name="Google Shape;799;p34"/>
          <p:cNvSpPr txBox="1"/>
          <p:nvPr/>
        </p:nvSpPr>
        <p:spPr>
          <a:xfrm>
            <a:off x="5576444" y="3379628"/>
            <a:ext cx="1940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Learned features 2</a:t>
            </a:r>
            <a:endParaRPr/>
          </a:p>
        </p:txBody>
      </p:sp>
      <p:sp>
        <p:nvSpPr>
          <p:cNvPr id="800" name="Google Shape;800;p34"/>
          <p:cNvSpPr txBox="1"/>
          <p:nvPr/>
        </p:nvSpPr>
        <p:spPr>
          <a:xfrm>
            <a:off x="5576444" y="4178883"/>
            <a:ext cx="1940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Learned features 3</a:t>
            </a:r>
            <a:endParaRPr/>
          </a:p>
        </p:txBody>
      </p:sp>
      <p:cxnSp>
        <p:nvCxnSpPr>
          <p:cNvPr id="801" name="Google Shape;801;p34"/>
          <p:cNvCxnSpPr/>
          <p:nvPr/>
        </p:nvCxnSpPr>
        <p:spPr>
          <a:xfrm>
            <a:off x="5127134" y="2501900"/>
            <a:ext cx="0" cy="4127500"/>
          </a:xfrm>
          <a:prstGeom prst="straightConnector1">
            <a:avLst/>
          </a:prstGeom>
          <a:noFill/>
          <a:ln cap="flat" cmpd="sng" w="9525">
            <a:solidFill>
              <a:schemeClr val="accent1"/>
            </a:solidFill>
            <a:prstDash val="solid"/>
            <a:miter lim="800000"/>
            <a:headEnd len="sm" w="sm" type="none"/>
            <a:tailEnd len="sm" w="sm" type="none"/>
          </a:ln>
        </p:spPr>
      </p:cxnSp>
      <p:pic>
        <p:nvPicPr>
          <p:cNvPr descr="Dairy cow" id="802" name="Google Shape;802;p34"/>
          <p:cNvPicPr preferRelativeResize="0"/>
          <p:nvPr/>
        </p:nvPicPr>
        <p:blipFill rotWithShape="1">
          <a:blip r:embed="rId7">
            <a:alphaModFix/>
          </a:blip>
          <a:srcRect b="0" l="0" r="0" t="0"/>
          <a:stretch/>
        </p:blipFill>
        <p:spPr>
          <a:xfrm>
            <a:off x="5188857" y="361638"/>
            <a:ext cx="2021463" cy="1292369"/>
          </a:xfrm>
          <a:prstGeom prst="rect">
            <a:avLst/>
          </a:prstGeom>
          <a:noFill/>
          <a:ln>
            <a:noFill/>
          </a:ln>
        </p:spPr>
      </p:pic>
      <p:pic>
        <p:nvPicPr>
          <p:cNvPr descr="Best road bikes" id="803" name="Google Shape;803;p34"/>
          <p:cNvPicPr preferRelativeResize="0"/>
          <p:nvPr/>
        </p:nvPicPr>
        <p:blipFill rotWithShape="1">
          <a:blip r:embed="rId8">
            <a:alphaModFix/>
          </a:blip>
          <a:srcRect b="0" l="0" r="0" t="0"/>
          <a:stretch/>
        </p:blipFill>
        <p:spPr>
          <a:xfrm>
            <a:off x="5461192" y="917675"/>
            <a:ext cx="2075406" cy="1382489"/>
          </a:xfrm>
          <a:prstGeom prst="rect">
            <a:avLst/>
          </a:prstGeom>
          <a:noFill/>
          <a:ln>
            <a:noFill/>
          </a:ln>
        </p:spPr>
      </p:pic>
      <p:grpSp>
        <p:nvGrpSpPr>
          <p:cNvPr id="804" name="Google Shape;804;p34"/>
          <p:cNvGrpSpPr/>
          <p:nvPr/>
        </p:nvGrpSpPr>
        <p:grpSpPr>
          <a:xfrm>
            <a:off x="7732800" y="1701924"/>
            <a:ext cx="4147200" cy="4338325"/>
            <a:chOff x="7732800" y="1701924"/>
            <a:chExt cx="4147200" cy="4338325"/>
          </a:xfrm>
        </p:grpSpPr>
        <p:grpSp>
          <p:nvGrpSpPr>
            <p:cNvPr id="805" name="Google Shape;805;p34"/>
            <p:cNvGrpSpPr/>
            <p:nvPr/>
          </p:nvGrpSpPr>
          <p:grpSpPr>
            <a:xfrm>
              <a:off x="7732800" y="1701924"/>
              <a:ext cx="4147200" cy="4338325"/>
              <a:chOff x="7732800" y="1701924"/>
              <a:chExt cx="4147200" cy="4338325"/>
            </a:xfrm>
          </p:grpSpPr>
          <p:pic>
            <p:nvPicPr>
              <p:cNvPr id="806" name="Google Shape;806;p34"/>
              <p:cNvPicPr preferRelativeResize="0"/>
              <p:nvPr/>
            </p:nvPicPr>
            <p:blipFill rotWithShape="1">
              <a:blip r:embed="rId9">
                <a:alphaModFix/>
              </a:blip>
              <a:srcRect b="0" l="0" r="0" t="0"/>
              <a:stretch/>
            </p:blipFill>
            <p:spPr>
              <a:xfrm>
                <a:off x="9398000" y="3461415"/>
                <a:ext cx="288000" cy="278400"/>
              </a:xfrm>
              <a:prstGeom prst="rect">
                <a:avLst/>
              </a:prstGeom>
              <a:noFill/>
              <a:ln>
                <a:noFill/>
              </a:ln>
            </p:spPr>
          </p:pic>
          <p:pic>
            <p:nvPicPr>
              <p:cNvPr id="807" name="Google Shape;807;p34"/>
              <p:cNvPicPr preferRelativeResize="0"/>
              <p:nvPr/>
            </p:nvPicPr>
            <p:blipFill rotWithShape="1">
              <a:blip r:embed="rId10">
                <a:alphaModFix/>
              </a:blip>
              <a:srcRect b="0" l="0" r="0" t="0"/>
              <a:stretch/>
            </p:blipFill>
            <p:spPr>
              <a:xfrm>
                <a:off x="9907300" y="3472188"/>
                <a:ext cx="324000" cy="240923"/>
              </a:xfrm>
              <a:prstGeom prst="rect">
                <a:avLst/>
              </a:prstGeom>
              <a:noFill/>
              <a:ln>
                <a:noFill/>
              </a:ln>
            </p:spPr>
          </p:pic>
          <p:pic>
            <p:nvPicPr>
              <p:cNvPr id="808" name="Google Shape;808;p34"/>
              <p:cNvPicPr preferRelativeResize="0"/>
              <p:nvPr/>
            </p:nvPicPr>
            <p:blipFill rotWithShape="1">
              <a:blip r:embed="rId11">
                <a:alphaModFix/>
              </a:blip>
              <a:srcRect b="0" l="0" r="0" t="0"/>
              <a:stretch/>
            </p:blipFill>
            <p:spPr>
              <a:xfrm>
                <a:off x="8884623" y="4304400"/>
                <a:ext cx="242727" cy="253056"/>
              </a:xfrm>
              <a:prstGeom prst="rect">
                <a:avLst/>
              </a:prstGeom>
              <a:noFill/>
              <a:ln>
                <a:noFill/>
              </a:ln>
            </p:spPr>
          </p:pic>
          <p:sp>
            <p:nvSpPr>
              <p:cNvPr id="809" name="Google Shape;809;p34"/>
              <p:cNvSpPr/>
              <p:nvPr/>
            </p:nvSpPr>
            <p:spPr>
              <a:xfrm>
                <a:off x="8229723" y="1740453"/>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34"/>
              <p:cNvSpPr/>
              <p:nvPr/>
            </p:nvSpPr>
            <p:spPr>
              <a:xfrm>
                <a:off x="8790473" y="172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 name="Google Shape;811;p34"/>
              <p:cNvSpPr/>
              <p:nvPr/>
            </p:nvSpPr>
            <p:spPr>
              <a:xfrm>
                <a:off x="9330473" y="172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34"/>
              <p:cNvSpPr/>
              <p:nvPr/>
            </p:nvSpPr>
            <p:spPr>
              <a:xfrm>
                <a:off x="9870473" y="172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 name="Google Shape;813;p34"/>
              <p:cNvSpPr/>
              <p:nvPr/>
            </p:nvSpPr>
            <p:spPr>
              <a:xfrm>
                <a:off x="10410473" y="172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p34"/>
              <p:cNvSpPr/>
              <p:nvPr/>
            </p:nvSpPr>
            <p:spPr>
              <a:xfrm>
                <a:off x="10950473" y="172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 name="Google Shape;815;p34"/>
              <p:cNvSpPr/>
              <p:nvPr/>
            </p:nvSpPr>
            <p:spPr>
              <a:xfrm>
                <a:off x="7732800" y="2592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6" name="Google Shape;816;p34"/>
              <p:cNvSpPr/>
              <p:nvPr/>
            </p:nvSpPr>
            <p:spPr>
              <a:xfrm>
                <a:off x="8272800" y="2592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34"/>
              <p:cNvSpPr/>
              <p:nvPr/>
            </p:nvSpPr>
            <p:spPr>
              <a:xfrm>
                <a:off x="8812800" y="2592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34"/>
              <p:cNvSpPr/>
              <p:nvPr/>
            </p:nvSpPr>
            <p:spPr>
              <a:xfrm>
                <a:off x="9352800" y="2592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 name="Google Shape;819;p34"/>
              <p:cNvSpPr/>
              <p:nvPr/>
            </p:nvSpPr>
            <p:spPr>
              <a:xfrm>
                <a:off x="9892800" y="2592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0" name="Google Shape;820;p34"/>
              <p:cNvSpPr/>
              <p:nvPr/>
            </p:nvSpPr>
            <p:spPr>
              <a:xfrm>
                <a:off x="10432800" y="2592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 name="Google Shape;821;p34"/>
              <p:cNvSpPr/>
              <p:nvPr/>
            </p:nvSpPr>
            <p:spPr>
              <a:xfrm>
                <a:off x="10972800" y="2592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34"/>
              <p:cNvSpPr/>
              <p:nvPr/>
            </p:nvSpPr>
            <p:spPr>
              <a:xfrm>
                <a:off x="11512800" y="2592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3" name="Google Shape;823;p34"/>
              <p:cNvSpPr/>
              <p:nvPr/>
            </p:nvSpPr>
            <p:spPr>
              <a:xfrm>
                <a:off x="7732800" y="3420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 name="Google Shape;824;p34"/>
              <p:cNvSpPr/>
              <p:nvPr/>
            </p:nvSpPr>
            <p:spPr>
              <a:xfrm>
                <a:off x="8272800" y="3420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5" name="Google Shape;825;p34"/>
              <p:cNvSpPr/>
              <p:nvPr/>
            </p:nvSpPr>
            <p:spPr>
              <a:xfrm>
                <a:off x="8812800" y="3420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6" name="Google Shape;826;p34"/>
              <p:cNvSpPr/>
              <p:nvPr/>
            </p:nvSpPr>
            <p:spPr>
              <a:xfrm>
                <a:off x="9352800" y="3420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 name="Google Shape;827;p34"/>
              <p:cNvSpPr/>
              <p:nvPr/>
            </p:nvSpPr>
            <p:spPr>
              <a:xfrm>
                <a:off x="9892800" y="3420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8" name="Google Shape;828;p34"/>
              <p:cNvSpPr/>
              <p:nvPr/>
            </p:nvSpPr>
            <p:spPr>
              <a:xfrm>
                <a:off x="10432800" y="3420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 name="Google Shape;829;p34"/>
              <p:cNvSpPr/>
              <p:nvPr/>
            </p:nvSpPr>
            <p:spPr>
              <a:xfrm>
                <a:off x="10972800" y="3420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0" name="Google Shape;830;p34"/>
              <p:cNvSpPr/>
              <p:nvPr/>
            </p:nvSpPr>
            <p:spPr>
              <a:xfrm>
                <a:off x="11512800" y="3420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1" name="Google Shape;831;p34"/>
              <p:cNvSpPr/>
              <p:nvPr/>
            </p:nvSpPr>
            <p:spPr>
              <a:xfrm>
                <a:off x="7732800" y="424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p34"/>
              <p:cNvSpPr/>
              <p:nvPr/>
            </p:nvSpPr>
            <p:spPr>
              <a:xfrm>
                <a:off x="8272800" y="424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3" name="Google Shape;833;p34"/>
              <p:cNvSpPr/>
              <p:nvPr/>
            </p:nvSpPr>
            <p:spPr>
              <a:xfrm>
                <a:off x="8812800" y="424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 name="Google Shape;834;p34"/>
              <p:cNvSpPr/>
              <p:nvPr/>
            </p:nvSpPr>
            <p:spPr>
              <a:xfrm>
                <a:off x="9352800" y="424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Google Shape;835;p34"/>
              <p:cNvSpPr/>
              <p:nvPr/>
            </p:nvSpPr>
            <p:spPr>
              <a:xfrm>
                <a:off x="9892800" y="424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6" name="Google Shape;836;p34"/>
              <p:cNvSpPr/>
              <p:nvPr/>
            </p:nvSpPr>
            <p:spPr>
              <a:xfrm>
                <a:off x="10432800" y="424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 name="Google Shape;837;p34"/>
              <p:cNvSpPr/>
              <p:nvPr/>
            </p:nvSpPr>
            <p:spPr>
              <a:xfrm>
                <a:off x="10972800" y="424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 name="Google Shape;838;p34"/>
              <p:cNvSpPr/>
              <p:nvPr/>
            </p:nvSpPr>
            <p:spPr>
              <a:xfrm>
                <a:off x="11512800" y="4248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p34"/>
              <p:cNvSpPr/>
              <p:nvPr/>
            </p:nvSpPr>
            <p:spPr>
              <a:xfrm>
                <a:off x="9079018" y="5076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p34"/>
              <p:cNvSpPr/>
              <p:nvPr/>
            </p:nvSpPr>
            <p:spPr>
              <a:xfrm>
                <a:off x="9619018" y="5076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1" name="Google Shape;841;p34"/>
              <p:cNvSpPr/>
              <p:nvPr/>
            </p:nvSpPr>
            <p:spPr>
              <a:xfrm>
                <a:off x="10159018" y="5076000"/>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 name="Google Shape;842;p34"/>
              <p:cNvSpPr/>
              <p:nvPr/>
            </p:nvSpPr>
            <p:spPr>
              <a:xfrm>
                <a:off x="8741157" y="1701924"/>
                <a:ext cx="466089" cy="36933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843" name="Google Shape;843;p34"/>
              <p:cNvSpPr/>
              <p:nvPr/>
            </p:nvSpPr>
            <p:spPr>
              <a:xfrm>
                <a:off x="9269905" y="1703851"/>
                <a:ext cx="466089" cy="369332"/>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844" name="Google Shape;844;p34"/>
              <p:cNvSpPr/>
              <p:nvPr/>
            </p:nvSpPr>
            <p:spPr>
              <a:xfrm>
                <a:off x="10869696" y="1708575"/>
                <a:ext cx="480196" cy="369332"/>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845" name="Google Shape;845;p34"/>
              <p:cNvSpPr/>
              <p:nvPr/>
            </p:nvSpPr>
            <p:spPr>
              <a:xfrm>
                <a:off x="9843556" y="1728879"/>
                <a:ext cx="434734" cy="369332"/>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846" name="Google Shape;846;p34"/>
              <p:cNvCxnSpPr>
                <a:stCxn id="809" idx="4"/>
                <a:endCxn id="815" idx="0"/>
              </p:cNvCxnSpPr>
              <p:nvPr/>
            </p:nvCxnSpPr>
            <p:spPr>
              <a:xfrm flipH="1">
                <a:off x="7916523" y="2106983"/>
                <a:ext cx="496800" cy="485100"/>
              </a:xfrm>
              <a:prstGeom prst="straightConnector1">
                <a:avLst/>
              </a:prstGeom>
              <a:noFill/>
              <a:ln cap="flat" cmpd="sng" w="9525">
                <a:solidFill>
                  <a:schemeClr val="accent1"/>
                </a:solidFill>
                <a:prstDash val="solid"/>
                <a:miter lim="800000"/>
                <a:headEnd len="sm" w="sm" type="none"/>
                <a:tailEnd len="sm" w="sm" type="none"/>
              </a:ln>
            </p:spPr>
          </p:cxnSp>
          <p:cxnSp>
            <p:nvCxnSpPr>
              <p:cNvPr id="847" name="Google Shape;847;p34"/>
              <p:cNvCxnSpPr/>
              <p:nvPr/>
            </p:nvCxnSpPr>
            <p:spPr>
              <a:xfrm flipH="1">
                <a:off x="8462383" y="2097332"/>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848" name="Google Shape;848;p34"/>
              <p:cNvCxnSpPr/>
              <p:nvPr/>
            </p:nvCxnSpPr>
            <p:spPr>
              <a:xfrm flipH="1">
                <a:off x="9006879" y="2097332"/>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849" name="Google Shape;849;p34"/>
              <p:cNvCxnSpPr/>
              <p:nvPr/>
            </p:nvCxnSpPr>
            <p:spPr>
              <a:xfrm flipH="1">
                <a:off x="10634956" y="2111278"/>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850" name="Google Shape;850;p34"/>
              <p:cNvCxnSpPr/>
              <p:nvPr/>
            </p:nvCxnSpPr>
            <p:spPr>
              <a:xfrm flipH="1">
                <a:off x="10085000" y="2097332"/>
                <a:ext cx="496923" cy="485017"/>
              </a:xfrm>
              <a:prstGeom prst="straightConnector1">
                <a:avLst/>
              </a:prstGeom>
              <a:noFill/>
              <a:ln cap="flat" cmpd="sng" w="9525">
                <a:solidFill>
                  <a:schemeClr val="accent1"/>
                </a:solidFill>
                <a:prstDash val="solid"/>
                <a:miter lim="800000"/>
                <a:headEnd len="sm" w="sm" type="none"/>
                <a:tailEnd len="sm" w="sm" type="none"/>
              </a:ln>
            </p:spPr>
          </p:cxnSp>
          <p:grpSp>
            <p:nvGrpSpPr>
              <p:cNvPr id="851" name="Google Shape;851;p34"/>
              <p:cNvGrpSpPr/>
              <p:nvPr/>
            </p:nvGrpSpPr>
            <p:grpSpPr>
              <a:xfrm>
                <a:off x="7913936" y="2942446"/>
                <a:ext cx="3796564" cy="502829"/>
                <a:chOff x="7913936" y="2942446"/>
                <a:chExt cx="3796564" cy="502829"/>
              </a:xfrm>
            </p:grpSpPr>
            <p:cxnSp>
              <p:nvCxnSpPr>
                <p:cNvPr id="852" name="Google Shape;852;p34"/>
                <p:cNvCxnSpPr>
                  <a:stCxn id="815" idx="4"/>
                  <a:endCxn id="823" idx="0"/>
                </p:cNvCxnSpPr>
                <p:nvPr/>
              </p:nvCxnSpPr>
              <p:spPr>
                <a:xfrm>
                  <a:off x="7916400" y="2958530"/>
                  <a:ext cx="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853" name="Google Shape;853;p34"/>
                <p:cNvCxnSpPr/>
                <p:nvPr/>
              </p:nvCxnSpPr>
              <p:spPr>
                <a:xfrm>
                  <a:off x="8456400" y="2943537"/>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54" name="Google Shape;854;p34"/>
                <p:cNvCxnSpPr/>
                <p:nvPr/>
              </p:nvCxnSpPr>
              <p:spPr>
                <a:xfrm>
                  <a:off x="8996400" y="298037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55" name="Google Shape;855;p34"/>
                <p:cNvCxnSpPr/>
                <p:nvPr/>
              </p:nvCxnSpPr>
              <p:spPr>
                <a:xfrm>
                  <a:off x="9544408" y="2967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56" name="Google Shape;856;p34"/>
                <p:cNvCxnSpPr/>
                <p:nvPr/>
              </p:nvCxnSpPr>
              <p:spPr>
                <a:xfrm>
                  <a:off x="10076400" y="2943537"/>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57" name="Google Shape;857;p34"/>
                <p:cNvCxnSpPr/>
                <p:nvPr/>
              </p:nvCxnSpPr>
              <p:spPr>
                <a:xfrm>
                  <a:off x="10616400" y="2967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58" name="Google Shape;858;p34"/>
                <p:cNvCxnSpPr/>
                <p:nvPr/>
              </p:nvCxnSpPr>
              <p:spPr>
                <a:xfrm>
                  <a:off x="11144699"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59" name="Google Shape;859;p34"/>
                <p:cNvCxnSpPr/>
                <p:nvPr/>
              </p:nvCxnSpPr>
              <p:spPr>
                <a:xfrm>
                  <a:off x="11697646"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60" name="Google Shape;860;p34"/>
                <p:cNvCxnSpPr>
                  <a:stCxn id="815" idx="4"/>
                  <a:endCxn id="824" idx="0"/>
                </p:cNvCxnSpPr>
                <p:nvPr/>
              </p:nvCxnSpPr>
              <p:spPr>
                <a:xfrm>
                  <a:off x="7916400" y="2958530"/>
                  <a:ext cx="5400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861" name="Google Shape;861;p34"/>
                <p:cNvCxnSpPr/>
                <p:nvPr/>
              </p:nvCxnSpPr>
              <p:spPr>
                <a:xfrm>
                  <a:off x="8472417" y="297192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62" name="Google Shape;862;p34"/>
                <p:cNvCxnSpPr/>
                <p:nvPr/>
              </p:nvCxnSpPr>
              <p:spPr>
                <a:xfrm>
                  <a:off x="8996399" y="297192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63" name="Google Shape;863;p34"/>
                <p:cNvCxnSpPr/>
                <p:nvPr/>
              </p:nvCxnSpPr>
              <p:spPr>
                <a:xfrm>
                  <a:off x="9540404" y="295855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64" name="Google Shape;864;p34"/>
                <p:cNvCxnSpPr/>
                <p:nvPr/>
              </p:nvCxnSpPr>
              <p:spPr>
                <a:xfrm>
                  <a:off x="10070550" y="2958530"/>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65" name="Google Shape;865;p34"/>
                <p:cNvCxnSpPr/>
                <p:nvPr/>
              </p:nvCxnSpPr>
              <p:spPr>
                <a:xfrm>
                  <a:off x="10614991" y="2972476"/>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66" name="Google Shape;866;p34"/>
                <p:cNvCxnSpPr/>
                <p:nvPr/>
              </p:nvCxnSpPr>
              <p:spPr>
                <a:xfrm>
                  <a:off x="11148653" y="296550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67" name="Google Shape;867;p34"/>
                <p:cNvCxnSpPr>
                  <a:stCxn id="815" idx="4"/>
                  <a:endCxn id="825" idx="0"/>
                </p:cNvCxnSpPr>
                <p:nvPr/>
              </p:nvCxnSpPr>
              <p:spPr>
                <a:xfrm>
                  <a:off x="7916400" y="2958530"/>
                  <a:ext cx="10800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868" name="Google Shape;868;p34"/>
                <p:cNvCxnSpPr/>
                <p:nvPr/>
              </p:nvCxnSpPr>
              <p:spPr>
                <a:xfrm>
                  <a:off x="8463162" y="2962160"/>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69" name="Google Shape;869;p34"/>
                <p:cNvCxnSpPr/>
                <p:nvPr/>
              </p:nvCxnSpPr>
              <p:spPr>
                <a:xfrm>
                  <a:off x="8995531" y="297069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70" name="Google Shape;870;p34"/>
                <p:cNvCxnSpPr/>
                <p:nvPr/>
              </p:nvCxnSpPr>
              <p:spPr>
                <a:xfrm>
                  <a:off x="9542293" y="297432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71" name="Google Shape;871;p34"/>
                <p:cNvCxnSpPr/>
                <p:nvPr/>
              </p:nvCxnSpPr>
              <p:spPr>
                <a:xfrm>
                  <a:off x="10081381" y="297432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72" name="Google Shape;872;p34"/>
                <p:cNvCxnSpPr/>
                <p:nvPr/>
              </p:nvCxnSpPr>
              <p:spPr>
                <a:xfrm>
                  <a:off x="10628143" y="297795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73" name="Google Shape;873;p34"/>
                <p:cNvCxnSpPr>
                  <a:stCxn id="815" idx="4"/>
                  <a:endCxn id="827" idx="0"/>
                </p:cNvCxnSpPr>
                <p:nvPr/>
              </p:nvCxnSpPr>
              <p:spPr>
                <a:xfrm>
                  <a:off x="7916400" y="2958530"/>
                  <a:ext cx="21600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874" name="Google Shape;874;p34"/>
                <p:cNvCxnSpPr>
                  <a:stCxn id="815" idx="4"/>
                  <a:endCxn id="826" idx="0"/>
                </p:cNvCxnSpPr>
                <p:nvPr/>
              </p:nvCxnSpPr>
              <p:spPr>
                <a:xfrm>
                  <a:off x="7916400" y="2958530"/>
                  <a:ext cx="16200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875" name="Google Shape;875;p34"/>
                <p:cNvCxnSpPr/>
                <p:nvPr/>
              </p:nvCxnSpPr>
              <p:spPr>
                <a:xfrm>
                  <a:off x="8451904" y="2961215"/>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76" name="Google Shape;876;p34"/>
                <p:cNvCxnSpPr/>
                <p:nvPr/>
              </p:nvCxnSpPr>
              <p:spPr>
                <a:xfrm>
                  <a:off x="8994991" y="2983805"/>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77" name="Google Shape;877;p34"/>
                <p:cNvCxnSpPr/>
                <p:nvPr/>
              </p:nvCxnSpPr>
              <p:spPr>
                <a:xfrm>
                  <a:off x="9538545" y="2982708"/>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78" name="Google Shape;878;p34"/>
                <p:cNvCxnSpPr/>
                <p:nvPr/>
              </p:nvCxnSpPr>
              <p:spPr>
                <a:xfrm>
                  <a:off x="10065648" y="295924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79" name="Google Shape;879;p34"/>
                <p:cNvCxnSpPr/>
                <p:nvPr/>
              </p:nvCxnSpPr>
              <p:spPr>
                <a:xfrm>
                  <a:off x="8463504" y="2959484"/>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80" name="Google Shape;880;p34"/>
                <p:cNvCxnSpPr/>
                <p:nvPr/>
              </p:nvCxnSpPr>
              <p:spPr>
                <a:xfrm>
                  <a:off x="8995531" y="2972784"/>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81" name="Google Shape;881;p34"/>
                <p:cNvCxnSpPr>
                  <a:stCxn id="818" idx="4"/>
                </p:cNvCxnSpPr>
                <p:nvPr/>
              </p:nvCxnSpPr>
              <p:spPr>
                <a:xfrm>
                  <a:off x="9536400" y="2958530"/>
                  <a:ext cx="2174100" cy="453000"/>
                </a:xfrm>
                <a:prstGeom prst="straightConnector1">
                  <a:avLst/>
                </a:prstGeom>
                <a:noFill/>
                <a:ln cap="flat" cmpd="sng" w="9525">
                  <a:solidFill>
                    <a:schemeClr val="accent1"/>
                  </a:solidFill>
                  <a:prstDash val="solid"/>
                  <a:miter lim="800000"/>
                  <a:headEnd len="sm" w="sm" type="none"/>
                  <a:tailEnd len="sm" w="sm" type="none"/>
                </a:ln>
              </p:spPr>
            </p:cxnSp>
            <p:cxnSp>
              <p:nvCxnSpPr>
                <p:cNvPr id="882" name="Google Shape;882;p34"/>
                <p:cNvCxnSpPr>
                  <a:stCxn id="815" idx="4"/>
                  <a:endCxn id="828" idx="0"/>
                </p:cNvCxnSpPr>
                <p:nvPr/>
              </p:nvCxnSpPr>
              <p:spPr>
                <a:xfrm>
                  <a:off x="7916400" y="2958530"/>
                  <a:ext cx="27000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883" name="Google Shape;883;p34"/>
                <p:cNvCxnSpPr/>
                <p:nvPr/>
              </p:nvCxnSpPr>
              <p:spPr>
                <a:xfrm>
                  <a:off x="8462341" y="2960457"/>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84" name="Google Shape;884;p34"/>
                <p:cNvCxnSpPr/>
                <p:nvPr/>
              </p:nvCxnSpPr>
              <p:spPr>
                <a:xfrm>
                  <a:off x="8983200" y="2960458"/>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85" name="Google Shape;885;p34"/>
                <p:cNvCxnSpPr>
                  <a:stCxn id="815" idx="4"/>
                  <a:endCxn id="830" idx="0"/>
                </p:cNvCxnSpPr>
                <p:nvPr/>
              </p:nvCxnSpPr>
              <p:spPr>
                <a:xfrm>
                  <a:off x="7916400" y="2958530"/>
                  <a:ext cx="3780000" cy="461400"/>
                </a:xfrm>
                <a:prstGeom prst="straightConnector1">
                  <a:avLst/>
                </a:prstGeom>
                <a:noFill/>
                <a:ln cap="flat" cmpd="sng" w="9525">
                  <a:solidFill>
                    <a:schemeClr val="accent1"/>
                  </a:solidFill>
                  <a:prstDash val="solid"/>
                  <a:miter lim="800000"/>
                  <a:headEnd len="sm" w="sm" type="none"/>
                  <a:tailEnd len="sm" w="sm" type="none"/>
                </a:ln>
              </p:spPr>
            </p:cxnSp>
            <p:grpSp>
              <p:nvGrpSpPr>
                <p:cNvPr id="886" name="Google Shape;886;p34"/>
                <p:cNvGrpSpPr/>
                <p:nvPr/>
              </p:nvGrpSpPr>
              <p:grpSpPr>
                <a:xfrm flipH="1" rot="10800000">
                  <a:off x="7913936" y="2942446"/>
                  <a:ext cx="3794207" cy="499395"/>
                  <a:chOff x="3966892" y="5975619"/>
                  <a:chExt cx="3794207" cy="501738"/>
                </a:xfrm>
              </p:grpSpPr>
              <p:cxnSp>
                <p:nvCxnSpPr>
                  <p:cNvPr id="887" name="Google Shape;887;p34"/>
                  <p:cNvCxnSpPr/>
                  <p:nvPr/>
                </p:nvCxnSpPr>
                <p:spPr>
                  <a:xfrm>
                    <a:off x="3966892"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88" name="Google Shape;888;p34"/>
                  <p:cNvCxnSpPr/>
                  <p:nvPr/>
                </p:nvCxnSpPr>
                <p:spPr>
                  <a:xfrm>
                    <a:off x="4506892" y="5975619"/>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89" name="Google Shape;889;p34"/>
                  <p:cNvCxnSpPr/>
                  <p:nvPr/>
                </p:nvCxnSpPr>
                <p:spPr>
                  <a:xfrm>
                    <a:off x="5046892" y="6012454"/>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0" name="Google Shape;890;p34"/>
                  <p:cNvCxnSpPr/>
                  <p:nvPr/>
                </p:nvCxnSpPr>
                <p:spPr>
                  <a:xfrm>
                    <a:off x="5594900" y="5999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1" name="Google Shape;891;p34"/>
                  <p:cNvCxnSpPr/>
                  <p:nvPr/>
                </p:nvCxnSpPr>
                <p:spPr>
                  <a:xfrm>
                    <a:off x="6126892" y="5975619"/>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2" name="Google Shape;892;p34"/>
                  <p:cNvCxnSpPr/>
                  <p:nvPr/>
                </p:nvCxnSpPr>
                <p:spPr>
                  <a:xfrm>
                    <a:off x="6666892" y="5999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3" name="Google Shape;893;p34"/>
                  <p:cNvCxnSpPr/>
                  <p:nvPr/>
                </p:nvCxnSpPr>
                <p:spPr>
                  <a:xfrm>
                    <a:off x="7195191"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4" name="Google Shape;894;p34"/>
                  <p:cNvCxnSpPr/>
                  <p:nvPr/>
                </p:nvCxnSpPr>
                <p:spPr>
                  <a:xfrm>
                    <a:off x="7748138"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5" name="Google Shape;895;p34"/>
                  <p:cNvCxnSpPr/>
                  <p:nvPr/>
                </p:nvCxnSpPr>
                <p:spPr>
                  <a:xfrm>
                    <a:off x="3966892" y="599061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6" name="Google Shape;896;p34"/>
                  <p:cNvCxnSpPr/>
                  <p:nvPr/>
                </p:nvCxnSpPr>
                <p:spPr>
                  <a:xfrm>
                    <a:off x="4522909" y="600400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7" name="Google Shape;897;p34"/>
                  <p:cNvCxnSpPr/>
                  <p:nvPr/>
                </p:nvCxnSpPr>
                <p:spPr>
                  <a:xfrm>
                    <a:off x="5046891" y="600400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8" name="Google Shape;898;p34"/>
                  <p:cNvCxnSpPr/>
                  <p:nvPr/>
                </p:nvCxnSpPr>
                <p:spPr>
                  <a:xfrm>
                    <a:off x="5590896" y="5990634"/>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899" name="Google Shape;899;p34"/>
                  <p:cNvCxnSpPr/>
                  <p:nvPr/>
                </p:nvCxnSpPr>
                <p:spPr>
                  <a:xfrm>
                    <a:off x="6121042" y="599061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0" name="Google Shape;900;p34"/>
                  <p:cNvCxnSpPr/>
                  <p:nvPr/>
                </p:nvCxnSpPr>
                <p:spPr>
                  <a:xfrm>
                    <a:off x="6665483" y="6004558"/>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1" name="Google Shape;901;p34"/>
                  <p:cNvCxnSpPr/>
                  <p:nvPr/>
                </p:nvCxnSpPr>
                <p:spPr>
                  <a:xfrm>
                    <a:off x="7199145" y="599758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2" name="Google Shape;902;p34"/>
                  <p:cNvCxnSpPr/>
                  <p:nvPr/>
                </p:nvCxnSpPr>
                <p:spPr>
                  <a:xfrm>
                    <a:off x="3966892" y="5990612"/>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3" name="Google Shape;903;p34"/>
                  <p:cNvCxnSpPr/>
                  <p:nvPr/>
                </p:nvCxnSpPr>
                <p:spPr>
                  <a:xfrm>
                    <a:off x="4513654" y="5994242"/>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4" name="Google Shape;904;p34"/>
                  <p:cNvCxnSpPr/>
                  <p:nvPr/>
                </p:nvCxnSpPr>
                <p:spPr>
                  <a:xfrm>
                    <a:off x="5046023" y="600277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5" name="Google Shape;905;p34"/>
                  <p:cNvCxnSpPr/>
                  <p:nvPr/>
                </p:nvCxnSpPr>
                <p:spPr>
                  <a:xfrm>
                    <a:off x="5592785" y="600640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6" name="Google Shape;906;p34"/>
                  <p:cNvCxnSpPr/>
                  <p:nvPr/>
                </p:nvCxnSpPr>
                <p:spPr>
                  <a:xfrm>
                    <a:off x="6131873" y="600640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7" name="Google Shape;907;p34"/>
                  <p:cNvCxnSpPr/>
                  <p:nvPr/>
                </p:nvCxnSpPr>
                <p:spPr>
                  <a:xfrm>
                    <a:off x="6678635" y="601003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8" name="Google Shape;908;p34"/>
                  <p:cNvCxnSpPr/>
                  <p:nvPr/>
                </p:nvCxnSpPr>
                <p:spPr>
                  <a:xfrm>
                    <a:off x="3966892" y="5990612"/>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09" name="Google Shape;909;p34"/>
                  <p:cNvCxnSpPr/>
                  <p:nvPr/>
                </p:nvCxnSpPr>
                <p:spPr>
                  <a:xfrm>
                    <a:off x="3966892" y="5990612"/>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10" name="Google Shape;910;p34"/>
                  <p:cNvCxnSpPr/>
                  <p:nvPr/>
                </p:nvCxnSpPr>
                <p:spPr>
                  <a:xfrm>
                    <a:off x="4502396" y="599329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11" name="Google Shape;911;p34"/>
                  <p:cNvCxnSpPr/>
                  <p:nvPr/>
                </p:nvCxnSpPr>
                <p:spPr>
                  <a:xfrm>
                    <a:off x="5045483" y="601588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12" name="Google Shape;912;p34"/>
                  <p:cNvCxnSpPr/>
                  <p:nvPr/>
                </p:nvCxnSpPr>
                <p:spPr>
                  <a:xfrm>
                    <a:off x="5589037" y="6014790"/>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13" name="Google Shape;913;p34"/>
                  <p:cNvCxnSpPr/>
                  <p:nvPr/>
                </p:nvCxnSpPr>
                <p:spPr>
                  <a:xfrm>
                    <a:off x="6116140" y="5991329"/>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14" name="Google Shape;914;p34"/>
                  <p:cNvCxnSpPr/>
                  <p:nvPr/>
                </p:nvCxnSpPr>
                <p:spPr>
                  <a:xfrm>
                    <a:off x="4513996" y="5991566"/>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15" name="Google Shape;915;p34"/>
                  <p:cNvCxnSpPr/>
                  <p:nvPr/>
                </p:nvCxnSpPr>
                <p:spPr>
                  <a:xfrm>
                    <a:off x="5046023" y="6004866"/>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16" name="Google Shape;916;p34"/>
                  <p:cNvCxnSpPr/>
                  <p:nvPr/>
                </p:nvCxnSpPr>
                <p:spPr>
                  <a:xfrm>
                    <a:off x="5586892" y="5990612"/>
                    <a:ext cx="2174207" cy="452862"/>
                  </a:xfrm>
                  <a:prstGeom prst="straightConnector1">
                    <a:avLst/>
                  </a:prstGeom>
                  <a:noFill/>
                  <a:ln cap="flat" cmpd="sng" w="9525">
                    <a:solidFill>
                      <a:schemeClr val="accent1"/>
                    </a:solidFill>
                    <a:prstDash val="solid"/>
                    <a:miter lim="800000"/>
                    <a:headEnd len="sm" w="sm" type="none"/>
                    <a:tailEnd len="sm" w="sm" type="none"/>
                  </a:ln>
                </p:spPr>
              </p:cxnSp>
              <p:cxnSp>
                <p:nvCxnSpPr>
                  <p:cNvPr id="917" name="Google Shape;917;p34"/>
                  <p:cNvCxnSpPr/>
                  <p:nvPr/>
                </p:nvCxnSpPr>
                <p:spPr>
                  <a:xfrm>
                    <a:off x="3966892" y="5990612"/>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18" name="Google Shape;918;p34"/>
                  <p:cNvCxnSpPr/>
                  <p:nvPr/>
                </p:nvCxnSpPr>
                <p:spPr>
                  <a:xfrm>
                    <a:off x="4512833" y="5992539"/>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19" name="Google Shape;919;p34"/>
                  <p:cNvCxnSpPr/>
                  <p:nvPr/>
                </p:nvCxnSpPr>
                <p:spPr>
                  <a:xfrm>
                    <a:off x="5033692" y="5992540"/>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20" name="Google Shape;920;p34"/>
                  <p:cNvCxnSpPr/>
                  <p:nvPr/>
                </p:nvCxnSpPr>
                <p:spPr>
                  <a:xfrm>
                    <a:off x="3966892" y="5990612"/>
                    <a:ext cx="3780000" cy="461470"/>
                  </a:xfrm>
                  <a:prstGeom prst="straightConnector1">
                    <a:avLst/>
                  </a:prstGeom>
                  <a:noFill/>
                  <a:ln cap="flat" cmpd="sng" w="9525">
                    <a:solidFill>
                      <a:schemeClr val="accent1"/>
                    </a:solidFill>
                    <a:prstDash val="solid"/>
                    <a:miter lim="800000"/>
                    <a:headEnd len="sm" w="sm" type="none"/>
                    <a:tailEnd len="sm" w="sm" type="none"/>
                  </a:ln>
                </p:spPr>
              </p:cxnSp>
            </p:grpSp>
          </p:grpSp>
          <p:grpSp>
            <p:nvGrpSpPr>
              <p:cNvPr id="921" name="Google Shape;921;p34"/>
              <p:cNvGrpSpPr/>
              <p:nvPr/>
            </p:nvGrpSpPr>
            <p:grpSpPr>
              <a:xfrm>
                <a:off x="7904282" y="3777922"/>
                <a:ext cx="3796671" cy="502829"/>
                <a:chOff x="7913936" y="2942446"/>
                <a:chExt cx="3796671" cy="502829"/>
              </a:xfrm>
            </p:grpSpPr>
            <p:cxnSp>
              <p:nvCxnSpPr>
                <p:cNvPr id="922" name="Google Shape;922;p34"/>
                <p:cNvCxnSpPr/>
                <p:nvPr/>
              </p:nvCxnSpPr>
              <p:spPr>
                <a:xfrm>
                  <a:off x="7916400"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23" name="Google Shape;923;p34"/>
                <p:cNvCxnSpPr/>
                <p:nvPr/>
              </p:nvCxnSpPr>
              <p:spPr>
                <a:xfrm>
                  <a:off x="8456400" y="2943537"/>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24" name="Google Shape;924;p34"/>
                <p:cNvCxnSpPr/>
                <p:nvPr/>
              </p:nvCxnSpPr>
              <p:spPr>
                <a:xfrm>
                  <a:off x="8996400" y="298037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25" name="Google Shape;925;p34"/>
                <p:cNvCxnSpPr/>
                <p:nvPr/>
              </p:nvCxnSpPr>
              <p:spPr>
                <a:xfrm>
                  <a:off x="9544408" y="2967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26" name="Google Shape;926;p34"/>
                <p:cNvCxnSpPr/>
                <p:nvPr/>
              </p:nvCxnSpPr>
              <p:spPr>
                <a:xfrm>
                  <a:off x="10076400" y="2943537"/>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27" name="Google Shape;927;p34"/>
                <p:cNvCxnSpPr/>
                <p:nvPr/>
              </p:nvCxnSpPr>
              <p:spPr>
                <a:xfrm>
                  <a:off x="10616400" y="2967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28" name="Google Shape;928;p34"/>
                <p:cNvCxnSpPr/>
                <p:nvPr/>
              </p:nvCxnSpPr>
              <p:spPr>
                <a:xfrm>
                  <a:off x="11144699"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29" name="Google Shape;929;p34"/>
                <p:cNvCxnSpPr/>
                <p:nvPr/>
              </p:nvCxnSpPr>
              <p:spPr>
                <a:xfrm>
                  <a:off x="11697646" y="2958530"/>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0" name="Google Shape;930;p34"/>
                <p:cNvCxnSpPr/>
                <p:nvPr/>
              </p:nvCxnSpPr>
              <p:spPr>
                <a:xfrm>
                  <a:off x="7916400" y="2958530"/>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1" name="Google Shape;931;p34"/>
                <p:cNvCxnSpPr/>
                <p:nvPr/>
              </p:nvCxnSpPr>
              <p:spPr>
                <a:xfrm>
                  <a:off x="8472417" y="297192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2" name="Google Shape;932;p34"/>
                <p:cNvCxnSpPr/>
                <p:nvPr/>
              </p:nvCxnSpPr>
              <p:spPr>
                <a:xfrm>
                  <a:off x="8996399" y="297192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3" name="Google Shape;933;p34"/>
                <p:cNvCxnSpPr/>
                <p:nvPr/>
              </p:nvCxnSpPr>
              <p:spPr>
                <a:xfrm>
                  <a:off x="9540404" y="295855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4" name="Google Shape;934;p34"/>
                <p:cNvCxnSpPr/>
                <p:nvPr/>
              </p:nvCxnSpPr>
              <p:spPr>
                <a:xfrm>
                  <a:off x="10070550" y="2958530"/>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5" name="Google Shape;935;p34"/>
                <p:cNvCxnSpPr/>
                <p:nvPr/>
              </p:nvCxnSpPr>
              <p:spPr>
                <a:xfrm>
                  <a:off x="10614991" y="2972476"/>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6" name="Google Shape;936;p34"/>
                <p:cNvCxnSpPr/>
                <p:nvPr/>
              </p:nvCxnSpPr>
              <p:spPr>
                <a:xfrm>
                  <a:off x="11148653" y="2965503"/>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7" name="Google Shape;937;p34"/>
                <p:cNvCxnSpPr/>
                <p:nvPr/>
              </p:nvCxnSpPr>
              <p:spPr>
                <a:xfrm>
                  <a:off x="7916400" y="2958530"/>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8" name="Google Shape;938;p34"/>
                <p:cNvCxnSpPr/>
                <p:nvPr/>
              </p:nvCxnSpPr>
              <p:spPr>
                <a:xfrm>
                  <a:off x="8463162" y="2962160"/>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39" name="Google Shape;939;p34"/>
                <p:cNvCxnSpPr/>
                <p:nvPr/>
              </p:nvCxnSpPr>
              <p:spPr>
                <a:xfrm>
                  <a:off x="8995531" y="297069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0" name="Google Shape;940;p34"/>
                <p:cNvCxnSpPr/>
                <p:nvPr/>
              </p:nvCxnSpPr>
              <p:spPr>
                <a:xfrm>
                  <a:off x="9542293" y="297432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1" name="Google Shape;941;p34"/>
                <p:cNvCxnSpPr/>
                <p:nvPr/>
              </p:nvCxnSpPr>
              <p:spPr>
                <a:xfrm>
                  <a:off x="10081381" y="297432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2" name="Google Shape;942;p34"/>
                <p:cNvCxnSpPr/>
                <p:nvPr/>
              </p:nvCxnSpPr>
              <p:spPr>
                <a:xfrm>
                  <a:off x="10628143" y="2977955"/>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3" name="Google Shape;943;p34"/>
                <p:cNvCxnSpPr/>
                <p:nvPr/>
              </p:nvCxnSpPr>
              <p:spPr>
                <a:xfrm>
                  <a:off x="7916400" y="2958530"/>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4" name="Google Shape;944;p34"/>
                <p:cNvCxnSpPr/>
                <p:nvPr/>
              </p:nvCxnSpPr>
              <p:spPr>
                <a:xfrm>
                  <a:off x="7916400" y="2958530"/>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5" name="Google Shape;945;p34"/>
                <p:cNvCxnSpPr/>
                <p:nvPr/>
              </p:nvCxnSpPr>
              <p:spPr>
                <a:xfrm>
                  <a:off x="8451904" y="2961215"/>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6" name="Google Shape;946;p34"/>
                <p:cNvCxnSpPr/>
                <p:nvPr/>
              </p:nvCxnSpPr>
              <p:spPr>
                <a:xfrm>
                  <a:off x="8994991" y="2983805"/>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7" name="Google Shape;947;p34"/>
                <p:cNvCxnSpPr/>
                <p:nvPr/>
              </p:nvCxnSpPr>
              <p:spPr>
                <a:xfrm>
                  <a:off x="9538545" y="2982708"/>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8" name="Google Shape;948;p34"/>
                <p:cNvCxnSpPr/>
                <p:nvPr/>
              </p:nvCxnSpPr>
              <p:spPr>
                <a:xfrm>
                  <a:off x="10065648" y="295924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49" name="Google Shape;949;p34"/>
                <p:cNvCxnSpPr/>
                <p:nvPr/>
              </p:nvCxnSpPr>
              <p:spPr>
                <a:xfrm>
                  <a:off x="8463504" y="2959484"/>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50" name="Google Shape;950;p34"/>
                <p:cNvCxnSpPr/>
                <p:nvPr/>
              </p:nvCxnSpPr>
              <p:spPr>
                <a:xfrm>
                  <a:off x="8995531" y="2972784"/>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51" name="Google Shape;951;p34"/>
                <p:cNvCxnSpPr/>
                <p:nvPr/>
              </p:nvCxnSpPr>
              <p:spPr>
                <a:xfrm>
                  <a:off x="9536400" y="2958530"/>
                  <a:ext cx="2174207" cy="452862"/>
                </a:xfrm>
                <a:prstGeom prst="straightConnector1">
                  <a:avLst/>
                </a:prstGeom>
                <a:noFill/>
                <a:ln cap="flat" cmpd="sng" w="9525">
                  <a:solidFill>
                    <a:schemeClr val="accent1"/>
                  </a:solidFill>
                  <a:prstDash val="solid"/>
                  <a:miter lim="800000"/>
                  <a:headEnd len="sm" w="sm" type="none"/>
                  <a:tailEnd len="sm" w="sm" type="none"/>
                </a:ln>
              </p:spPr>
            </p:cxnSp>
            <p:cxnSp>
              <p:nvCxnSpPr>
                <p:cNvPr id="952" name="Google Shape;952;p34"/>
                <p:cNvCxnSpPr/>
                <p:nvPr/>
              </p:nvCxnSpPr>
              <p:spPr>
                <a:xfrm>
                  <a:off x="7916400" y="2958530"/>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53" name="Google Shape;953;p34"/>
                <p:cNvCxnSpPr/>
                <p:nvPr/>
              </p:nvCxnSpPr>
              <p:spPr>
                <a:xfrm>
                  <a:off x="8462341" y="2960457"/>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54" name="Google Shape;954;p34"/>
                <p:cNvCxnSpPr/>
                <p:nvPr/>
              </p:nvCxnSpPr>
              <p:spPr>
                <a:xfrm>
                  <a:off x="8983200" y="2960458"/>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55" name="Google Shape;955;p34"/>
                <p:cNvCxnSpPr/>
                <p:nvPr/>
              </p:nvCxnSpPr>
              <p:spPr>
                <a:xfrm>
                  <a:off x="7916400" y="2958530"/>
                  <a:ext cx="3780000" cy="461470"/>
                </a:xfrm>
                <a:prstGeom prst="straightConnector1">
                  <a:avLst/>
                </a:prstGeom>
                <a:noFill/>
                <a:ln cap="flat" cmpd="sng" w="9525">
                  <a:solidFill>
                    <a:schemeClr val="accent1"/>
                  </a:solidFill>
                  <a:prstDash val="solid"/>
                  <a:miter lim="800000"/>
                  <a:headEnd len="sm" w="sm" type="none"/>
                  <a:tailEnd len="sm" w="sm" type="none"/>
                </a:ln>
              </p:spPr>
            </p:cxnSp>
            <p:grpSp>
              <p:nvGrpSpPr>
                <p:cNvPr id="956" name="Google Shape;956;p34"/>
                <p:cNvGrpSpPr/>
                <p:nvPr/>
              </p:nvGrpSpPr>
              <p:grpSpPr>
                <a:xfrm flipH="1" rot="10800000">
                  <a:off x="7913936" y="2942446"/>
                  <a:ext cx="3794207" cy="499395"/>
                  <a:chOff x="3966892" y="5975619"/>
                  <a:chExt cx="3794207" cy="501738"/>
                </a:xfrm>
              </p:grpSpPr>
              <p:cxnSp>
                <p:nvCxnSpPr>
                  <p:cNvPr id="957" name="Google Shape;957;p34"/>
                  <p:cNvCxnSpPr/>
                  <p:nvPr/>
                </p:nvCxnSpPr>
                <p:spPr>
                  <a:xfrm>
                    <a:off x="3966892"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58" name="Google Shape;958;p34"/>
                  <p:cNvCxnSpPr/>
                  <p:nvPr/>
                </p:nvCxnSpPr>
                <p:spPr>
                  <a:xfrm>
                    <a:off x="4506892" y="5975619"/>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59" name="Google Shape;959;p34"/>
                  <p:cNvCxnSpPr/>
                  <p:nvPr/>
                </p:nvCxnSpPr>
                <p:spPr>
                  <a:xfrm>
                    <a:off x="5046892" y="6012454"/>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0" name="Google Shape;960;p34"/>
                  <p:cNvCxnSpPr/>
                  <p:nvPr/>
                </p:nvCxnSpPr>
                <p:spPr>
                  <a:xfrm>
                    <a:off x="5594900" y="5999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1" name="Google Shape;961;p34"/>
                  <p:cNvCxnSpPr/>
                  <p:nvPr/>
                </p:nvCxnSpPr>
                <p:spPr>
                  <a:xfrm>
                    <a:off x="6126892" y="5975619"/>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2" name="Google Shape;962;p34"/>
                  <p:cNvCxnSpPr/>
                  <p:nvPr/>
                </p:nvCxnSpPr>
                <p:spPr>
                  <a:xfrm>
                    <a:off x="6666892" y="5999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3" name="Google Shape;963;p34"/>
                  <p:cNvCxnSpPr/>
                  <p:nvPr/>
                </p:nvCxnSpPr>
                <p:spPr>
                  <a:xfrm>
                    <a:off x="7195191"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4" name="Google Shape;964;p34"/>
                  <p:cNvCxnSpPr/>
                  <p:nvPr/>
                </p:nvCxnSpPr>
                <p:spPr>
                  <a:xfrm>
                    <a:off x="7748138" y="5990612"/>
                    <a:ext cx="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5" name="Google Shape;965;p34"/>
                  <p:cNvCxnSpPr/>
                  <p:nvPr/>
                </p:nvCxnSpPr>
                <p:spPr>
                  <a:xfrm>
                    <a:off x="3966892" y="599061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6" name="Google Shape;966;p34"/>
                  <p:cNvCxnSpPr/>
                  <p:nvPr/>
                </p:nvCxnSpPr>
                <p:spPr>
                  <a:xfrm>
                    <a:off x="4522909" y="600400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7" name="Google Shape;967;p34"/>
                  <p:cNvCxnSpPr/>
                  <p:nvPr/>
                </p:nvCxnSpPr>
                <p:spPr>
                  <a:xfrm>
                    <a:off x="5046891" y="600400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8" name="Google Shape;968;p34"/>
                  <p:cNvCxnSpPr/>
                  <p:nvPr/>
                </p:nvCxnSpPr>
                <p:spPr>
                  <a:xfrm>
                    <a:off x="5590896" y="5990634"/>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69" name="Google Shape;969;p34"/>
                  <p:cNvCxnSpPr/>
                  <p:nvPr/>
                </p:nvCxnSpPr>
                <p:spPr>
                  <a:xfrm>
                    <a:off x="6121042" y="5990612"/>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0" name="Google Shape;970;p34"/>
                  <p:cNvCxnSpPr/>
                  <p:nvPr/>
                </p:nvCxnSpPr>
                <p:spPr>
                  <a:xfrm>
                    <a:off x="6665483" y="6004558"/>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1" name="Google Shape;971;p34"/>
                  <p:cNvCxnSpPr/>
                  <p:nvPr/>
                </p:nvCxnSpPr>
                <p:spPr>
                  <a:xfrm>
                    <a:off x="7199145" y="5997585"/>
                    <a:ext cx="54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2" name="Google Shape;972;p34"/>
                  <p:cNvCxnSpPr/>
                  <p:nvPr/>
                </p:nvCxnSpPr>
                <p:spPr>
                  <a:xfrm>
                    <a:off x="3966892" y="5990612"/>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3" name="Google Shape;973;p34"/>
                  <p:cNvCxnSpPr/>
                  <p:nvPr/>
                </p:nvCxnSpPr>
                <p:spPr>
                  <a:xfrm>
                    <a:off x="4513654" y="5994242"/>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4" name="Google Shape;974;p34"/>
                  <p:cNvCxnSpPr/>
                  <p:nvPr/>
                </p:nvCxnSpPr>
                <p:spPr>
                  <a:xfrm>
                    <a:off x="5046023" y="600277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5" name="Google Shape;975;p34"/>
                  <p:cNvCxnSpPr/>
                  <p:nvPr/>
                </p:nvCxnSpPr>
                <p:spPr>
                  <a:xfrm>
                    <a:off x="5592785" y="600640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6" name="Google Shape;976;p34"/>
                  <p:cNvCxnSpPr/>
                  <p:nvPr/>
                </p:nvCxnSpPr>
                <p:spPr>
                  <a:xfrm>
                    <a:off x="6131873" y="600640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7" name="Google Shape;977;p34"/>
                  <p:cNvCxnSpPr/>
                  <p:nvPr/>
                </p:nvCxnSpPr>
                <p:spPr>
                  <a:xfrm>
                    <a:off x="6678635" y="6010037"/>
                    <a:ext cx="108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8" name="Google Shape;978;p34"/>
                  <p:cNvCxnSpPr/>
                  <p:nvPr/>
                </p:nvCxnSpPr>
                <p:spPr>
                  <a:xfrm>
                    <a:off x="3966892" y="5990612"/>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79" name="Google Shape;979;p34"/>
                  <p:cNvCxnSpPr/>
                  <p:nvPr/>
                </p:nvCxnSpPr>
                <p:spPr>
                  <a:xfrm>
                    <a:off x="3966892" y="5990612"/>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80" name="Google Shape;980;p34"/>
                  <p:cNvCxnSpPr/>
                  <p:nvPr/>
                </p:nvCxnSpPr>
                <p:spPr>
                  <a:xfrm>
                    <a:off x="4502396" y="599329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81" name="Google Shape;981;p34"/>
                  <p:cNvCxnSpPr/>
                  <p:nvPr/>
                </p:nvCxnSpPr>
                <p:spPr>
                  <a:xfrm>
                    <a:off x="5045483" y="6015887"/>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82" name="Google Shape;982;p34"/>
                  <p:cNvCxnSpPr/>
                  <p:nvPr/>
                </p:nvCxnSpPr>
                <p:spPr>
                  <a:xfrm>
                    <a:off x="5589037" y="6014790"/>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83" name="Google Shape;983;p34"/>
                  <p:cNvCxnSpPr/>
                  <p:nvPr/>
                </p:nvCxnSpPr>
                <p:spPr>
                  <a:xfrm>
                    <a:off x="6116140" y="5991329"/>
                    <a:ext cx="162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84" name="Google Shape;984;p34"/>
                  <p:cNvCxnSpPr/>
                  <p:nvPr/>
                </p:nvCxnSpPr>
                <p:spPr>
                  <a:xfrm>
                    <a:off x="4513996" y="5991566"/>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85" name="Google Shape;985;p34"/>
                  <p:cNvCxnSpPr/>
                  <p:nvPr/>
                </p:nvCxnSpPr>
                <p:spPr>
                  <a:xfrm>
                    <a:off x="5046023" y="6004866"/>
                    <a:ext cx="216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86" name="Google Shape;986;p34"/>
                  <p:cNvCxnSpPr/>
                  <p:nvPr/>
                </p:nvCxnSpPr>
                <p:spPr>
                  <a:xfrm>
                    <a:off x="5586892" y="5990612"/>
                    <a:ext cx="2174207" cy="452862"/>
                  </a:xfrm>
                  <a:prstGeom prst="straightConnector1">
                    <a:avLst/>
                  </a:prstGeom>
                  <a:noFill/>
                  <a:ln cap="flat" cmpd="sng" w="9525">
                    <a:solidFill>
                      <a:schemeClr val="accent1"/>
                    </a:solidFill>
                    <a:prstDash val="solid"/>
                    <a:miter lim="800000"/>
                    <a:headEnd len="sm" w="sm" type="none"/>
                    <a:tailEnd len="sm" w="sm" type="none"/>
                  </a:ln>
                </p:spPr>
              </p:cxnSp>
              <p:cxnSp>
                <p:nvCxnSpPr>
                  <p:cNvPr id="987" name="Google Shape;987;p34"/>
                  <p:cNvCxnSpPr/>
                  <p:nvPr/>
                </p:nvCxnSpPr>
                <p:spPr>
                  <a:xfrm>
                    <a:off x="3966892" y="5990612"/>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88" name="Google Shape;988;p34"/>
                  <p:cNvCxnSpPr/>
                  <p:nvPr/>
                </p:nvCxnSpPr>
                <p:spPr>
                  <a:xfrm>
                    <a:off x="4512833" y="5992539"/>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89" name="Google Shape;989;p34"/>
                  <p:cNvCxnSpPr/>
                  <p:nvPr/>
                </p:nvCxnSpPr>
                <p:spPr>
                  <a:xfrm>
                    <a:off x="5033692" y="5992540"/>
                    <a:ext cx="2700000" cy="461470"/>
                  </a:xfrm>
                  <a:prstGeom prst="straightConnector1">
                    <a:avLst/>
                  </a:prstGeom>
                  <a:noFill/>
                  <a:ln cap="flat" cmpd="sng" w="9525">
                    <a:solidFill>
                      <a:schemeClr val="accent1"/>
                    </a:solidFill>
                    <a:prstDash val="solid"/>
                    <a:miter lim="800000"/>
                    <a:headEnd len="sm" w="sm" type="none"/>
                    <a:tailEnd len="sm" w="sm" type="none"/>
                  </a:ln>
                </p:spPr>
              </p:cxnSp>
              <p:cxnSp>
                <p:nvCxnSpPr>
                  <p:cNvPr id="990" name="Google Shape;990;p34"/>
                  <p:cNvCxnSpPr/>
                  <p:nvPr/>
                </p:nvCxnSpPr>
                <p:spPr>
                  <a:xfrm>
                    <a:off x="3966892" y="5990612"/>
                    <a:ext cx="3780000" cy="461470"/>
                  </a:xfrm>
                  <a:prstGeom prst="straightConnector1">
                    <a:avLst/>
                  </a:prstGeom>
                  <a:noFill/>
                  <a:ln cap="flat" cmpd="sng" w="9525">
                    <a:solidFill>
                      <a:schemeClr val="accent1"/>
                    </a:solidFill>
                    <a:prstDash val="solid"/>
                    <a:miter lim="800000"/>
                    <a:headEnd len="sm" w="sm" type="none"/>
                    <a:tailEnd len="sm" w="sm" type="none"/>
                  </a:ln>
                </p:spPr>
              </p:cxnSp>
            </p:grpSp>
          </p:grpSp>
          <p:cxnSp>
            <p:nvCxnSpPr>
              <p:cNvPr id="991" name="Google Shape;991;p34"/>
              <p:cNvCxnSpPr>
                <a:stCxn id="831" idx="4"/>
                <a:endCxn id="839" idx="0"/>
              </p:cNvCxnSpPr>
              <p:nvPr/>
            </p:nvCxnSpPr>
            <p:spPr>
              <a:xfrm>
                <a:off x="7916400" y="4614530"/>
                <a:ext cx="13461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992" name="Google Shape;992;p34"/>
              <p:cNvCxnSpPr>
                <a:stCxn id="832" idx="4"/>
                <a:endCxn id="839" idx="0"/>
              </p:cNvCxnSpPr>
              <p:nvPr/>
            </p:nvCxnSpPr>
            <p:spPr>
              <a:xfrm>
                <a:off x="8456400" y="4614530"/>
                <a:ext cx="8061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993" name="Google Shape;993;p34"/>
              <p:cNvCxnSpPr>
                <a:stCxn id="833" idx="4"/>
                <a:endCxn id="839" idx="0"/>
              </p:cNvCxnSpPr>
              <p:nvPr/>
            </p:nvCxnSpPr>
            <p:spPr>
              <a:xfrm>
                <a:off x="8996400" y="4614530"/>
                <a:ext cx="2661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994" name="Google Shape;994;p34"/>
              <p:cNvCxnSpPr>
                <a:stCxn id="834" idx="4"/>
                <a:endCxn id="839" idx="0"/>
              </p:cNvCxnSpPr>
              <p:nvPr/>
            </p:nvCxnSpPr>
            <p:spPr>
              <a:xfrm flipH="1">
                <a:off x="9262500" y="4614530"/>
                <a:ext cx="2739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995" name="Google Shape;995;p34"/>
              <p:cNvCxnSpPr>
                <a:stCxn id="835" idx="4"/>
                <a:endCxn id="839" idx="0"/>
              </p:cNvCxnSpPr>
              <p:nvPr/>
            </p:nvCxnSpPr>
            <p:spPr>
              <a:xfrm flipH="1">
                <a:off x="9262500" y="4614530"/>
                <a:ext cx="8139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996" name="Google Shape;996;p34"/>
              <p:cNvCxnSpPr>
                <a:stCxn id="836" idx="4"/>
                <a:endCxn id="839" idx="0"/>
              </p:cNvCxnSpPr>
              <p:nvPr/>
            </p:nvCxnSpPr>
            <p:spPr>
              <a:xfrm flipH="1">
                <a:off x="9262500" y="4614530"/>
                <a:ext cx="13539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997" name="Google Shape;997;p34"/>
              <p:cNvCxnSpPr>
                <a:stCxn id="837" idx="4"/>
                <a:endCxn id="839" idx="0"/>
              </p:cNvCxnSpPr>
              <p:nvPr/>
            </p:nvCxnSpPr>
            <p:spPr>
              <a:xfrm flipH="1">
                <a:off x="9262500" y="4614530"/>
                <a:ext cx="18939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998" name="Google Shape;998;p34"/>
              <p:cNvCxnSpPr>
                <a:stCxn id="838" idx="4"/>
                <a:endCxn id="839" idx="0"/>
              </p:cNvCxnSpPr>
              <p:nvPr/>
            </p:nvCxnSpPr>
            <p:spPr>
              <a:xfrm flipH="1">
                <a:off x="9262500" y="4614530"/>
                <a:ext cx="2433900" cy="461400"/>
              </a:xfrm>
              <a:prstGeom prst="straightConnector1">
                <a:avLst/>
              </a:prstGeom>
              <a:noFill/>
              <a:ln cap="flat" cmpd="sng" w="9525">
                <a:solidFill>
                  <a:schemeClr val="accent1"/>
                </a:solidFill>
                <a:prstDash val="solid"/>
                <a:miter lim="800000"/>
                <a:headEnd len="sm" w="sm" type="none"/>
                <a:tailEnd len="sm" w="sm" type="none"/>
              </a:ln>
            </p:spPr>
          </p:cxnSp>
          <p:cxnSp>
            <p:nvCxnSpPr>
              <p:cNvPr id="999" name="Google Shape;999;p34"/>
              <p:cNvCxnSpPr>
                <a:endCxn id="840" idx="0"/>
              </p:cNvCxnSpPr>
              <p:nvPr/>
            </p:nvCxnSpPr>
            <p:spPr>
              <a:xfrm>
                <a:off x="7930018" y="4628100"/>
                <a:ext cx="1872600" cy="447900"/>
              </a:xfrm>
              <a:prstGeom prst="straightConnector1">
                <a:avLst/>
              </a:prstGeom>
              <a:noFill/>
              <a:ln cap="flat" cmpd="sng" w="9525">
                <a:solidFill>
                  <a:schemeClr val="accent1"/>
                </a:solidFill>
                <a:prstDash val="solid"/>
                <a:miter lim="800000"/>
                <a:headEnd len="sm" w="sm" type="none"/>
                <a:tailEnd len="sm" w="sm" type="none"/>
              </a:ln>
            </p:spPr>
          </p:cxnSp>
          <p:cxnSp>
            <p:nvCxnSpPr>
              <p:cNvPr id="1000" name="Google Shape;1000;p34"/>
              <p:cNvCxnSpPr>
                <a:endCxn id="840" idx="0"/>
              </p:cNvCxnSpPr>
              <p:nvPr/>
            </p:nvCxnSpPr>
            <p:spPr>
              <a:xfrm>
                <a:off x="8470018" y="4628100"/>
                <a:ext cx="1332600" cy="447900"/>
              </a:xfrm>
              <a:prstGeom prst="straightConnector1">
                <a:avLst/>
              </a:prstGeom>
              <a:noFill/>
              <a:ln cap="flat" cmpd="sng" w="9525">
                <a:solidFill>
                  <a:schemeClr val="accent1"/>
                </a:solidFill>
                <a:prstDash val="solid"/>
                <a:miter lim="800000"/>
                <a:headEnd len="sm" w="sm" type="none"/>
                <a:tailEnd len="sm" w="sm" type="none"/>
              </a:ln>
            </p:spPr>
          </p:cxnSp>
          <p:cxnSp>
            <p:nvCxnSpPr>
              <p:cNvPr id="1001" name="Google Shape;1001;p34"/>
              <p:cNvCxnSpPr>
                <a:endCxn id="840" idx="0"/>
              </p:cNvCxnSpPr>
              <p:nvPr/>
            </p:nvCxnSpPr>
            <p:spPr>
              <a:xfrm>
                <a:off x="9010018" y="4628100"/>
                <a:ext cx="792600" cy="447900"/>
              </a:xfrm>
              <a:prstGeom prst="straightConnector1">
                <a:avLst/>
              </a:prstGeom>
              <a:noFill/>
              <a:ln cap="flat" cmpd="sng" w="9525">
                <a:solidFill>
                  <a:schemeClr val="accent1"/>
                </a:solidFill>
                <a:prstDash val="solid"/>
                <a:miter lim="800000"/>
                <a:headEnd len="sm" w="sm" type="none"/>
                <a:tailEnd len="sm" w="sm" type="none"/>
              </a:ln>
            </p:spPr>
          </p:cxnSp>
          <p:cxnSp>
            <p:nvCxnSpPr>
              <p:cNvPr id="1002" name="Google Shape;1002;p34"/>
              <p:cNvCxnSpPr>
                <a:endCxn id="840" idx="0"/>
              </p:cNvCxnSpPr>
              <p:nvPr/>
            </p:nvCxnSpPr>
            <p:spPr>
              <a:xfrm>
                <a:off x="9550018" y="4628100"/>
                <a:ext cx="252600" cy="447900"/>
              </a:xfrm>
              <a:prstGeom prst="straightConnector1">
                <a:avLst/>
              </a:prstGeom>
              <a:noFill/>
              <a:ln cap="flat" cmpd="sng" w="9525">
                <a:solidFill>
                  <a:schemeClr val="accent1"/>
                </a:solidFill>
                <a:prstDash val="solid"/>
                <a:miter lim="800000"/>
                <a:headEnd len="sm" w="sm" type="none"/>
                <a:tailEnd len="sm" w="sm" type="none"/>
              </a:ln>
            </p:spPr>
          </p:cxnSp>
          <p:cxnSp>
            <p:nvCxnSpPr>
              <p:cNvPr id="1003" name="Google Shape;1003;p34"/>
              <p:cNvCxnSpPr>
                <a:endCxn id="840" idx="0"/>
              </p:cNvCxnSpPr>
              <p:nvPr/>
            </p:nvCxnSpPr>
            <p:spPr>
              <a:xfrm flipH="1">
                <a:off x="9802618" y="4628100"/>
                <a:ext cx="287400" cy="447900"/>
              </a:xfrm>
              <a:prstGeom prst="straightConnector1">
                <a:avLst/>
              </a:prstGeom>
              <a:noFill/>
              <a:ln cap="flat" cmpd="sng" w="9525">
                <a:solidFill>
                  <a:schemeClr val="accent1"/>
                </a:solidFill>
                <a:prstDash val="solid"/>
                <a:miter lim="800000"/>
                <a:headEnd len="sm" w="sm" type="none"/>
                <a:tailEnd len="sm" w="sm" type="none"/>
              </a:ln>
            </p:spPr>
          </p:cxnSp>
          <p:cxnSp>
            <p:nvCxnSpPr>
              <p:cNvPr id="1004" name="Google Shape;1004;p34"/>
              <p:cNvCxnSpPr>
                <a:endCxn id="840" idx="0"/>
              </p:cNvCxnSpPr>
              <p:nvPr/>
            </p:nvCxnSpPr>
            <p:spPr>
              <a:xfrm flipH="1">
                <a:off x="9802618" y="4628100"/>
                <a:ext cx="827400" cy="447900"/>
              </a:xfrm>
              <a:prstGeom prst="straightConnector1">
                <a:avLst/>
              </a:prstGeom>
              <a:noFill/>
              <a:ln cap="flat" cmpd="sng" w="9525">
                <a:solidFill>
                  <a:schemeClr val="accent1"/>
                </a:solidFill>
                <a:prstDash val="solid"/>
                <a:miter lim="800000"/>
                <a:headEnd len="sm" w="sm" type="none"/>
                <a:tailEnd len="sm" w="sm" type="none"/>
              </a:ln>
            </p:spPr>
          </p:cxnSp>
          <p:cxnSp>
            <p:nvCxnSpPr>
              <p:cNvPr id="1005" name="Google Shape;1005;p34"/>
              <p:cNvCxnSpPr>
                <a:endCxn id="840" idx="0"/>
              </p:cNvCxnSpPr>
              <p:nvPr/>
            </p:nvCxnSpPr>
            <p:spPr>
              <a:xfrm flipH="1">
                <a:off x="9802618" y="4628100"/>
                <a:ext cx="1367400" cy="447900"/>
              </a:xfrm>
              <a:prstGeom prst="straightConnector1">
                <a:avLst/>
              </a:prstGeom>
              <a:noFill/>
              <a:ln cap="flat" cmpd="sng" w="9525">
                <a:solidFill>
                  <a:schemeClr val="accent1"/>
                </a:solidFill>
                <a:prstDash val="solid"/>
                <a:miter lim="800000"/>
                <a:headEnd len="sm" w="sm" type="none"/>
                <a:tailEnd len="sm" w="sm" type="none"/>
              </a:ln>
            </p:spPr>
          </p:cxnSp>
          <p:cxnSp>
            <p:nvCxnSpPr>
              <p:cNvPr id="1006" name="Google Shape;1006;p34"/>
              <p:cNvCxnSpPr>
                <a:endCxn id="840" idx="0"/>
              </p:cNvCxnSpPr>
              <p:nvPr/>
            </p:nvCxnSpPr>
            <p:spPr>
              <a:xfrm flipH="1">
                <a:off x="9802618" y="4628100"/>
                <a:ext cx="1907400" cy="447900"/>
              </a:xfrm>
              <a:prstGeom prst="straightConnector1">
                <a:avLst/>
              </a:prstGeom>
              <a:noFill/>
              <a:ln cap="flat" cmpd="sng" w="9525">
                <a:solidFill>
                  <a:schemeClr val="accent1"/>
                </a:solidFill>
                <a:prstDash val="solid"/>
                <a:miter lim="800000"/>
                <a:headEnd len="sm" w="sm" type="none"/>
                <a:tailEnd len="sm" w="sm" type="none"/>
              </a:ln>
            </p:spPr>
          </p:cxnSp>
          <p:cxnSp>
            <p:nvCxnSpPr>
              <p:cNvPr id="1007" name="Google Shape;1007;p34"/>
              <p:cNvCxnSpPr>
                <a:endCxn id="841" idx="0"/>
              </p:cNvCxnSpPr>
              <p:nvPr/>
            </p:nvCxnSpPr>
            <p:spPr>
              <a:xfrm>
                <a:off x="7930018" y="4616400"/>
                <a:ext cx="2412600" cy="459600"/>
              </a:xfrm>
              <a:prstGeom prst="straightConnector1">
                <a:avLst/>
              </a:prstGeom>
              <a:noFill/>
              <a:ln cap="flat" cmpd="sng" w="9525">
                <a:solidFill>
                  <a:schemeClr val="accent1"/>
                </a:solidFill>
                <a:prstDash val="solid"/>
                <a:miter lim="800000"/>
                <a:headEnd len="sm" w="sm" type="none"/>
                <a:tailEnd len="sm" w="sm" type="none"/>
              </a:ln>
            </p:spPr>
          </p:cxnSp>
          <p:cxnSp>
            <p:nvCxnSpPr>
              <p:cNvPr id="1008" name="Google Shape;1008;p34"/>
              <p:cNvCxnSpPr>
                <a:endCxn id="841" idx="0"/>
              </p:cNvCxnSpPr>
              <p:nvPr/>
            </p:nvCxnSpPr>
            <p:spPr>
              <a:xfrm>
                <a:off x="8470018" y="4616400"/>
                <a:ext cx="1872600" cy="459600"/>
              </a:xfrm>
              <a:prstGeom prst="straightConnector1">
                <a:avLst/>
              </a:prstGeom>
              <a:noFill/>
              <a:ln cap="flat" cmpd="sng" w="9525">
                <a:solidFill>
                  <a:schemeClr val="accent1"/>
                </a:solidFill>
                <a:prstDash val="solid"/>
                <a:miter lim="800000"/>
                <a:headEnd len="sm" w="sm" type="none"/>
                <a:tailEnd len="sm" w="sm" type="none"/>
              </a:ln>
            </p:spPr>
          </p:cxnSp>
          <p:cxnSp>
            <p:nvCxnSpPr>
              <p:cNvPr id="1009" name="Google Shape;1009;p34"/>
              <p:cNvCxnSpPr>
                <a:endCxn id="841" idx="0"/>
              </p:cNvCxnSpPr>
              <p:nvPr/>
            </p:nvCxnSpPr>
            <p:spPr>
              <a:xfrm>
                <a:off x="9010018" y="4616400"/>
                <a:ext cx="1332600" cy="459600"/>
              </a:xfrm>
              <a:prstGeom prst="straightConnector1">
                <a:avLst/>
              </a:prstGeom>
              <a:noFill/>
              <a:ln cap="flat" cmpd="sng" w="9525">
                <a:solidFill>
                  <a:schemeClr val="accent1"/>
                </a:solidFill>
                <a:prstDash val="solid"/>
                <a:miter lim="800000"/>
                <a:headEnd len="sm" w="sm" type="none"/>
                <a:tailEnd len="sm" w="sm" type="none"/>
              </a:ln>
            </p:spPr>
          </p:cxnSp>
          <p:cxnSp>
            <p:nvCxnSpPr>
              <p:cNvPr id="1010" name="Google Shape;1010;p34"/>
              <p:cNvCxnSpPr>
                <a:endCxn id="841" idx="0"/>
              </p:cNvCxnSpPr>
              <p:nvPr/>
            </p:nvCxnSpPr>
            <p:spPr>
              <a:xfrm>
                <a:off x="9550018" y="4616400"/>
                <a:ext cx="792600" cy="459600"/>
              </a:xfrm>
              <a:prstGeom prst="straightConnector1">
                <a:avLst/>
              </a:prstGeom>
              <a:noFill/>
              <a:ln cap="flat" cmpd="sng" w="9525">
                <a:solidFill>
                  <a:schemeClr val="accent1"/>
                </a:solidFill>
                <a:prstDash val="solid"/>
                <a:miter lim="800000"/>
                <a:headEnd len="sm" w="sm" type="none"/>
                <a:tailEnd len="sm" w="sm" type="none"/>
              </a:ln>
            </p:spPr>
          </p:cxnSp>
          <p:cxnSp>
            <p:nvCxnSpPr>
              <p:cNvPr id="1011" name="Google Shape;1011;p34"/>
              <p:cNvCxnSpPr>
                <a:endCxn id="841" idx="0"/>
              </p:cNvCxnSpPr>
              <p:nvPr/>
            </p:nvCxnSpPr>
            <p:spPr>
              <a:xfrm>
                <a:off x="10090018" y="4616400"/>
                <a:ext cx="252600" cy="459600"/>
              </a:xfrm>
              <a:prstGeom prst="straightConnector1">
                <a:avLst/>
              </a:prstGeom>
              <a:noFill/>
              <a:ln cap="flat" cmpd="sng" w="9525">
                <a:solidFill>
                  <a:schemeClr val="accent1"/>
                </a:solidFill>
                <a:prstDash val="solid"/>
                <a:miter lim="800000"/>
                <a:headEnd len="sm" w="sm" type="none"/>
                <a:tailEnd len="sm" w="sm" type="none"/>
              </a:ln>
            </p:spPr>
          </p:cxnSp>
          <p:cxnSp>
            <p:nvCxnSpPr>
              <p:cNvPr id="1012" name="Google Shape;1012;p34"/>
              <p:cNvCxnSpPr>
                <a:endCxn id="841" idx="0"/>
              </p:cNvCxnSpPr>
              <p:nvPr/>
            </p:nvCxnSpPr>
            <p:spPr>
              <a:xfrm flipH="1">
                <a:off x="10342618" y="4616400"/>
                <a:ext cx="287400" cy="459600"/>
              </a:xfrm>
              <a:prstGeom prst="straightConnector1">
                <a:avLst/>
              </a:prstGeom>
              <a:noFill/>
              <a:ln cap="flat" cmpd="sng" w="9525">
                <a:solidFill>
                  <a:schemeClr val="accent1"/>
                </a:solidFill>
                <a:prstDash val="solid"/>
                <a:miter lim="800000"/>
                <a:headEnd len="sm" w="sm" type="none"/>
                <a:tailEnd len="sm" w="sm" type="none"/>
              </a:ln>
            </p:spPr>
          </p:cxnSp>
          <p:cxnSp>
            <p:nvCxnSpPr>
              <p:cNvPr id="1013" name="Google Shape;1013;p34"/>
              <p:cNvCxnSpPr>
                <a:endCxn id="841" idx="0"/>
              </p:cNvCxnSpPr>
              <p:nvPr/>
            </p:nvCxnSpPr>
            <p:spPr>
              <a:xfrm flipH="1">
                <a:off x="10342618" y="4616400"/>
                <a:ext cx="827400" cy="459600"/>
              </a:xfrm>
              <a:prstGeom prst="straightConnector1">
                <a:avLst/>
              </a:prstGeom>
              <a:noFill/>
              <a:ln cap="flat" cmpd="sng" w="9525">
                <a:solidFill>
                  <a:schemeClr val="accent1"/>
                </a:solidFill>
                <a:prstDash val="solid"/>
                <a:miter lim="800000"/>
                <a:headEnd len="sm" w="sm" type="none"/>
                <a:tailEnd len="sm" w="sm" type="none"/>
              </a:ln>
            </p:spPr>
          </p:cxnSp>
          <p:cxnSp>
            <p:nvCxnSpPr>
              <p:cNvPr id="1014" name="Google Shape;1014;p34"/>
              <p:cNvCxnSpPr>
                <a:endCxn id="841" idx="0"/>
              </p:cNvCxnSpPr>
              <p:nvPr/>
            </p:nvCxnSpPr>
            <p:spPr>
              <a:xfrm flipH="1">
                <a:off x="10342618" y="4616400"/>
                <a:ext cx="1367400" cy="459600"/>
              </a:xfrm>
              <a:prstGeom prst="straightConnector1">
                <a:avLst/>
              </a:prstGeom>
              <a:noFill/>
              <a:ln cap="flat" cmpd="sng" w="9525">
                <a:solidFill>
                  <a:schemeClr val="accent1"/>
                </a:solidFill>
                <a:prstDash val="solid"/>
                <a:miter lim="800000"/>
                <a:headEnd len="sm" w="sm" type="none"/>
                <a:tailEnd len="sm" w="sm" type="none"/>
              </a:ln>
            </p:spPr>
          </p:cxnSp>
          <p:cxnSp>
            <p:nvCxnSpPr>
              <p:cNvPr id="1015" name="Google Shape;1015;p34"/>
              <p:cNvCxnSpPr>
                <a:stCxn id="809" idx="4"/>
                <a:endCxn id="816" idx="0"/>
              </p:cNvCxnSpPr>
              <p:nvPr/>
            </p:nvCxnSpPr>
            <p:spPr>
              <a:xfrm>
                <a:off x="8413323" y="2106983"/>
                <a:ext cx="43200" cy="485100"/>
              </a:xfrm>
              <a:prstGeom prst="straightConnector1">
                <a:avLst/>
              </a:prstGeom>
              <a:noFill/>
              <a:ln cap="flat" cmpd="sng" w="9525">
                <a:solidFill>
                  <a:schemeClr val="accent1"/>
                </a:solidFill>
                <a:prstDash val="solid"/>
                <a:miter lim="800000"/>
                <a:headEnd len="sm" w="sm" type="none"/>
                <a:tailEnd len="sm" w="sm" type="none"/>
              </a:ln>
            </p:spPr>
          </p:cxnSp>
          <p:cxnSp>
            <p:nvCxnSpPr>
              <p:cNvPr id="1016" name="Google Shape;1016;p34"/>
              <p:cNvCxnSpPr>
                <a:endCxn id="817" idx="0"/>
              </p:cNvCxnSpPr>
              <p:nvPr/>
            </p:nvCxnSpPr>
            <p:spPr>
              <a:xfrm>
                <a:off x="8971800" y="2085300"/>
                <a:ext cx="24600" cy="506700"/>
              </a:xfrm>
              <a:prstGeom prst="straightConnector1">
                <a:avLst/>
              </a:prstGeom>
              <a:noFill/>
              <a:ln cap="flat" cmpd="sng" w="9525">
                <a:solidFill>
                  <a:schemeClr val="accent1"/>
                </a:solidFill>
                <a:prstDash val="solid"/>
                <a:miter lim="800000"/>
                <a:headEnd len="sm" w="sm" type="none"/>
                <a:tailEnd len="sm" w="sm" type="none"/>
              </a:ln>
            </p:spPr>
          </p:cxnSp>
          <p:cxnSp>
            <p:nvCxnSpPr>
              <p:cNvPr id="1017" name="Google Shape;1017;p34"/>
              <p:cNvCxnSpPr/>
              <p:nvPr/>
            </p:nvCxnSpPr>
            <p:spPr>
              <a:xfrm>
                <a:off x="9490651" y="2098819"/>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18" name="Google Shape;1018;p34"/>
              <p:cNvCxnSpPr/>
              <p:nvPr/>
            </p:nvCxnSpPr>
            <p:spPr>
              <a:xfrm>
                <a:off x="10592229" y="2109354"/>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19" name="Google Shape;1019;p34"/>
              <p:cNvCxnSpPr/>
              <p:nvPr/>
            </p:nvCxnSpPr>
            <p:spPr>
              <a:xfrm>
                <a:off x="11125708" y="2110151"/>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20" name="Google Shape;1020;p34"/>
              <p:cNvCxnSpPr>
                <a:stCxn id="809" idx="4"/>
                <a:endCxn id="817" idx="0"/>
              </p:cNvCxnSpPr>
              <p:nvPr/>
            </p:nvCxnSpPr>
            <p:spPr>
              <a:xfrm>
                <a:off x="8413323" y="2106983"/>
                <a:ext cx="583200" cy="485100"/>
              </a:xfrm>
              <a:prstGeom prst="straightConnector1">
                <a:avLst/>
              </a:prstGeom>
              <a:noFill/>
              <a:ln cap="flat" cmpd="sng" w="9525">
                <a:solidFill>
                  <a:schemeClr val="accent1"/>
                </a:solidFill>
                <a:prstDash val="solid"/>
                <a:miter lim="800000"/>
                <a:headEnd len="sm" w="sm" type="none"/>
                <a:tailEnd len="sm" w="sm" type="none"/>
              </a:ln>
            </p:spPr>
          </p:cxnSp>
          <p:cxnSp>
            <p:nvCxnSpPr>
              <p:cNvPr id="1021" name="Google Shape;1021;p34"/>
              <p:cNvCxnSpPr>
                <a:stCxn id="809" idx="4"/>
                <a:endCxn id="818" idx="0"/>
              </p:cNvCxnSpPr>
              <p:nvPr/>
            </p:nvCxnSpPr>
            <p:spPr>
              <a:xfrm>
                <a:off x="8413323" y="2106983"/>
                <a:ext cx="1123200" cy="485100"/>
              </a:xfrm>
              <a:prstGeom prst="straightConnector1">
                <a:avLst/>
              </a:prstGeom>
              <a:noFill/>
              <a:ln cap="flat" cmpd="sng" w="9525">
                <a:solidFill>
                  <a:schemeClr val="accent1"/>
                </a:solidFill>
                <a:prstDash val="solid"/>
                <a:miter lim="800000"/>
                <a:headEnd len="sm" w="sm" type="none"/>
                <a:tailEnd len="sm" w="sm" type="none"/>
              </a:ln>
            </p:spPr>
          </p:cxnSp>
          <p:cxnSp>
            <p:nvCxnSpPr>
              <p:cNvPr id="1022" name="Google Shape;1022;p34"/>
              <p:cNvCxnSpPr>
                <a:stCxn id="809" idx="4"/>
                <a:endCxn id="819" idx="0"/>
              </p:cNvCxnSpPr>
              <p:nvPr/>
            </p:nvCxnSpPr>
            <p:spPr>
              <a:xfrm>
                <a:off x="8413323" y="2106983"/>
                <a:ext cx="1663200" cy="485100"/>
              </a:xfrm>
              <a:prstGeom prst="straightConnector1">
                <a:avLst/>
              </a:prstGeom>
              <a:noFill/>
              <a:ln cap="flat" cmpd="sng" w="9525">
                <a:solidFill>
                  <a:schemeClr val="accent1"/>
                </a:solidFill>
                <a:prstDash val="solid"/>
                <a:miter lim="800000"/>
                <a:headEnd len="sm" w="sm" type="none"/>
                <a:tailEnd len="sm" w="sm" type="none"/>
              </a:ln>
            </p:spPr>
          </p:cxnSp>
          <p:cxnSp>
            <p:nvCxnSpPr>
              <p:cNvPr id="1023" name="Google Shape;1023;p34"/>
              <p:cNvCxnSpPr>
                <a:stCxn id="809" idx="4"/>
                <a:endCxn id="820" idx="0"/>
              </p:cNvCxnSpPr>
              <p:nvPr/>
            </p:nvCxnSpPr>
            <p:spPr>
              <a:xfrm>
                <a:off x="8413323" y="2106983"/>
                <a:ext cx="2203200" cy="485100"/>
              </a:xfrm>
              <a:prstGeom prst="straightConnector1">
                <a:avLst/>
              </a:prstGeom>
              <a:noFill/>
              <a:ln cap="flat" cmpd="sng" w="9525">
                <a:solidFill>
                  <a:schemeClr val="accent1"/>
                </a:solidFill>
                <a:prstDash val="solid"/>
                <a:miter lim="800000"/>
                <a:headEnd len="sm" w="sm" type="none"/>
                <a:tailEnd len="sm" w="sm" type="none"/>
              </a:ln>
            </p:spPr>
          </p:cxnSp>
          <p:cxnSp>
            <p:nvCxnSpPr>
              <p:cNvPr id="1024" name="Google Shape;1024;p34"/>
              <p:cNvCxnSpPr>
                <a:stCxn id="809" idx="4"/>
                <a:endCxn id="821" idx="0"/>
              </p:cNvCxnSpPr>
              <p:nvPr/>
            </p:nvCxnSpPr>
            <p:spPr>
              <a:xfrm>
                <a:off x="8413323" y="2106983"/>
                <a:ext cx="2743200" cy="485100"/>
              </a:xfrm>
              <a:prstGeom prst="straightConnector1">
                <a:avLst/>
              </a:prstGeom>
              <a:noFill/>
              <a:ln cap="flat" cmpd="sng" w="9525">
                <a:solidFill>
                  <a:schemeClr val="accent1"/>
                </a:solidFill>
                <a:prstDash val="solid"/>
                <a:miter lim="800000"/>
                <a:headEnd len="sm" w="sm" type="none"/>
                <a:tailEnd len="sm" w="sm" type="none"/>
              </a:ln>
            </p:spPr>
          </p:cxnSp>
          <p:cxnSp>
            <p:nvCxnSpPr>
              <p:cNvPr id="1025" name="Google Shape;1025;p34"/>
              <p:cNvCxnSpPr>
                <a:stCxn id="809" idx="4"/>
                <a:endCxn id="822" idx="0"/>
              </p:cNvCxnSpPr>
              <p:nvPr/>
            </p:nvCxnSpPr>
            <p:spPr>
              <a:xfrm>
                <a:off x="8413323" y="2106983"/>
                <a:ext cx="3283200" cy="485100"/>
              </a:xfrm>
              <a:prstGeom prst="straightConnector1">
                <a:avLst/>
              </a:prstGeom>
              <a:noFill/>
              <a:ln cap="flat" cmpd="sng" w="9525">
                <a:solidFill>
                  <a:schemeClr val="accent1"/>
                </a:solidFill>
                <a:prstDash val="solid"/>
                <a:miter lim="800000"/>
                <a:headEnd len="sm" w="sm" type="none"/>
                <a:tailEnd len="sm" w="sm" type="none"/>
              </a:ln>
            </p:spPr>
          </p:cxnSp>
          <p:cxnSp>
            <p:nvCxnSpPr>
              <p:cNvPr id="1026" name="Google Shape;1026;p34"/>
              <p:cNvCxnSpPr/>
              <p:nvPr/>
            </p:nvCxnSpPr>
            <p:spPr>
              <a:xfrm flipH="1">
                <a:off x="8462339" y="2097337"/>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27" name="Google Shape;1027;p34"/>
              <p:cNvCxnSpPr/>
              <p:nvPr/>
            </p:nvCxnSpPr>
            <p:spPr>
              <a:xfrm>
                <a:off x="8959262" y="2097337"/>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28" name="Google Shape;1028;p34"/>
              <p:cNvCxnSpPr/>
              <p:nvPr/>
            </p:nvCxnSpPr>
            <p:spPr>
              <a:xfrm>
                <a:off x="8959262" y="2097337"/>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29" name="Google Shape;1029;p34"/>
              <p:cNvCxnSpPr/>
              <p:nvPr/>
            </p:nvCxnSpPr>
            <p:spPr>
              <a:xfrm>
                <a:off x="8959262" y="2097337"/>
                <a:ext cx="112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0" name="Google Shape;1030;p34"/>
              <p:cNvCxnSpPr/>
              <p:nvPr/>
            </p:nvCxnSpPr>
            <p:spPr>
              <a:xfrm>
                <a:off x="8959262" y="2097337"/>
                <a:ext cx="166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1" name="Google Shape;1031;p34"/>
              <p:cNvCxnSpPr/>
              <p:nvPr/>
            </p:nvCxnSpPr>
            <p:spPr>
              <a:xfrm>
                <a:off x="8959262" y="2097337"/>
                <a:ext cx="220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2" name="Google Shape;1032;p34"/>
              <p:cNvCxnSpPr/>
              <p:nvPr/>
            </p:nvCxnSpPr>
            <p:spPr>
              <a:xfrm>
                <a:off x="8959262" y="2097337"/>
                <a:ext cx="27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3" name="Google Shape;1033;p34"/>
              <p:cNvCxnSpPr/>
              <p:nvPr/>
            </p:nvCxnSpPr>
            <p:spPr>
              <a:xfrm flipH="1">
                <a:off x="8994773" y="2108912"/>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4" name="Google Shape;1034;p34"/>
              <p:cNvCxnSpPr/>
              <p:nvPr/>
            </p:nvCxnSpPr>
            <p:spPr>
              <a:xfrm>
                <a:off x="9491696" y="2108912"/>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5" name="Google Shape;1035;p34"/>
              <p:cNvCxnSpPr/>
              <p:nvPr/>
            </p:nvCxnSpPr>
            <p:spPr>
              <a:xfrm>
                <a:off x="9491696" y="2108912"/>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6" name="Google Shape;1036;p34"/>
              <p:cNvCxnSpPr/>
              <p:nvPr/>
            </p:nvCxnSpPr>
            <p:spPr>
              <a:xfrm>
                <a:off x="9491696" y="2108912"/>
                <a:ext cx="112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7" name="Google Shape;1037;p34"/>
              <p:cNvCxnSpPr/>
              <p:nvPr/>
            </p:nvCxnSpPr>
            <p:spPr>
              <a:xfrm>
                <a:off x="9491696" y="2108912"/>
                <a:ext cx="166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8" name="Google Shape;1038;p34"/>
              <p:cNvCxnSpPr/>
              <p:nvPr/>
            </p:nvCxnSpPr>
            <p:spPr>
              <a:xfrm>
                <a:off x="9491696" y="2108912"/>
                <a:ext cx="220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39" name="Google Shape;1039;p34"/>
              <p:cNvCxnSpPr>
                <a:stCxn id="842" idx="2"/>
                <a:endCxn id="815" idx="0"/>
              </p:cNvCxnSpPr>
              <p:nvPr/>
            </p:nvCxnSpPr>
            <p:spPr>
              <a:xfrm flipH="1">
                <a:off x="7916402" y="2071256"/>
                <a:ext cx="1057800" cy="520800"/>
              </a:xfrm>
              <a:prstGeom prst="straightConnector1">
                <a:avLst/>
              </a:prstGeom>
              <a:noFill/>
              <a:ln cap="flat" cmpd="sng" w="9525">
                <a:solidFill>
                  <a:schemeClr val="accent1"/>
                </a:solidFill>
                <a:prstDash val="solid"/>
                <a:miter lim="800000"/>
                <a:headEnd len="sm" w="sm" type="none"/>
                <a:tailEnd len="sm" w="sm" type="none"/>
              </a:ln>
            </p:spPr>
          </p:cxnSp>
          <p:cxnSp>
            <p:nvCxnSpPr>
              <p:cNvPr id="1040" name="Google Shape;1040;p34"/>
              <p:cNvCxnSpPr>
                <a:stCxn id="843" idx="2"/>
                <a:endCxn id="815" idx="0"/>
              </p:cNvCxnSpPr>
              <p:nvPr/>
            </p:nvCxnSpPr>
            <p:spPr>
              <a:xfrm flipH="1">
                <a:off x="7916550" y="2073183"/>
                <a:ext cx="1586400" cy="518700"/>
              </a:xfrm>
              <a:prstGeom prst="straightConnector1">
                <a:avLst/>
              </a:prstGeom>
              <a:noFill/>
              <a:ln cap="flat" cmpd="sng" w="9525">
                <a:solidFill>
                  <a:schemeClr val="accent1"/>
                </a:solidFill>
                <a:prstDash val="solid"/>
                <a:miter lim="800000"/>
                <a:headEnd len="sm" w="sm" type="none"/>
                <a:tailEnd len="sm" w="sm" type="none"/>
              </a:ln>
            </p:spPr>
          </p:cxnSp>
          <p:cxnSp>
            <p:nvCxnSpPr>
              <p:cNvPr id="1041" name="Google Shape;1041;p34"/>
              <p:cNvCxnSpPr>
                <a:stCxn id="811" idx="4"/>
                <a:endCxn id="816" idx="0"/>
              </p:cNvCxnSpPr>
              <p:nvPr/>
            </p:nvCxnSpPr>
            <p:spPr>
              <a:xfrm flipH="1">
                <a:off x="8456273" y="2094530"/>
                <a:ext cx="1057800" cy="497400"/>
              </a:xfrm>
              <a:prstGeom prst="straightConnector1">
                <a:avLst/>
              </a:prstGeom>
              <a:noFill/>
              <a:ln cap="flat" cmpd="sng" w="9525">
                <a:solidFill>
                  <a:schemeClr val="accent1"/>
                </a:solidFill>
                <a:prstDash val="solid"/>
                <a:miter lim="800000"/>
                <a:headEnd len="sm" w="sm" type="none"/>
                <a:tailEnd len="sm" w="sm" type="none"/>
              </a:ln>
            </p:spPr>
          </p:cxnSp>
          <p:cxnSp>
            <p:nvCxnSpPr>
              <p:cNvPr id="1042" name="Google Shape;1042;p34"/>
              <p:cNvCxnSpPr/>
              <p:nvPr/>
            </p:nvCxnSpPr>
            <p:spPr>
              <a:xfrm flipH="1">
                <a:off x="8972308" y="2078483"/>
                <a:ext cx="1626762" cy="518817"/>
              </a:xfrm>
              <a:prstGeom prst="straightConnector1">
                <a:avLst/>
              </a:prstGeom>
              <a:noFill/>
              <a:ln cap="flat" cmpd="sng" w="9525">
                <a:solidFill>
                  <a:schemeClr val="accent1"/>
                </a:solidFill>
                <a:prstDash val="solid"/>
                <a:miter lim="800000"/>
                <a:headEnd len="sm" w="sm" type="none"/>
                <a:tailEnd len="sm" w="sm" type="none"/>
              </a:ln>
            </p:spPr>
          </p:cxnSp>
          <p:cxnSp>
            <p:nvCxnSpPr>
              <p:cNvPr id="1043" name="Google Shape;1043;p34"/>
              <p:cNvCxnSpPr/>
              <p:nvPr/>
            </p:nvCxnSpPr>
            <p:spPr>
              <a:xfrm flipH="1">
                <a:off x="9512309" y="2078483"/>
                <a:ext cx="1104363" cy="518817"/>
              </a:xfrm>
              <a:prstGeom prst="straightConnector1">
                <a:avLst/>
              </a:prstGeom>
              <a:noFill/>
              <a:ln cap="flat" cmpd="sng" w="9525">
                <a:solidFill>
                  <a:schemeClr val="accent1"/>
                </a:solidFill>
                <a:prstDash val="solid"/>
                <a:miter lim="800000"/>
                <a:headEnd len="sm" w="sm" type="none"/>
                <a:tailEnd len="sm" w="sm" type="none"/>
              </a:ln>
            </p:spPr>
          </p:cxnSp>
          <p:cxnSp>
            <p:nvCxnSpPr>
              <p:cNvPr id="1044" name="Google Shape;1044;p34"/>
              <p:cNvCxnSpPr/>
              <p:nvPr/>
            </p:nvCxnSpPr>
            <p:spPr>
              <a:xfrm flipH="1">
                <a:off x="9542000" y="2085883"/>
                <a:ext cx="1626762" cy="518817"/>
              </a:xfrm>
              <a:prstGeom prst="straightConnector1">
                <a:avLst/>
              </a:prstGeom>
              <a:noFill/>
              <a:ln cap="flat" cmpd="sng" w="9525">
                <a:solidFill>
                  <a:schemeClr val="accent1"/>
                </a:solidFill>
                <a:prstDash val="solid"/>
                <a:miter lim="800000"/>
                <a:headEnd len="sm" w="sm" type="none"/>
                <a:tailEnd len="sm" w="sm" type="none"/>
              </a:ln>
            </p:spPr>
          </p:cxnSp>
          <p:cxnSp>
            <p:nvCxnSpPr>
              <p:cNvPr id="1045" name="Google Shape;1045;p34"/>
              <p:cNvCxnSpPr/>
              <p:nvPr/>
            </p:nvCxnSpPr>
            <p:spPr>
              <a:xfrm flipH="1">
                <a:off x="10069300" y="2094530"/>
                <a:ext cx="1057673" cy="497470"/>
              </a:xfrm>
              <a:prstGeom prst="straightConnector1">
                <a:avLst/>
              </a:prstGeom>
              <a:noFill/>
              <a:ln cap="flat" cmpd="sng" w="9525">
                <a:solidFill>
                  <a:schemeClr val="accent1"/>
                </a:solidFill>
                <a:prstDash val="solid"/>
                <a:miter lim="800000"/>
                <a:headEnd len="sm" w="sm" type="none"/>
                <a:tailEnd len="sm" w="sm" type="none"/>
              </a:ln>
            </p:spPr>
          </p:cxnSp>
          <p:cxnSp>
            <p:nvCxnSpPr>
              <p:cNvPr id="1046" name="Google Shape;1046;p34"/>
              <p:cNvCxnSpPr/>
              <p:nvPr/>
            </p:nvCxnSpPr>
            <p:spPr>
              <a:xfrm>
                <a:off x="11116996" y="2094054"/>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47" name="Google Shape;1047;p34"/>
              <p:cNvCxnSpPr/>
              <p:nvPr/>
            </p:nvCxnSpPr>
            <p:spPr>
              <a:xfrm>
                <a:off x="10585023" y="2094283"/>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048" name="Google Shape;1048;p34"/>
              <p:cNvCxnSpPr>
                <a:endCxn id="822" idx="0"/>
              </p:cNvCxnSpPr>
              <p:nvPr/>
            </p:nvCxnSpPr>
            <p:spPr>
              <a:xfrm>
                <a:off x="10584900" y="2094000"/>
                <a:ext cx="1111500" cy="498000"/>
              </a:xfrm>
              <a:prstGeom prst="straightConnector1">
                <a:avLst/>
              </a:prstGeom>
              <a:noFill/>
              <a:ln cap="flat" cmpd="sng" w="9525">
                <a:solidFill>
                  <a:schemeClr val="accent1"/>
                </a:solidFill>
                <a:prstDash val="solid"/>
                <a:miter lim="800000"/>
                <a:headEnd len="sm" w="sm" type="none"/>
                <a:tailEnd len="sm" w="sm" type="none"/>
              </a:ln>
            </p:spPr>
          </p:cxnSp>
          <p:pic>
            <p:nvPicPr>
              <p:cNvPr descr="Best road bikes" id="1049" name="Google Shape;1049;p34"/>
              <p:cNvPicPr preferRelativeResize="0"/>
              <p:nvPr/>
            </p:nvPicPr>
            <p:blipFill rotWithShape="1">
              <a:blip r:embed="rId8">
                <a:alphaModFix/>
              </a:blip>
              <a:srcRect b="0" l="0" r="0" t="0"/>
              <a:stretch/>
            </p:blipFill>
            <p:spPr>
              <a:xfrm>
                <a:off x="8535886" y="5583688"/>
                <a:ext cx="660747" cy="440143"/>
              </a:xfrm>
              <a:prstGeom prst="rect">
                <a:avLst/>
              </a:prstGeom>
              <a:noFill/>
              <a:ln>
                <a:noFill/>
              </a:ln>
            </p:spPr>
          </p:pic>
          <p:pic>
            <p:nvPicPr>
              <p:cNvPr descr="Dairy cow" id="1050" name="Google Shape;1050;p34"/>
              <p:cNvPicPr preferRelativeResize="0"/>
              <p:nvPr/>
            </p:nvPicPr>
            <p:blipFill rotWithShape="1">
              <a:blip r:embed="rId7">
                <a:alphaModFix/>
              </a:blip>
              <a:srcRect b="0" l="0" r="0" t="0"/>
              <a:stretch/>
            </p:blipFill>
            <p:spPr>
              <a:xfrm>
                <a:off x="9446217" y="5600106"/>
                <a:ext cx="688451" cy="440143"/>
              </a:xfrm>
              <a:prstGeom prst="rect">
                <a:avLst/>
              </a:prstGeom>
              <a:noFill/>
              <a:ln>
                <a:noFill/>
              </a:ln>
            </p:spPr>
          </p:pic>
          <p:cxnSp>
            <p:nvCxnSpPr>
              <p:cNvPr id="1051" name="Google Shape;1051;p34"/>
              <p:cNvCxnSpPr/>
              <p:nvPr/>
            </p:nvCxnSpPr>
            <p:spPr>
              <a:xfrm flipH="1">
                <a:off x="8339275" y="2697018"/>
                <a:ext cx="216000" cy="144000"/>
              </a:xfrm>
              <a:prstGeom prst="straightConnector1">
                <a:avLst/>
              </a:prstGeom>
              <a:noFill/>
              <a:ln cap="flat" cmpd="sng" w="38100">
                <a:solidFill>
                  <a:srgbClr val="FF0000"/>
                </a:solidFill>
                <a:prstDash val="solid"/>
                <a:miter lim="800000"/>
                <a:headEnd len="sm" w="sm" type="none"/>
                <a:tailEnd len="sm" w="sm" type="none"/>
              </a:ln>
            </p:spPr>
          </p:cxnSp>
          <p:cxnSp>
            <p:nvCxnSpPr>
              <p:cNvPr id="1052" name="Google Shape;1052;p34"/>
              <p:cNvCxnSpPr/>
              <p:nvPr/>
            </p:nvCxnSpPr>
            <p:spPr>
              <a:xfrm flipH="1" rot="5640000">
                <a:off x="8885375" y="2697018"/>
                <a:ext cx="216000" cy="144000"/>
              </a:xfrm>
              <a:prstGeom prst="straightConnector1">
                <a:avLst/>
              </a:prstGeom>
              <a:noFill/>
              <a:ln cap="flat" cmpd="sng" w="38100">
                <a:solidFill>
                  <a:srgbClr val="FF0000"/>
                </a:solidFill>
                <a:prstDash val="solid"/>
                <a:miter lim="800000"/>
                <a:headEnd len="sm" w="sm" type="none"/>
                <a:tailEnd len="sm" w="sm" type="none"/>
              </a:ln>
            </p:spPr>
          </p:cxnSp>
          <p:cxnSp>
            <p:nvCxnSpPr>
              <p:cNvPr id="1053" name="Google Shape;1053;p34"/>
              <p:cNvCxnSpPr/>
              <p:nvPr/>
            </p:nvCxnSpPr>
            <p:spPr>
              <a:xfrm rot="10380000">
                <a:off x="9939812" y="2752353"/>
                <a:ext cx="252000" cy="30864"/>
              </a:xfrm>
              <a:prstGeom prst="straightConnector1">
                <a:avLst/>
              </a:prstGeom>
              <a:noFill/>
              <a:ln cap="flat" cmpd="sng" w="38100">
                <a:solidFill>
                  <a:srgbClr val="00B050"/>
                </a:solidFill>
                <a:prstDash val="solid"/>
                <a:miter lim="800000"/>
                <a:headEnd len="sm" w="sm" type="none"/>
                <a:tailEnd len="sm" w="sm" type="none"/>
              </a:ln>
            </p:spPr>
          </p:cxnSp>
          <p:cxnSp>
            <p:nvCxnSpPr>
              <p:cNvPr id="1054" name="Google Shape;1054;p34"/>
              <p:cNvCxnSpPr/>
              <p:nvPr/>
            </p:nvCxnSpPr>
            <p:spPr>
              <a:xfrm flipH="1" rot="1920000">
                <a:off x="10497983" y="2700000"/>
                <a:ext cx="216000" cy="144000"/>
              </a:xfrm>
              <a:prstGeom prst="straightConnector1">
                <a:avLst/>
              </a:prstGeom>
              <a:noFill/>
              <a:ln cap="flat" cmpd="sng" w="38100">
                <a:solidFill>
                  <a:srgbClr val="FF0000"/>
                </a:solidFill>
                <a:prstDash val="solid"/>
                <a:miter lim="800000"/>
                <a:headEnd len="sm" w="sm" type="none"/>
                <a:tailEnd len="sm" w="sm" type="none"/>
              </a:ln>
            </p:spPr>
          </p:cxnSp>
          <p:grpSp>
            <p:nvGrpSpPr>
              <p:cNvPr id="1055" name="Google Shape;1055;p34"/>
              <p:cNvGrpSpPr/>
              <p:nvPr/>
            </p:nvGrpSpPr>
            <p:grpSpPr>
              <a:xfrm>
                <a:off x="8858901" y="3421717"/>
                <a:ext cx="275381" cy="332163"/>
                <a:chOff x="5441440" y="4507885"/>
                <a:chExt cx="275381" cy="332163"/>
              </a:xfrm>
            </p:grpSpPr>
            <p:cxnSp>
              <p:nvCxnSpPr>
                <p:cNvPr id="1056" name="Google Shape;1056;p34"/>
                <p:cNvCxnSpPr/>
                <p:nvPr/>
              </p:nvCxnSpPr>
              <p:spPr>
                <a:xfrm flipH="1" rot="5640000">
                  <a:off x="5412798" y="4655289"/>
                  <a:ext cx="216000" cy="144000"/>
                </a:xfrm>
                <a:prstGeom prst="straightConnector1">
                  <a:avLst/>
                </a:prstGeom>
                <a:noFill/>
                <a:ln cap="flat" cmpd="sng" w="38100">
                  <a:solidFill>
                    <a:srgbClr val="FF0000"/>
                  </a:solidFill>
                  <a:prstDash val="solid"/>
                  <a:miter lim="800000"/>
                  <a:headEnd len="sm" w="sm" type="none"/>
                  <a:tailEnd len="sm" w="sm" type="none"/>
                </a:ln>
              </p:spPr>
            </p:cxnSp>
            <p:cxnSp>
              <p:nvCxnSpPr>
                <p:cNvPr id="1057" name="Google Shape;1057;p34"/>
                <p:cNvCxnSpPr/>
                <p:nvPr/>
              </p:nvCxnSpPr>
              <p:spPr>
                <a:xfrm flipH="1" rot="1920000">
                  <a:off x="5479077" y="4554176"/>
                  <a:ext cx="216000" cy="144000"/>
                </a:xfrm>
                <a:prstGeom prst="straightConnector1">
                  <a:avLst/>
                </a:prstGeom>
                <a:noFill/>
                <a:ln cap="flat" cmpd="sng" w="38100">
                  <a:solidFill>
                    <a:srgbClr val="FF0000"/>
                  </a:solidFill>
                  <a:prstDash val="solid"/>
                  <a:miter lim="800000"/>
                  <a:headEnd len="sm" w="sm" type="none"/>
                  <a:tailEnd len="sm" w="sm" type="none"/>
                </a:ln>
              </p:spPr>
            </p:cxnSp>
          </p:grpSp>
          <p:sp>
            <p:nvSpPr>
              <p:cNvPr id="1058" name="Google Shape;1058;p34"/>
              <p:cNvSpPr/>
              <p:nvPr/>
            </p:nvSpPr>
            <p:spPr>
              <a:xfrm>
                <a:off x="9303971" y="2694246"/>
                <a:ext cx="304800" cy="300312"/>
              </a:xfrm>
              <a:prstGeom prst="arc">
                <a:avLst>
                  <a:gd fmla="val 16200000" name="adj1"/>
                  <a:gd fmla="val 0"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34"/>
              <p:cNvSpPr/>
              <p:nvPr/>
            </p:nvSpPr>
            <p:spPr>
              <a:xfrm rot="5400000">
                <a:off x="10917083" y="2553562"/>
                <a:ext cx="304800" cy="300312"/>
              </a:xfrm>
              <a:prstGeom prst="arc">
                <a:avLst>
                  <a:gd fmla="val 16200000" name="adj1"/>
                  <a:gd fmla="val 0"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060" name="Google Shape;1060;p34"/>
              <p:cNvPicPr preferRelativeResize="0"/>
              <p:nvPr/>
            </p:nvPicPr>
            <p:blipFill rotWithShape="1">
              <a:blip r:embed="rId16">
                <a:alphaModFix/>
              </a:blip>
              <a:srcRect b="0" l="0" r="0" t="0"/>
              <a:stretch/>
            </p:blipFill>
            <p:spPr>
              <a:xfrm>
                <a:off x="9414861" y="4317902"/>
                <a:ext cx="217472" cy="226726"/>
              </a:xfrm>
              <a:prstGeom prst="rect">
                <a:avLst/>
              </a:prstGeom>
              <a:noFill/>
              <a:ln>
                <a:noFill/>
              </a:ln>
            </p:spPr>
          </p:pic>
          <p:pic>
            <p:nvPicPr>
              <p:cNvPr id="1061" name="Google Shape;1061;p34"/>
              <p:cNvPicPr preferRelativeResize="0"/>
              <p:nvPr/>
            </p:nvPicPr>
            <p:blipFill rotWithShape="1">
              <a:blip r:embed="rId17">
                <a:alphaModFix/>
              </a:blip>
              <a:srcRect b="0" l="0" r="0" t="0"/>
              <a:stretch/>
            </p:blipFill>
            <p:spPr>
              <a:xfrm>
                <a:off x="10479509" y="3462530"/>
                <a:ext cx="238345" cy="216000"/>
              </a:xfrm>
              <a:prstGeom prst="rect">
                <a:avLst/>
              </a:prstGeom>
              <a:noFill/>
              <a:ln>
                <a:noFill/>
              </a:ln>
            </p:spPr>
          </p:pic>
          <p:pic>
            <p:nvPicPr>
              <p:cNvPr id="1062" name="Google Shape;1062;p34"/>
              <p:cNvPicPr preferRelativeResize="0"/>
              <p:nvPr/>
            </p:nvPicPr>
            <p:blipFill rotWithShape="1">
              <a:blip r:embed="rId18">
                <a:alphaModFix/>
              </a:blip>
              <a:srcRect b="0" l="0" r="0" t="0"/>
              <a:stretch/>
            </p:blipFill>
            <p:spPr>
              <a:xfrm>
                <a:off x="11050615" y="3487117"/>
                <a:ext cx="223448" cy="216000"/>
              </a:xfrm>
              <a:prstGeom prst="rect">
                <a:avLst/>
              </a:prstGeom>
              <a:noFill/>
              <a:ln>
                <a:noFill/>
              </a:ln>
            </p:spPr>
          </p:pic>
          <p:pic>
            <p:nvPicPr>
              <p:cNvPr id="1063" name="Google Shape;1063;p34"/>
              <p:cNvPicPr preferRelativeResize="0"/>
              <p:nvPr/>
            </p:nvPicPr>
            <p:blipFill rotWithShape="1">
              <a:blip r:embed="rId18">
                <a:alphaModFix/>
              </a:blip>
              <a:srcRect b="0" l="0" r="0" t="0"/>
              <a:stretch/>
            </p:blipFill>
            <p:spPr>
              <a:xfrm rot="5400000">
                <a:off x="8344676" y="3500754"/>
                <a:ext cx="223448" cy="216000"/>
              </a:xfrm>
              <a:prstGeom prst="rect">
                <a:avLst/>
              </a:prstGeom>
              <a:noFill/>
              <a:ln>
                <a:noFill/>
              </a:ln>
            </p:spPr>
          </p:pic>
        </p:grpSp>
        <p:sp>
          <p:nvSpPr>
            <p:cNvPr id="1064" name="Google Shape;1064;p34"/>
            <p:cNvSpPr/>
            <p:nvPr/>
          </p:nvSpPr>
          <p:spPr>
            <a:xfrm>
              <a:off x="8162837" y="1705341"/>
              <a:ext cx="460767" cy="369332"/>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065" name="Google Shape;1065;p34"/>
            <p:cNvSpPr/>
            <p:nvPr/>
          </p:nvSpPr>
          <p:spPr>
            <a:xfrm>
              <a:off x="10392184" y="1741745"/>
              <a:ext cx="434734" cy="369332"/>
            </a:xfrm>
            <a:prstGeom prst="rect">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pic>
        <p:nvPicPr>
          <p:cNvPr id="1066" name="Google Shape;1066;p34"/>
          <p:cNvPicPr preferRelativeResize="0"/>
          <p:nvPr/>
        </p:nvPicPr>
        <p:blipFill rotWithShape="1">
          <a:blip r:embed="rId21">
            <a:alphaModFix/>
          </a:blip>
          <a:srcRect b="0" l="0" r="0" t="0"/>
          <a:stretch/>
        </p:blipFill>
        <p:spPr>
          <a:xfrm>
            <a:off x="5238983" y="6127206"/>
            <a:ext cx="1310447" cy="730794"/>
          </a:xfrm>
          <a:prstGeom prst="rect">
            <a:avLst/>
          </a:prstGeom>
          <a:noFill/>
          <a:ln>
            <a:noFill/>
          </a:ln>
        </p:spPr>
      </p:pic>
      <p:sp>
        <p:nvSpPr>
          <p:cNvPr id="1067" name="Google Shape;1067;p34"/>
          <p:cNvSpPr txBox="1"/>
          <p:nvPr>
            <p:ph idx="11" type="ftr"/>
          </p:nvPr>
        </p:nvSpPr>
        <p:spPr>
          <a:xfrm>
            <a:off x="5595621" y="6126759"/>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pic>
        <p:nvPicPr>
          <p:cNvPr descr="Download Toaster PNG Image for Free" id="1068" name="Google Shape;1068;p34"/>
          <p:cNvPicPr preferRelativeResize="0"/>
          <p:nvPr/>
        </p:nvPicPr>
        <p:blipFill rotWithShape="1">
          <a:blip r:embed="rId3">
            <a:alphaModFix/>
          </a:blip>
          <a:srcRect b="0" l="0" r="0" t="0"/>
          <a:stretch/>
        </p:blipFill>
        <p:spPr>
          <a:xfrm>
            <a:off x="10194073" y="5500419"/>
            <a:ext cx="830955" cy="6463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35"/>
          <p:cNvSpPr txBox="1"/>
          <p:nvPr>
            <p:ph type="title"/>
          </p:nvPr>
        </p:nvSpPr>
        <p:spPr>
          <a:xfrm>
            <a:off x="408757" y="17078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Distributed Representations</a:t>
            </a:r>
            <a:br>
              <a:rPr lang="en-GB"/>
            </a:br>
            <a:r>
              <a:rPr lang="en-GB"/>
              <a:t>of Names and Relations</a:t>
            </a:r>
            <a:endParaRPr/>
          </a:p>
        </p:txBody>
      </p:sp>
      <p:pic>
        <p:nvPicPr>
          <p:cNvPr id="1075" name="Google Shape;1075;p35"/>
          <p:cNvPicPr preferRelativeResize="0"/>
          <p:nvPr/>
        </p:nvPicPr>
        <p:blipFill rotWithShape="1">
          <a:blip r:embed="rId3">
            <a:alphaModFix/>
          </a:blip>
          <a:srcRect b="0" l="0" r="0" t="0"/>
          <a:stretch/>
        </p:blipFill>
        <p:spPr>
          <a:xfrm>
            <a:off x="6337446" y="4068193"/>
            <a:ext cx="5360133" cy="2424682"/>
          </a:xfrm>
          <a:prstGeom prst="rect">
            <a:avLst/>
          </a:prstGeom>
          <a:noFill/>
          <a:ln>
            <a:noFill/>
          </a:ln>
        </p:spPr>
      </p:pic>
      <p:grpSp>
        <p:nvGrpSpPr>
          <p:cNvPr id="1076" name="Google Shape;1076;p35"/>
          <p:cNvGrpSpPr/>
          <p:nvPr/>
        </p:nvGrpSpPr>
        <p:grpSpPr>
          <a:xfrm>
            <a:off x="6841194" y="780106"/>
            <a:ext cx="4352636" cy="3059183"/>
            <a:chOff x="6707604" y="3610365"/>
            <a:chExt cx="4352636" cy="3059183"/>
          </a:xfrm>
        </p:grpSpPr>
        <p:grpSp>
          <p:nvGrpSpPr>
            <p:cNvPr id="1077" name="Google Shape;1077;p35"/>
            <p:cNvGrpSpPr/>
            <p:nvPr/>
          </p:nvGrpSpPr>
          <p:grpSpPr>
            <a:xfrm>
              <a:off x="6707604" y="3610365"/>
              <a:ext cx="4352636" cy="2524486"/>
              <a:chOff x="6707604" y="3134877"/>
              <a:chExt cx="4352636" cy="2524486"/>
            </a:xfrm>
          </p:grpSpPr>
          <p:pic>
            <p:nvPicPr>
              <p:cNvPr id="1078" name="Google Shape;1078;p35"/>
              <p:cNvPicPr preferRelativeResize="0"/>
              <p:nvPr/>
            </p:nvPicPr>
            <p:blipFill rotWithShape="1">
              <a:blip r:embed="rId4">
                <a:alphaModFix/>
              </a:blip>
              <a:srcRect b="0" l="0" r="0" t="0"/>
              <a:stretch/>
            </p:blipFill>
            <p:spPr>
              <a:xfrm>
                <a:off x="6707604" y="5462142"/>
                <a:ext cx="2587993" cy="188328"/>
              </a:xfrm>
              <a:prstGeom prst="rect">
                <a:avLst/>
              </a:prstGeom>
              <a:noFill/>
              <a:ln>
                <a:noFill/>
              </a:ln>
            </p:spPr>
          </p:pic>
          <p:pic>
            <p:nvPicPr>
              <p:cNvPr id="1079" name="Google Shape;1079;p35"/>
              <p:cNvPicPr preferRelativeResize="0"/>
              <p:nvPr/>
            </p:nvPicPr>
            <p:blipFill rotWithShape="1">
              <a:blip r:embed="rId5">
                <a:alphaModFix/>
              </a:blip>
              <a:srcRect b="0" l="0" r="0" t="0"/>
              <a:stretch/>
            </p:blipFill>
            <p:spPr>
              <a:xfrm flipH="1" rot="10800000">
                <a:off x="9674691" y="5453248"/>
                <a:ext cx="1385549" cy="206115"/>
              </a:xfrm>
              <a:prstGeom prst="rect">
                <a:avLst/>
              </a:prstGeom>
              <a:noFill/>
              <a:ln>
                <a:noFill/>
              </a:ln>
            </p:spPr>
          </p:pic>
          <p:pic>
            <p:nvPicPr>
              <p:cNvPr id="1080" name="Google Shape;1080;p35"/>
              <p:cNvPicPr preferRelativeResize="0"/>
              <p:nvPr/>
            </p:nvPicPr>
            <p:blipFill rotWithShape="1">
              <a:blip r:embed="rId6">
                <a:alphaModFix/>
              </a:blip>
              <a:srcRect b="0" l="0" r="0" t="0"/>
              <a:stretch/>
            </p:blipFill>
            <p:spPr>
              <a:xfrm>
                <a:off x="7621161" y="4914428"/>
                <a:ext cx="700823" cy="194074"/>
              </a:xfrm>
              <a:prstGeom prst="rect">
                <a:avLst/>
              </a:prstGeom>
              <a:noFill/>
              <a:ln>
                <a:noFill/>
              </a:ln>
            </p:spPr>
          </p:pic>
          <p:pic>
            <p:nvPicPr>
              <p:cNvPr id="1081" name="Google Shape;1081;p35"/>
              <p:cNvPicPr preferRelativeResize="0"/>
              <p:nvPr/>
            </p:nvPicPr>
            <p:blipFill rotWithShape="1">
              <a:blip r:embed="rId6">
                <a:alphaModFix/>
              </a:blip>
              <a:srcRect b="0" l="0" r="0" t="0"/>
              <a:stretch/>
            </p:blipFill>
            <p:spPr>
              <a:xfrm>
                <a:off x="10018017" y="4914428"/>
                <a:ext cx="700823" cy="194074"/>
              </a:xfrm>
              <a:prstGeom prst="rect">
                <a:avLst/>
              </a:prstGeom>
              <a:noFill/>
              <a:ln>
                <a:noFill/>
              </a:ln>
            </p:spPr>
          </p:pic>
          <p:pic>
            <p:nvPicPr>
              <p:cNvPr id="1082" name="Google Shape;1082;p35"/>
              <p:cNvPicPr preferRelativeResize="0"/>
              <p:nvPr/>
            </p:nvPicPr>
            <p:blipFill rotWithShape="1">
              <a:blip r:embed="rId7">
                <a:alphaModFix/>
              </a:blip>
              <a:srcRect b="0" l="0" r="0" t="0"/>
              <a:stretch/>
            </p:blipFill>
            <p:spPr>
              <a:xfrm flipH="1" rot="10800000">
                <a:off x="8438040" y="4332164"/>
                <a:ext cx="1315399" cy="194075"/>
              </a:xfrm>
              <a:prstGeom prst="rect">
                <a:avLst/>
              </a:prstGeom>
              <a:noFill/>
              <a:ln>
                <a:noFill/>
              </a:ln>
            </p:spPr>
          </p:pic>
          <p:pic>
            <p:nvPicPr>
              <p:cNvPr id="1083" name="Google Shape;1083;p35"/>
              <p:cNvPicPr preferRelativeResize="0"/>
              <p:nvPr/>
            </p:nvPicPr>
            <p:blipFill rotWithShape="1">
              <a:blip r:embed="rId6">
                <a:alphaModFix/>
              </a:blip>
              <a:srcRect b="0" l="0" r="0" t="0"/>
              <a:stretch/>
            </p:blipFill>
            <p:spPr>
              <a:xfrm>
                <a:off x="8756778" y="3767176"/>
                <a:ext cx="700823" cy="194074"/>
              </a:xfrm>
              <a:prstGeom prst="rect">
                <a:avLst/>
              </a:prstGeom>
              <a:noFill/>
              <a:ln>
                <a:noFill/>
              </a:ln>
            </p:spPr>
          </p:pic>
          <p:pic>
            <p:nvPicPr>
              <p:cNvPr id="1084" name="Google Shape;1084;p35"/>
              <p:cNvPicPr preferRelativeResize="0"/>
              <p:nvPr/>
            </p:nvPicPr>
            <p:blipFill rotWithShape="1">
              <a:blip r:embed="rId8">
                <a:alphaModFix/>
              </a:blip>
              <a:srcRect b="0" l="0" r="0" t="0"/>
              <a:stretch/>
            </p:blipFill>
            <p:spPr>
              <a:xfrm>
                <a:off x="7737205" y="3134877"/>
                <a:ext cx="2723298" cy="208150"/>
              </a:xfrm>
              <a:prstGeom prst="rect">
                <a:avLst/>
              </a:prstGeom>
              <a:noFill/>
              <a:ln>
                <a:noFill/>
              </a:ln>
            </p:spPr>
          </p:pic>
          <p:cxnSp>
            <p:nvCxnSpPr>
              <p:cNvPr id="1085" name="Google Shape;1085;p35"/>
              <p:cNvCxnSpPr/>
              <p:nvPr/>
            </p:nvCxnSpPr>
            <p:spPr>
              <a:xfrm flipH="1" rot="10800000">
                <a:off x="6828573" y="5108502"/>
                <a:ext cx="792588" cy="353639"/>
              </a:xfrm>
              <a:prstGeom prst="straightConnector1">
                <a:avLst/>
              </a:prstGeom>
              <a:noFill/>
              <a:ln cap="flat" cmpd="sng" w="9525">
                <a:solidFill>
                  <a:schemeClr val="accent1"/>
                </a:solidFill>
                <a:prstDash val="solid"/>
                <a:miter lim="800000"/>
                <a:headEnd len="sm" w="sm" type="none"/>
                <a:tailEnd len="sm" w="sm" type="none"/>
              </a:ln>
            </p:spPr>
          </p:cxnSp>
          <p:cxnSp>
            <p:nvCxnSpPr>
              <p:cNvPr id="1086" name="Google Shape;1086;p35"/>
              <p:cNvCxnSpPr/>
              <p:nvPr/>
            </p:nvCxnSpPr>
            <p:spPr>
              <a:xfrm flipH="1" rot="10800000">
                <a:off x="9732423" y="5108502"/>
                <a:ext cx="370893" cy="353640"/>
              </a:xfrm>
              <a:prstGeom prst="straightConnector1">
                <a:avLst/>
              </a:prstGeom>
              <a:noFill/>
              <a:ln cap="flat" cmpd="sng" w="9525">
                <a:solidFill>
                  <a:schemeClr val="accent1"/>
                </a:solidFill>
                <a:prstDash val="solid"/>
                <a:miter lim="800000"/>
                <a:headEnd len="sm" w="sm" type="none"/>
                <a:tailEnd len="sm" w="sm" type="none"/>
              </a:ln>
            </p:spPr>
          </p:cxnSp>
          <p:cxnSp>
            <p:nvCxnSpPr>
              <p:cNvPr id="1087" name="Google Shape;1087;p35"/>
              <p:cNvCxnSpPr/>
              <p:nvPr/>
            </p:nvCxnSpPr>
            <p:spPr>
              <a:xfrm rot="10800000">
                <a:off x="8264098" y="5099610"/>
                <a:ext cx="927692" cy="372524"/>
              </a:xfrm>
              <a:prstGeom prst="straightConnector1">
                <a:avLst/>
              </a:prstGeom>
              <a:noFill/>
              <a:ln cap="flat" cmpd="sng" w="9525">
                <a:solidFill>
                  <a:schemeClr val="accent1"/>
                </a:solidFill>
                <a:prstDash val="solid"/>
                <a:miter lim="800000"/>
                <a:headEnd len="sm" w="sm" type="none"/>
                <a:tailEnd len="sm" w="sm" type="none"/>
              </a:ln>
            </p:spPr>
          </p:cxnSp>
          <p:cxnSp>
            <p:nvCxnSpPr>
              <p:cNvPr id="1088" name="Google Shape;1088;p35"/>
              <p:cNvCxnSpPr/>
              <p:nvPr/>
            </p:nvCxnSpPr>
            <p:spPr>
              <a:xfrm rot="10800000">
                <a:off x="10600267" y="5108503"/>
                <a:ext cx="381000" cy="353638"/>
              </a:xfrm>
              <a:prstGeom prst="straightConnector1">
                <a:avLst/>
              </a:prstGeom>
              <a:noFill/>
              <a:ln cap="flat" cmpd="sng" w="9525">
                <a:solidFill>
                  <a:schemeClr val="accent1"/>
                </a:solidFill>
                <a:prstDash val="solid"/>
                <a:miter lim="800000"/>
                <a:headEnd len="sm" w="sm" type="none"/>
                <a:tailEnd len="sm" w="sm" type="none"/>
              </a:ln>
            </p:spPr>
          </p:cxnSp>
          <p:cxnSp>
            <p:nvCxnSpPr>
              <p:cNvPr id="1089" name="Google Shape;1089;p35"/>
              <p:cNvCxnSpPr/>
              <p:nvPr/>
            </p:nvCxnSpPr>
            <p:spPr>
              <a:xfrm flipH="1" rot="10800000">
                <a:off x="7697364" y="4471857"/>
                <a:ext cx="831108" cy="471874"/>
              </a:xfrm>
              <a:prstGeom prst="straightConnector1">
                <a:avLst/>
              </a:prstGeom>
              <a:noFill/>
              <a:ln cap="flat" cmpd="sng" w="9525">
                <a:solidFill>
                  <a:schemeClr val="accent1"/>
                </a:solidFill>
                <a:prstDash val="solid"/>
                <a:miter lim="800000"/>
                <a:headEnd len="sm" w="sm" type="none"/>
                <a:tailEnd len="sm" w="sm" type="none"/>
              </a:ln>
            </p:spPr>
          </p:cxnSp>
          <p:cxnSp>
            <p:nvCxnSpPr>
              <p:cNvPr id="1090" name="Google Shape;1090;p35"/>
              <p:cNvCxnSpPr/>
              <p:nvPr/>
            </p:nvCxnSpPr>
            <p:spPr>
              <a:xfrm flipH="1" rot="10800000">
                <a:off x="8198956" y="4515639"/>
                <a:ext cx="1475735" cy="434748"/>
              </a:xfrm>
              <a:prstGeom prst="straightConnector1">
                <a:avLst/>
              </a:prstGeom>
              <a:noFill/>
              <a:ln cap="flat" cmpd="sng" w="9525">
                <a:solidFill>
                  <a:schemeClr val="accent1"/>
                </a:solidFill>
                <a:prstDash val="solid"/>
                <a:miter lim="800000"/>
                <a:headEnd len="sm" w="sm" type="none"/>
                <a:tailEnd len="sm" w="sm" type="none"/>
              </a:ln>
            </p:spPr>
          </p:cxnSp>
          <p:cxnSp>
            <p:nvCxnSpPr>
              <p:cNvPr id="1091" name="Google Shape;1091;p35"/>
              <p:cNvCxnSpPr/>
              <p:nvPr/>
            </p:nvCxnSpPr>
            <p:spPr>
              <a:xfrm rot="10800000">
                <a:off x="8528473" y="4507262"/>
                <a:ext cx="1574843" cy="436469"/>
              </a:xfrm>
              <a:prstGeom prst="straightConnector1">
                <a:avLst/>
              </a:prstGeom>
              <a:noFill/>
              <a:ln cap="flat" cmpd="sng" w="9525">
                <a:solidFill>
                  <a:schemeClr val="accent1"/>
                </a:solidFill>
                <a:prstDash val="solid"/>
                <a:miter lim="800000"/>
                <a:headEnd len="sm" w="sm" type="none"/>
                <a:tailEnd len="sm" w="sm" type="none"/>
              </a:ln>
            </p:spPr>
          </p:cxnSp>
          <p:cxnSp>
            <p:nvCxnSpPr>
              <p:cNvPr id="1092" name="Google Shape;1092;p35"/>
              <p:cNvCxnSpPr/>
              <p:nvPr/>
            </p:nvCxnSpPr>
            <p:spPr>
              <a:xfrm rot="10800000">
                <a:off x="9674691" y="4523821"/>
                <a:ext cx="925577" cy="419910"/>
              </a:xfrm>
              <a:prstGeom prst="straightConnector1">
                <a:avLst/>
              </a:prstGeom>
              <a:noFill/>
              <a:ln cap="flat" cmpd="sng" w="9525">
                <a:solidFill>
                  <a:schemeClr val="accent1"/>
                </a:solidFill>
                <a:prstDash val="solid"/>
                <a:miter lim="800000"/>
                <a:headEnd len="sm" w="sm" type="none"/>
                <a:tailEnd len="sm" w="sm" type="none"/>
              </a:ln>
            </p:spPr>
          </p:cxnSp>
          <p:cxnSp>
            <p:nvCxnSpPr>
              <p:cNvPr id="1093" name="Google Shape;1093;p35"/>
              <p:cNvCxnSpPr/>
              <p:nvPr/>
            </p:nvCxnSpPr>
            <p:spPr>
              <a:xfrm flipH="1" rot="10800000">
                <a:off x="8488507" y="3956096"/>
                <a:ext cx="362450" cy="393052"/>
              </a:xfrm>
              <a:prstGeom prst="straightConnector1">
                <a:avLst/>
              </a:prstGeom>
              <a:noFill/>
              <a:ln cap="flat" cmpd="sng" w="9525">
                <a:solidFill>
                  <a:schemeClr val="accent1"/>
                </a:solidFill>
                <a:prstDash val="solid"/>
                <a:miter lim="800000"/>
                <a:headEnd len="sm" w="sm" type="none"/>
                <a:tailEnd len="sm" w="sm" type="none"/>
              </a:ln>
            </p:spPr>
          </p:cxnSp>
          <p:cxnSp>
            <p:nvCxnSpPr>
              <p:cNvPr id="1094" name="Google Shape;1094;p35"/>
              <p:cNvCxnSpPr/>
              <p:nvPr/>
            </p:nvCxnSpPr>
            <p:spPr>
              <a:xfrm rot="10800000">
                <a:off x="9381067" y="3956096"/>
                <a:ext cx="280468" cy="384496"/>
              </a:xfrm>
              <a:prstGeom prst="straightConnector1">
                <a:avLst/>
              </a:prstGeom>
              <a:noFill/>
              <a:ln cap="flat" cmpd="sng" w="9525">
                <a:solidFill>
                  <a:schemeClr val="accent1"/>
                </a:solidFill>
                <a:prstDash val="solid"/>
                <a:miter lim="800000"/>
                <a:headEnd len="sm" w="sm" type="none"/>
                <a:tailEnd len="sm" w="sm" type="none"/>
              </a:ln>
            </p:spPr>
          </p:cxnSp>
          <p:cxnSp>
            <p:nvCxnSpPr>
              <p:cNvPr id="1095" name="Google Shape;1095;p35"/>
              <p:cNvCxnSpPr/>
              <p:nvPr/>
            </p:nvCxnSpPr>
            <p:spPr>
              <a:xfrm flipH="1" rot="10800000">
                <a:off x="9357763" y="3315892"/>
                <a:ext cx="1009702" cy="475270"/>
              </a:xfrm>
              <a:prstGeom prst="straightConnector1">
                <a:avLst/>
              </a:prstGeom>
              <a:noFill/>
              <a:ln cap="flat" cmpd="sng" w="9525">
                <a:solidFill>
                  <a:schemeClr val="accent1"/>
                </a:solidFill>
                <a:prstDash val="solid"/>
                <a:miter lim="800000"/>
                <a:headEnd len="sm" w="sm" type="none"/>
                <a:tailEnd len="sm" w="sm" type="none"/>
              </a:ln>
            </p:spPr>
          </p:cxnSp>
          <p:cxnSp>
            <p:nvCxnSpPr>
              <p:cNvPr id="1096" name="Google Shape;1096;p35"/>
              <p:cNvCxnSpPr/>
              <p:nvPr/>
            </p:nvCxnSpPr>
            <p:spPr>
              <a:xfrm rot="10800000">
                <a:off x="7828700" y="3348141"/>
                <a:ext cx="1022257" cy="437457"/>
              </a:xfrm>
              <a:prstGeom prst="straightConnector1">
                <a:avLst/>
              </a:prstGeom>
              <a:noFill/>
              <a:ln cap="flat" cmpd="sng" w="9525">
                <a:solidFill>
                  <a:schemeClr val="accent1"/>
                </a:solidFill>
                <a:prstDash val="solid"/>
                <a:miter lim="800000"/>
                <a:headEnd len="sm" w="sm" type="none"/>
                <a:tailEnd len="sm" w="sm" type="none"/>
              </a:ln>
            </p:spPr>
          </p:cxnSp>
        </p:grpSp>
        <p:sp>
          <p:nvSpPr>
            <p:cNvPr id="1097" name="Google Shape;1097;p35"/>
            <p:cNvSpPr txBox="1"/>
            <p:nvPr/>
          </p:nvSpPr>
          <p:spPr>
            <a:xfrm>
              <a:off x="7443216" y="6300216"/>
              <a:ext cx="11208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24 Names</a:t>
              </a:r>
              <a:endParaRPr/>
            </a:p>
          </p:txBody>
        </p:sp>
        <p:sp>
          <p:nvSpPr>
            <p:cNvPr id="1098" name="Google Shape;1098;p35"/>
            <p:cNvSpPr txBox="1"/>
            <p:nvPr/>
          </p:nvSpPr>
          <p:spPr>
            <a:xfrm>
              <a:off x="9661535" y="6294930"/>
              <a:ext cx="13326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12 Relations</a:t>
              </a:r>
              <a:endParaRPr/>
            </a:p>
          </p:txBody>
        </p:sp>
      </p:grpSp>
      <p:sp>
        <p:nvSpPr>
          <p:cNvPr id="1099" name="Google Shape;1099;p35"/>
          <p:cNvSpPr txBox="1"/>
          <p:nvPr/>
        </p:nvSpPr>
        <p:spPr>
          <a:xfrm>
            <a:off x="2121408" y="5987892"/>
            <a:ext cx="29146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9"/>
              </a:rPr>
              <a:t>Rumelhart et al. Nature 1986</a:t>
            </a:r>
            <a:endParaRPr sz="1800">
              <a:solidFill>
                <a:schemeClr val="dk1"/>
              </a:solidFill>
              <a:latin typeface="Calibri"/>
              <a:ea typeface="Calibri"/>
              <a:cs typeface="Calibri"/>
              <a:sym typeface="Calibri"/>
            </a:endParaRPr>
          </a:p>
        </p:txBody>
      </p:sp>
      <p:pic>
        <p:nvPicPr>
          <p:cNvPr id="1100" name="Google Shape;1100;p35"/>
          <p:cNvPicPr preferRelativeResize="0"/>
          <p:nvPr/>
        </p:nvPicPr>
        <p:blipFill rotWithShape="1">
          <a:blip r:embed="rId10">
            <a:alphaModFix/>
          </a:blip>
          <a:srcRect b="0" l="0" r="0" t="0"/>
          <a:stretch/>
        </p:blipFill>
        <p:spPr>
          <a:xfrm>
            <a:off x="857643" y="2930550"/>
            <a:ext cx="5027238" cy="2634927"/>
          </a:xfrm>
          <a:prstGeom prst="rect">
            <a:avLst/>
          </a:prstGeom>
          <a:noFill/>
          <a:ln>
            <a:noFill/>
          </a:ln>
        </p:spPr>
      </p:pic>
      <p:pic>
        <p:nvPicPr>
          <p:cNvPr id="1101" name="Google Shape;1101;p35"/>
          <p:cNvPicPr preferRelativeResize="0"/>
          <p:nvPr/>
        </p:nvPicPr>
        <p:blipFill rotWithShape="1">
          <a:blip r:embed="rId11">
            <a:alphaModFix/>
          </a:blip>
          <a:srcRect b="0" l="0" r="0" t="0"/>
          <a:stretch/>
        </p:blipFill>
        <p:spPr>
          <a:xfrm>
            <a:off x="10756640" y="62584"/>
            <a:ext cx="1310447" cy="730794"/>
          </a:xfrm>
          <a:prstGeom prst="rect">
            <a:avLst/>
          </a:prstGeom>
          <a:noFill/>
          <a:ln>
            <a:noFill/>
          </a:ln>
        </p:spPr>
      </p:pic>
      <p:sp>
        <p:nvSpPr>
          <p:cNvPr id="1102" name="Google Shape;1102;p35"/>
          <p:cNvSpPr txBox="1"/>
          <p:nvPr/>
        </p:nvSpPr>
        <p:spPr>
          <a:xfrm>
            <a:off x="11113278" y="62137"/>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
        <p:nvSpPr>
          <p:cNvPr id="1103" name="Google Shape;1103;p35"/>
          <p:cNvSpPr txBox="1"/>
          <p:nvPr/>
        </p:nvSpPr>
        <p:spPr>
          <a:xfrm>
            <a:off x="7715653" y="2728653"/>
            <a:ext cx="79258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1  2  3  4  5  6</a:t>
            </a:r>
            <a:endParaRPr/>
          </a:p>
        </p:txBody>
      </p:sp>
      <p:grpSp>
        <p:nvGrpSpPr>
          <p:cNvPr id="1104" name="Google Shape;1104;p35"/>
          <p:cNvGrpSpPr/>
          <p:nvPr/>
        </p:nvGrpSpPr>
        <p:grpSpPr>
          <a:xfrm>
            <a:off x="1611675" y="1601324"/>
            <a:ext cx="3849320" cy="1372851"/>
            <a:chOff x="1611675" y="1601324"/>
            <a:chExt cx="3849320" cy="1372851"/>
          </a:xfrm>
        </p:grpSpPr>
        <p:grpSp>
          <p:nvGrpSpPr>
            <p:cNvPr id="1105" name="Google Shape;1105;p35"/>
            <p:cNvGrpSpPr/>
            <p:nvPr/>
          </p:nvGrpSpPr>
          <p:grpSpPr>
            <a:xfrm>
              <a:off x="4193409" y="2233827"/>
              <a:ext cx="1237861" cy="194577"/>
              <a:chOff x="1909664" y="1966608"/>
              <a:chExt cx="1237861" cy="194577"/>
            </a:xfrm>
          </p:grpSpPr>
          <p:sp>
            <p:nvSpPr>
              <p:cNvPr id="1106" name="Google Shape;1106;p35"/>
              <p:cNvSpPr/>
              <p:nvPr/>
            </p:nvSpPr>
            <p:spPr>
              <a:xfrm>
                <a:off x="1909664" y="1969528"/>
                <a:ext cx="205273" cy="191657"/>
              </a:xfrm>
              <a:prstGeom prst="rect">
                <a:avLst/>
              </a:prstGeom>
              <a:solidFill>
                <a:schemeClr val="l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35"/>
              <p:cNvSpPr/>
              <p:nvPr/>
            </p:nvSpPr>
            <p:spPr>
              <a:xfrm>
                <a:off x="2122619" y="1968068"/>
                <a:ext cx="205273" cy="191657"/>
              </a:xfrm>
              <a:prstGeom prst="rect">
                <a:avLst/>
              </a:prstGeom>
              <a:solidFill>
                <a:schemeClr val="l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35"/>
              <p:cNvSpPr/>
              <p:nvPr/>
            </p:nvSpPr>
            <p:spPr>
              <a:xfrm>
                <a:off x="2341983" y="1968068"/>
                <a:ext cx="205273" cy="191657"/>
              </a:xfrm>
              <a:prstGeom prst="rect">
                <a:avLst/>
              </a:prstGeom>
              <a:solidFill>
                <a:schemeClr val="dk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35"/>
              <p:cNvSpPr/>
              <p:nvPr/>
            </p:nvSpPr>
            <p:spPr>
              <a:xfrm>
                <a:off x="2547257" y="1968068"/>
                <a:ext cx="205273" cy="191657"/>
              </a:xfrm>
              <a:prstGeom prst="rect">
                <a:avLst/>
              </a:prstGeom>
              <a:solidFill>
                <a:schemeClr val="l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35"/>
              <p:cNvSpPr/>
              <p:nvPr/>
            </p:nvSpPr>
            <p:spPr>
              <a:xfrm>
                <a:off x="2752529" y="1968068"/>
                <a:ext cx="205273" cy="191657"/>
              </a:xfrm>
              <a:prstGeom prst="rect">
                <a:avLst/>
              </a:prstGeom>
              <a:solidFill>
                <a:schemeClr val="l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35"/>
              <p:cNvSpPr/>
              <p:nvPr/>
            </p:nvSpPr>
            <p:spPr>
              <a:xfrm>
                <a:off x="2942252" y="1966608"/>
                <a:ext cx="205273" cy="194075"/>
              </a:xfrm>
              <a:prstGeom prst="rect">
                <a:avLst/>
              </a:prstGeom>
              <a:solidFill>
                <a:schemeClr val="dk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112" name="Google Shape;1112;p35"/>
            <p:cNvPicPr preferRelativeResize="0"/>
            <p:nvPr/>
          </p:nvPicPr>
          <p:blipFill rotWithShape="1">
            <a:blip r:embed="rId12">
              <a:alphaModFix/>
            </a:blip>
            <a:srcRect b="0" l="0" r="0" t="0"/>
            <a:stretch/>
          </p:blipFill>
          <p:spPr>
            <a:xfrm rot="-5400000">
              <a:off x="3955759" y="1823335"/>
              <a:ext cx="610788" cy="166768"/>
            </a:xfrm>
            <a:prstGeom prst="rect">
              <a:avLst/>
            </a:prstGeom>
            <a:noFill/>
            <a:ln>
              <a:noFill/>
            </a:ln>
          </p:spPr>
        </p:pic>
        <p:pic>
          <p:nvPicPr>
            <p:cNvPr id="1113" name="Google Shape;1113;p35"/>
            <p:cNvPicPr preferRelativeResize="0"/>
            <p:nvPr/>
          </p:nvPicPr>
          <p:blipFill rotWithShape="1">
            <a:blip r:embed="rId13">
              <a:alphaModFix/>
            </a:blip>
            <a:srcRect b="0" l="0" r="0" t="0"/>
            <a:stretch/>
          </p:blipFill>
          <p:spPr>
            <a:xfrm rot="-5400000">
              <a:off x="4195887" y="1824347"/>
              <a:ext cx="613575" cy="167529"/>
            </a:xfrm>
            <a:prstGeom prst="rect">
              <a:avLst/>
            </a:prstGeom>
            <a:noFill/>
            <a:ln>
              <a:noFill/>
            </a:ln>
          </p:spPr>
        </p:pic>
        <p:pic>
          <p:nvPicPr>
            <p:cNvPr id="1114" name="Google Shape;1114;p35"/>
            <p:cNvPicPr preferRelativeResize="0"/>
            <p:nvPr/>
          </p:nvPicPr>
          <p:blipFill rotWithShape="1">
            <a:blip r:embed="rId14">
              <a:alphaModFix/>
            </a:blip>
            <a:srcRect b="0" l="0" r="0" t="0"/>
            <a:stretch/>
          </p:blipFill>
          <p:spPr>
            <a:xfrm rot="-5400000">
              <a:off x="4418691" y="1825577"/>
              <a:ext cx="610791" cy="166769"/>
            </a:xfrm>
            <a:prstGeom prst="rect">
              <a:avLst/>
            </a:prstGeom>
            <a:noFill/>
            <a:ln>
              <a:noFill/>
            </a:ln>
          </p:spPr>
        </p:pic>
        <p:pic>
          <p:nvPicPr>
            <p:cNvPr id="1115" name="Google Shape;1115;p35"/>
            <p:cNvPicPr preferRelativeResize="0"/>
            <p:nvPr/>
          </p:nvPicPr>
          <p:blipFill rotWithShape="1">
            <a:blip r:embed="rId15">
              <a:alphaModFix/>
            </a:blip>
            <a:srcRect b="0" l="0" r="0" t="0"/>
            <a:stretch/>
          </p:blipFill>
          <p:spPr>
            <a:xfrm rot="-5400000">
              <a:off x="4825018" y="1829564"/>
              <a:ext cx="610795" cy="166768"/>
            </a:xfrm>
            <a:prstGeom prst="rect">
              <a:avLst/>
            </a:prstGeom>
            <a:noFill/>
            <a:ln>
              <a:noFill/>
            </a:ln>
          </p:spPr>
        </p:pic>
        <p:pic>
          <p:nvPicPr>
            <p:cNvPr id="1116" name="Google Shape;1116;p35"/>
            <p:cNvPicPr preferRelativeResize="0"/>
            <p:nvPr/>
          </p:nvPicPr>
          <p:blipFill rotWithShape="1">
            <a:blip r:embed="rId16">
              <a:alphaModFix/>
            </a:blip>
            <a:srcRect b="0" l="0" r="0" t="0"/>
            <a:stretch/>
          </p:blipFill>
          <p:spPr>
            <a:xfrm rot="-5400000">
              <a:off x="4636273" y="1825527"/>
              <a:ext cx="594729" cy="162383"/>
            </a:xfrm>
            <a:prstGeom prst="rect">
              <a:avLst/>
            </a:prstGeom>
            <a:noFill/>
            <a:ln>
              <a:noFill/>
            </a:ln>
          </p:spPr>
        </p:pic>
        <p:pic>
          <p:nvPicPr>
            <p:cNvPr id="1117" name="Google Shape;1117;p35"/>
            <p:cNvPicPr preferRelativeResize="0"/>
            <p:nvPr/>
          </p:nvPicPr>
          <p:blipFill rotWithShape="1">
            <a:blip r:embed="rId17">
              <a:alphaModFix/>
            </a:blip>
            <a:srcRect b="0" l="0" r="0" t="0"/>
            <a:stretch/>
          </p:blipFill>
          <p:spPr>
            <a:xfrm rot="-5400000">
              <a:off x="5037740" y="1825526"/>
              <a:ext cx="594729" cy="162383"/>
            </a:xfrm>
            <a:prstGeom prst="rect">
              <a:avLst/>
            </a:prstGeom>
            <a:noFill/>
            <a:ln>
              <a:noFill/>
            </a:ln>
          </p:spPr>
        </p:pic>
        <p:sp>
          <p:nvSpPr>
            <p:cNvPr id="1118" name="Google Shape;1118;p35"/>
            <p:cNvSpPr txBox="1"/>
            <p:nvPr/>
          </p:nvSpPr>
          <p:spPr>
            <a:xfrm>
              <a:off x="3006222" y="2174684"/>
              <a:ext cx="103419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Feature maps</a:t>
              </a:r>
              <a:endParaRPr/>
            </a:p>
          </p:txBody>
        </p:sp>
        <p:cxnSp>
          <p:nvCxnSpPr>
            <p:cNvPr id="1119" name="Google Shape;1119;p35"/>
            <p:cNvCxnSpPr/>
            <p:nvPr/>
          </p:nvCxnSpPr>
          <p:spPr>
            <a:xfrm rot="10800000">
              <a:off x="4177769" y="2451683"/>
              <a:ext cx="546317" cy="478867"/>
            </a:xfrm>
            <a:prstGeom prst="straightConnector1">
              <a:avLst/>
            </a:prstGeom>
            <a:noFill/>
            <a:ln cap="flat" cmpd="sng" w="9525">
              <a:solidFill>
                <a:schemeClr val="accent1"/>
              </a:solidFill>
              <a:prstDash val="solid"/>
              <a:miter lim="800000"/>
              <a:headEnd len="sm" w="sm" type="none"/>
              <a:tailEnd len="sm" w="sm" type="none"/>
            </a:ln>
          </p:spPr>
        </p:cxnSp>
        <p:cxnSp>
          <p:nvCxnSpPr>
            <p:cNvPr id="1120" name="Google Shape;1120;p35"/>
            <p:cNvCxnSpPr/>
            <p:nvPr/>
          </p:nvCxnSpPr>
          <p:spPr>
            <a:xfrm flipH="1" rot="10800000">
              <a:off x="4831001" y="2479909"/>
              <a:ext cx="600269" cy="442610"/>
            </a:xfrm>
            <a:prstGeom prst="straightConnector1">
              <a:avLst/>
            </a:prstGeom>
            <a:noFill/>
            <a:ln cap="flat" cmpd="sng" w="9525">
              <a:solidFill>
                <a:schemeClr val="accent1"/>
              </a:solidFill>
              <a:prstDash val="solid"/>
              <a:miter lim="800000"/>
              <a:headEnd len="sm" w="sm" type="none"/>
              <a:tailEnd len="sm" w="sm" type="none"/>
            </a:ln>
          </p:spPr>
        </p:cxnSp>
        <p:cxnSp>
          <p:nvCxnSpPr>
            <p:cNvPr id="1121" name="Google Shape;1121;p35"/>
            <p:cNvCxnSpPr/>
            <p:nvPr/>
          </p:nvCxnSpPr>
          <p:spPr>
            <a:xfrm flipH="1" rot="10800000">
              <a:off x="4183453" y="2468194"/>
              <a:ext cx="9956" cy="505981"/>
            </a:xfrm>
            <a:prstGeom prst="straightConnector1">
              <a:avLst/>
            </a:prstGeom>
            <a:noFill/>
            <a:ln cap="flat" cmpd="sng" w="9525">
              <a:solidFill>
                <a:schemeClr val="accent1"/>
              </a:solidFill>
              <a:prstDash val="solid"/>
              <a:miter lim="800000"/>
              <a:headEnd len="sm" w="sm" type="none"/>
              <a:tailEnd len="sm" w="sm" type="none"/>
            </a:ln>
          </p:spPr>
        </p:cxnSp>
        <p:cxnSp>
          <p:nvCxnSpPr>
            <p:cNvPr id="1122" name="Google Shape;1122;p35"/>
            <p:cNvCxnSpPr/>
            <p:nvPr/>
          </p:nvCxnSpPr>
          <p:spPr>
            <a:xfrm flipH="1" rot="10800000">
              <a:off x="4290368" y="2471878"/>
              <a:ext cx="1170627" cy="494266"/>
            </a:xfrm>
            <a:prstGeom prst="straightConnector1">
              <a:avLst/>
            </a:prstGeom>
            <a:noFill/>
            <a:ln cap="flat" cmpd="sng" w="9525">
              <a:solidFill>
                <a:schemeClr val="accent1"/>
              </a:solidFill>
              <a:prstDash val="solid"/>
              <a:miter lim="800000"/>
              <a:headEnd len="sm" w="sm" type="none"/>
              <a:tailEnd len="sm" w="sm" type="none"/>
            </a:ln>
          </p:spPr>
        </p:cxnSp>
        <p:grpSp>
          <p:nvGrpSpPr>
            <p:cNvPr id="1123" name="Google Shape;1123;p35"/>
            <p:cNvGrpSpPr/>
            <p:nvPr/>
          </p:nvGrpSpPr>
          <p:grpSpPr>
            <a:xfrm>
              <a:off x="1627315" y="2188516"/>
              <a:ext cx="1237861" cy="194577"/>
              <a:chOff x="1909664" y="1966608"/>
              <a:chExt cx="1237861" cy="194577"/>
            </a:xfrm>
          </p:grpSpPr>
          <p:sp>
            <p:nvSpPr>
              <p:cNvPr id="1124" name="Google Shape;1124;p35"/>
              <p:cNvSpPr/>
              <p:nvPr/>
            </p:nvSpPr>
            <p:spPr>
              <a:xfrm>
                <a:off x="1909664" y="1969528"/>
                <a:ext cx="205273" cy="191657"/>
              </a:xfrm>
              <a:prstGeom prst="rect">
                <a:avLst/>
              </a:prstGeom>
              <a:solidFill>
                <a:schemeClr val="l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35"/>
              <p:cNvSpPr/>
              <p:nvPr/>
            </p:nvSpPr>
            <p:spPr>
              <a:xfrm>
                <a:off x="2122619" y="1968068"/>
                <a:ext cx="205273" cy="191657"/>
              </a:xfrm>
              <a:prstGeom prst="rect">
                <a:avLst/>
              </a:prstGeom>
              <a:solidFill>
                <a:schemeClr val="l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35"/>
              <p:cNvSpPr/>
              <p:nvPr/>
            </p:nvSpPr>
            <p:spPr>
              <a:xfrm>
                <a:off x="2341983" y="1968068"/>
                <a:ext cx="205273" cy="191657"/>
              </a:xfrm>
              <a:prstGeom prst="rect">
                <a:avLst/>
              </a:prstGeom>
              <a:solidFill>
                <a:schemeClr val="dk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35"/>
              <p:cNvSpPr/>
              <p:nvPr/>
            </p:nvSpPr>
            <p:spPr>
              <a:xfrm>
                <a:off x="2547257" y="1968068"/>
                <a:ext cx="205273" cy="191657"/>
              </a:xfrm>
              <a:prstGeom prst="rect">
                <a:avLst/>
              </a:prstGeom>
              <a:solidFill>
                <a:schemeClr val="dk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35"/>
              <p:cNvSpPr/>
              <p:nvPr/>
            </p:nvSpPr>
            <p:spPr>
              <a:xfrm>
                <a:off x="2752529" y="1968068"/>
                <a:ext cx="205273" cy="191657"/>
              </a:xfrm>
              <a:prstGeom prst="rect">
                <a:avLst/>
              </a:prstGeom>
              <a:solidFill>
                <a:schemeClr val="dk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35"/>
              <p:cNvSpPr/>
              <p:nvPr/>
            </p:nvSpPr>
            <p:spPr>
              <a:xfrm>
                <a:off x="2942252" y="1966608"/>
                <a:ext cx="205273" cy="194075"/>
              </a:xfrm>
              <a:prstGeom prst="rect">
                <a:avLst/>
              </a:prstGeom>
              <a:solidFill>
                <a:schemeClr val="l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30" name="Google Shape;1130;p35"/>
            <p:cNvCxnSpPr/>
            <p:nvPr/>
          </p:nvCxnSpPr>
          <p:spPr>
            <a:xfrm rot="10800000">
              <a:off x="1611675" y="2406372"/>
              <a:ext cx="1106967" cy="559772"/>
            </a:xfrm>
            <a:prstGeom prst="straightConnector1">
              <a:avLst/>
            </a:prstGeom>
            <a:noFill/>
            <a:ln cap="flat" cmpd="sng" w="9525">
              <a:solidFill>
                <a:schemeClr val="accent1"/>
              </a:solidFill>
              <a:prstDash val="solid"/>
              <a:miter lim="800000"/>
              <a:headEnd len="sm" w="sm" type="none"/>
              <a:tailEnd len="sm" w="sm" type="none"/>
            </a:ln>
          </p:spPr>
        </p:cxnSp>
        <p:cxnSp>
          <p:nvCxnSpPr>
            <p:cNvPr id="1131" name="Google Shape;1131;p35"/>
            <p:cNvCxnSpPr/>
            <p:nvPr/>
          </p:nvCxnSpPr>
          <p:spPr>
            <a:xfrm flipH="1" rot="10800000">
              <a:off x="2796152" y="2434598"/>
              <a:ext cx="69024" cy="494266"/>
            </a:xfrm>
            <a:prstGeom prst="straightConnector1">
              <a:avLst/>
            </a:prstGeom>
            <a:noFill/>
            <a:ln cap="flat" cmpd="sng" w="9525">
              <a:solidFill>
                <a:schemeClr val="accent1"/>
              </a:solidFill>
              <a:prstDash val="solid"/>
              <a:miter lim="800000"/>
              <a:headEnd len="sm" w="sm" type="none"/>
              <a:tailEnd len="sm" w="sm" type="none"/>
            </a:ln>
          </p:spPr>
        </p:cxnSp>
        <p:cxnSp>
          <p:nvCxnSpPr>
            <p:cNvPr id="1132" name="Google Shape;1132;p35"/>
            <p:cNvCxnSpPr/>
            <p:nvPr/>
          </p:nvCxnSpPr>
          <p:spPr>
            <a:xfrm rot="10800000">
              <a:off x="1627315" y="2422883"/>
              <a:ext cx="311436" cy="506709"/>
            </a:xfrm>
            <a:prstGeom prst="straightConnector1">
              <a:avLst/>
            </a:prstGeom>
            <a:noFill/>
            <a:ln cap="flat" cmpd="sng" w="9525">
              <a:solidFill>
                <a:schemeClr val="accent1"/>
              </a:solidFill>
              <a:prstDash val="solid"/>
              <a:miter lim="800000"/>
              <a:headEnd len="sm" w="sm" type="none"/>
              <a:tailEnd len="sm" w="sm" type="none"/>
            </a:ln>
          </p:spPr>
        </p:cxnSp>
        <p:cxnSp>
          <p:nvCxnSpPr>
            <p:cNvPr id="1133" name="Google Shape;1133;p35"/>
            <p:cNvCxnSpPr/>
            <p:nvPr/>
          </p:nvCxnSpPr>
          <p:spPr>
            <a:xfrm flipH="1" rot="10800000">
              <a:off x="2006680" y="2426567"/>
              <a:ext cx="888221" cy="503025"/>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36"/>
          <p:cNvSpPr txBox="1"/>
          <p:nvPr>
            <p:ph type="title"/>
          </p:nvPr>
        </p:nvSpPr>
        <p:spPr>
          <a:xfrm>
            <a:off x="838200" y="4236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Representations in ConvNets</a:t>
            </a:r>
            <a:endParaRPr/>
          </a:p>
        </p:txBody>
      </p:sp>
      <p:sp>
        <p:nvSpPr>
          <p:cNvPr id="1140" name="Google Shape;1140;p36"/>
          <p:cNvSpPr txBox="1"/>
          <p:nvPr/>
        </p:nvSpPr>
        <p:spPr>
          <a:xfrm>
            <a:off x="1384852" y="6007396"/>
            <a:ext cx="27420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3"/>
              </a:rPr>
              <a:t>Zeiler &amp; Fergus, ECCV, 2014</a:t>
            </a:r>
            <a:endParaRPr sz="1800">
              <a:solidFill>
                <a:schemeClr val="dk1"/>
              </a:solidFill>
              <a:latin typeface="Calibri"/>
              <a:ea typeface="Calibri"/>
              <a:cs typeface="Calibri"/>
              <a:sym typeface="Calibri"/>
            </a:endParaRPr>
          </a:p>
        </p:txBody>
      </p:sp>
      <p:pic>
        <p:nvPicPr>
          <p:cNvPr id="1141" name="Google Shape;1141;p36"/>
          <p:cNvPicPr preferRelativeResize="0"/>
          <p:nvPr/>
        </p:nvPicPr>
        <p:blipFill rotWithShape="1">
          <a:blip r:embed="rId4">
            <a:alphaModFix/>
          </a:blip>
          <a:srcRect b="0" l="0" r="0" t="0"/>
          <a:stretch/>
        </p:blipFill>
        <p:spPr>
          <a:xfrm>
            <a:off x="10756640" y="62584"/>
            <a:ext cx="1310447" cy="730794"/>
          </a:xfrm>
          <a:prstGeom prst="rect">
            <a:avLst/>
          </a:prstGeom>
          <a:noFill/>
          <a:ln>
            <a:noFill/>
          </a:ln>
        </p:spPr>
      </p:pic>
      <p:sp>
        <p:nvSpPr>
          <p:cNvPr id="1142" name="Google Shape;1142;p36"/>
          <p:cNvSpPr txBox="1"/>
          <p:nvPr/>
        </p:nvSpPr>
        <p:spPr>
          <a:xfrm>
            <a:off x="11113278" y="62137"/>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
        <p:nvSpPr>
          <p:cNvPr id="1143" name="Google Shape;1143;p36"/>
          <p:cNvSpPr txBox="1"/>
          <p:nvPr/>
        </p:nvSpPr>
        <p:spPr>
          <a:xfrm>
            <a:off x="4981193" y="5892309"/>
            <a:ext cx="70162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Top 9 activations by test images of randomly selected feature maps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in 8 layer AlexNet projected back to image space by DeconvNet together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with validation set image patches that cause the activation.</a:t>
            </a:r>
            <a:endParaRPr/>
          </a:p>
        </p:txBody>
      </p:sp>
      <p:pic>
        <p:nvPicPr>
          <p:cNvPr id="1144" name="Google Shape;1144;p36"/>
          <p:cNvPicPr preferRelativeResize="0"/>
          <p:nvPr/>
        </p:nvPicPr>
        <p:blipFill rotWithShape="1">
          <a:blip r:embed="rId5">
            <a:alphaModFix/>
          </a:blip>
          <a:srcRect b="0" l="0" r="0" t="0"/>
          <a:stretch/>
        </p:blipFill>
        <p:spPr>
          <a:xfrm>
            <a:off x="838200" y="1282759"/>
            <a:ext cx="1306490" cy="1325563"/>
          </a:xfrm>
          <a:prstGeom prst="rect">
            <a:avLst/>
          </a:prstGeom>
          <a:noFill/>
          <a:ln>
            <a:noFill/>
          </a:ln>
        </p:spPr>
      </p:pic>
      <p:sp>
        <p:nvSpPr>
          <p:cNvPr id="1145" name="Google Shape;1145;p36"/>
          <p:cNvSpPr txBox="1"/>
          <p:nvPr/>
        </p:nvSpPr>
        <p:spPr>
          <a:xfrm>
            <a:off x="957042" y="2746276"/>
            <a:ext cx="855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Layer 1</a:t>
            </a:r>
            <a:endParaRPr/>
          </a:p>
        </p:txBody>
      </p:sp>
      <p:pic>
        <p:nvPicPr>
          <p:cNvPr id="1146" name="Google Shape;1146;p36"/>
          <p:cNvPicPr preferRelativeResize="0"/>
          <p:nvPr/>
        </p:nvPicPr>
        <p:blipFill rotWithShape="1">
          <a:blip r:embed="rId6">
            <a:alphaModFix/>
          </a:blip>
          <a:srcRect b="0" l="0" r="0" t="0"/>
          <a:stretch/>
        </p:blipFill>
        <p:spPr>
          <a:xfrm>
            <a:off x="2430673" y="1316494"/>
            <a:ext cx="2550520" cy="1226085"/>
          </a:xfrm>
          <a:prstGeom prst="rect">
            <a:avLst/>
          </a:prstGeom>
          <a:noFill/>
          <a:ln>
            <a:noFill/>
          </a:ln>
        </p:spPr>
      </p:pic>
      <p:pic>
        <p:nvPicPr>
          <p:cNvPr id="1147" name="Google Shape;1147;p36"/>
          <p:cNvPicPr preferRelativeResize="0"/>
          <p:nvPr/>
        </p:nvPicPr>
        <p:blipFill rotWithShape="1">
          <a:blip r:embed="rId7">
            <a:alphaModFix/>
          </a:blip>
          <a:srcRect b="0" l="0" r="0" t="0"/>
          <a:stretch/>
        </p:blipFill>
        <p:spPr>
          <a:xfrm>
            <a:off x="2430673" y="2697695"/>
            <a:ext cx="2550520" cy="1226085"/>
          </a:xfrm>
          <a:prstGeom prst="rect">
            <a:avLst/>
          </a:prstGeom>
          <a:noFill/>
          <a:ln>
            <a:noFill/>
          </a:ln>
        </p:spPr>
      </p:pic>
      <p:sp>
        <p:nvSpPr>
          <p:cNvPr id="1148" name="Google Shape;1148;p36"/>
          <p:cNvSpPr txBox="1"/>
          <p:nvPr/>
        </p:nvSpPr>
        <p:spPr>
          <a:xfrm>
            <a:off x="3278123" y="4167490"/>
            <a:ext cx="855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Layer 2</a:t>
            </a:r>
            <a:endParaRPr/>
          </a:p>
        </p:txBody>
      </p:sp>
      <p:pic>
        <p:nvPicPr>
          <p:cNvPr id="1149" name="Google Shape;1149;p36"/>
          <p:cNvPicPr preferRelativeResize="0"/>
          <p:nvPr/>
        </p:nvPicPr>
        <p:blipFill rotWithShape="1">
          <a:blip r:embed="rId8">
            <a:alphaModFix/>
          </a:blip>
          <a:srcRect b="0" l="0" r="0" t="0"/>
          <a:stretch/>
        </p:blipFill>
        <p:spPr>
          <a:xfrm>
            <a:off x="5904319" y="1316494"/>
            <a:ext cx="1306490" cy="1227650"/>
          </a:xfrm>
          <a:prstGeom prst="rect">
            <a:avLst/>
          </a:prstGeom>
          <a:noFill/>
          <a:ln>
            <a:noFill/>
          </a:ln>
        </p:spPr>
      </p:pic>
      <p:pic>
        <p:nvPicPr>
          <p:cNvPr id="1150" name="Google Shape;1150;p36"/>
          <p:cNvPicPr preferRelativeResize="0"/>
          <p:nvPr/>
        </p:nvPicPr>
        <p:blipFill rotWithShape="1">
          <a:blip r:embed="rId9">
            <a:alphaModFix/>
          </a:blip>
          <a:srcRect b="0" l="0" r="0" t="0"/>
          <a:stretch/>
        </p:blipFill>
        <p:spPr>
          <a:xfrm>
            <a:off x="7434332" y="1287554"/>
            <a:ext cx="1306490" cy="1283964"/>
          </a:xfrm>
          <a:prstGeom prst="rect">
            <a:avLst/>
          </a:prstGeom>
          <a:noFill/>
          <a:ln>
            <a:noFill/>
          </a:ln>
        </p:spPr>
      </p:pic>
      <p:pic>
        <p:nvPicPr>
          <p:cNvPr id="1151" name="Google Shape;1151;p36"/>
          <p:cNvPicPr preferRelativeResize="0"/>
          <p:nvPr/>
        </p:nvPicPr>
        <p:blipFill rotWithShape="1">
          <a:blip r:embed="rId10">
            <a:alphaModFix/>
          </a:blip>
          <a:srcRect b="0" l="0" r="0" t="0"/>
          <a:stretch/>
        </p:blipFill>
        <p:spPr>
          <a:xfrm>
            <a:off x="8992774" y="1287554"/>
            <a:ext cx="1306490" cy="1283964"/>
          </a:xfrm>
          <a:prstGeom prst="rect">
            <a:avLst/>
          </a:prstGeom>
          <a:noFill/>
          <a:ln>
            <a:noFill/>
          </a:ln>
        </p:spPr>
      </p:pic>
      <p:pic>
        <p:nvPicPr>
          <p:cNvPr id="1152" name="Google Shape;1152;p36"/>
          <p:cNvPicPr preferRelativeResize="0"/>
          <p:nvPr/>
        </p:nvPicPr>
        <p:blipFill rotWithShape="1">
          <a:blip r:embed="rId11">
            <a:alphaModFix/>
          </a:blip>
          <a:srcRect b="0" l="0" r="0" t="0"/>
          <a:stretch/>
        </p:blipFill>
        <p:spPr>
          <a:xfrm>
            <a:off x="5904319" y="2697695"/>
            <a:ext cx="1306490" cy="1297354"/>
          </a:xfrm>
          <a:prstGeom prst="rect">
            <a:avLst/>
          </a:prstGeom>
          <a:noFill/>
          <a:ln>
            <a:noFill/>
          </a:ln>
        </p:spPr>
      </p:pic>
      <p:sp>
        <p:nvSpPr>
          <p:cNvPr id="1153" name="Google Shape;1153;p36"/>
          <p:cNvSpPr txBox="1"/>
          <p:nvPr/>
        </p:nvSpPr>
        <p:spPr>
          <a:xfrm>
            <a:off x="10542628" y="1663477"/>
            <a:ext cx="855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Layer 3</a:t>
            </a:r>
            <a:endParaRPr/>
          </a:p>
        </p:txBody>
      </p:sp>
      <p:pic>
        <p:nvPicPr>
          <p:cNvPr id="1154" name="Google Shape;1154;p36"/>
          <p:cNvPicPr preferRelativeResize="0"/>
          <p:nvPr/>
        </p:nvPicPr>
        <p:blipFill rotWithShape="1">
          <a:blip r:embed="rId12">
            <a:alphaModFix/>
          </a:blip>
          <a:srcRect b="0" l="0" r="0" t="0"/>
          <a:stretch/>
        </p:blipFill>
        <p:spPr>
          <a:xfrm>
            <a:off x="7434332" y="2678887"/>
            <a:ext cx="1306490" cy="1334892"/>
          </a:xfrm>
          <a:prstGeom prst="rect">
            <a:avLst/>
          </a:prstGeom>
          <a:noFill/>
          <a:ln>
            <a:noFill/>
          </a:ln>
        </p:spPr>
      </p:pic>
      <p:pic>
        <p:nvPicPr>
          <p:cNvPr id="1155" name="Google Shape;1155;p36"/>
          <p:cNvPicPr preferRelativeResize="0"/>
          <p:nvPr/>
        </p:nvPicPr>
        <p:blipFill rotWithShape="1">
          <a:blip r:embed="rId13">
            <a:alphaModFix/>
          </a:blip>
          <a:srcRect b="0" l="0" r="0" t="0"/>
          <a:stretch/>
        </p:blipFill>
        <p:spPr>
          <a:xfrm>
            <a:off x="8992774" y="2660157"/>
            <a:ext cx="1306490" cy="1334892"/>
          </a:xfrm>
          <a:prstGeom prst="rect">
            <a:avLst/>
          </a:prstGeom>
          <a:noFill/>
          <a:ln>
            <a:noFill/>
          </a:ln>
        </p:spPr>
      </p:pic>
      <p:sp>
        <p:nvSpPr>
          <p:cNvPr id="1156" name="Google Shape;1156;p36"/>
          <p:cNvSpPr txBox="1"/>
          <p:nvPr/>
        </p:nvSpPr>
        <p:spPr>
          <a:xfrm>
            <a:off x="10551216" y="3098469"/>
            <a:ext cx="855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Layer 4</a:t>
            </a:r>
            <a:endParaRPr/>
          </a:p>
        </p:txBody>
      </p:sp>
      <p:pic>
        <p:nvPicPr>
          <p:cNvPr id="1157" name="Google Shape;1157;p36"/>
          <p:cNvPicPr preferRelativeResize="0"/>
          <p:nvPr/>
        </p:nvPicPr>
        <p:blipFill rotWithShape="1">
          <a:blip r:embed="rId14">
            <a:alphaModFix/>
          </a:blip>
          <a:srcRect b="0" l="0" r="0" t="0"/>
          <a:stretch/>
        </p:blipFill>
        <p:spPr>
          <a:xfrm>
            <a:off x="5904319" y="4148600"/>
            <a:ext cx="1306490" cy="1334892"/>
          </a:xfrm>
          <a:prstGeom prst="rect">
            <a:avLst/>
          </a:prstGeom>
          <a:noFill/>
          <a:ln>
            <a:noFill/>
          </a:ln>
        </p:spPr>
      </p:pic>
      <p:pic>
        <p:nvPicPr>
          <p:cNvPr id="1158" name="Google Shape;1158;p36"/>
          <p:cNvPicPr preferRelativeResize="0"/>
          <p:nvPr/>
        </p:nvPicPr>
        <p:blipFill rotWithShape="1">
          <a:blip r:embed="rId15">
            <a:alphaModFix/>
          </a:blip>
          <a:srcRect b="0" l="0" r="0" t="0"/>
          <a:stretch/>
        </p:blipFill>
        <p:spPr>
          <a:xfrm>
            <a:off x="7439654" y="4148600"/>
            <a:ext cx="1306490" cy="1334892"/>
          </a:xfrm>
          <a:prstGeom prst="rect">
            <a:avLst/>
          </a:prstGeom>
          <a:noFill/>
          <a:ln>
            <a:noFill/>
          </a:ln>
        </p:spPr>
      </p:pic>
      <p:pic>
        <p:nvPicPr>
          <p:cNvPr id="1159" name="Google Shape;1159;p36"/>
          <p:cNvPicPr preferRelativeResize="0"/>
          <p:nvPr/>
        </p:nvPicPr>
        <p:blipFill rotWithShape="1">
          <a:blip r:embed="rId16">
            <a:alphaModFix/>
          </a:blip>
          <a:srcRect b="0" l="0" r="0" t="0"/>
          <a:stretch/>
        </p:blipFill>
        <p:spPr>
          <a:xfrm>
            <a:off x="9007952" y="4148600"/>
            <a:ext cx="1306490" cy="1334892"/>
          </a:xfrm>
          <a:prstGeom prst="rect">
            <a:avLst/>
          </a:prstGeom>
          <a:noFill/>
          <a:ln>
            <a:noFill/>
          </a:ln>
        </p:spPr>
      </p:pic>
      <p:sp>
        <p:nvSpPr>
          <p:cNvPr id="1160" name="Google Shape;1160;p36"/>
          <p:cNvSpPr txBox="1"/>
          <p:nvPr/>
        </p:nvSpPr>
        <p:spPr>
          <a:xfrm>
            <a:off x="10542627" y="4638883"/>
            <a:ext cx="855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Layer 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37"/>
          <p:cNvSpPr txBox="1"/>
          <p:nvPr>
            <p:ph type="title"/>
          </p:nvPr>
        </p:nvSpPr>
        <p:spPr>
          <a:xfrm>
            <a:off x="379018" y="185820"/>
            <a:ext cx="5844801" cy="87479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Word embeddings</a:t>
            </a:r>
            <a:endParaRPr/>
          </a:p>
        </p:txBody>
      </p:sp>
      <p:pic>
        <p:nvPicPr>
          <p:cNvPr id="1167" name="Google Shape;1167;p37"/>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168" name="Google Shape;1168;p37"/>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grpSp>
        <p:nvGrpSpPr>
          <p:cNvPr id="1169" name="Google Shape;1169;p37"/>
          <p:cNvGrpSpPr/>
          <p:nvPr/>
        </p:nvGrpSpPr>
        <p:grpSpPr>
          <a:xfrm>
            <a:off x="379018" y="1139905"/>
            <a:ext cx="3196203" cy="2135439"/>
            <a:chOff x="560442" y="903353"/>
            <a:chExt cx="3196203" cy="2135439"/>
          </a:xfrm>
        </p:grpSpPr>
        <p:sp>
          <p:nvSpPr>
            <p:cNvPr id="1170" name="Google Shape;1170;p37"/>
            <p:cNvSpPr txBox="1"/>
            <p:nvPr/>
          </p:nvSpPr>
          <p:spPr>
            <a:xfrm>
              <a:off x="575187" y="903353"/>
              <a:ext cx="16509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a:t>
              </a:r>
              <a:r>
                <a:rPr lang="en-GB" sz="1800">
                  <a:solidFill>
                    <a:srgbClr val="FF0000"/>
                  </a:solidFill>
                  <a:latin typeface="Calibri"/>
                  <a:ea typeface="Calibri"/>
                  <a:cs typeface="Calibri"/>
                  <a:sym typeface="Calibri"/>
                </a:rPr>
                <a:t>the dog barks</a:t>
              </a:r>
              <a:r>
                <a:rPr lang="en-GB" sz="1800">
                  <a:solidFill>
                    <a:srgbClr val="0070C0"/>
                  </a:solidFill>
                  <a:latin typeface="Calibri"/>
                  <a:ea typeface="Calibri"/>
                  <a:cs typeface="Calibri"/>
                  <a:sym typeface="Calibri"/>
                </a:rPr>
                <a:t>”</a:t>
              </a:r>
              <a:endParaRPr/>
            </a:p>
          </p:txBody>
        </p:sp>
        <p:grpSp>
          <p:nvGrpSpPr>
            <p:cNvPr id="1171" name="Google Shape;1171;p37"/>
            <p:cNvGrpSpPr/>
            <p:nvPr/>
          </p:nvGrpSpPr>
          <p:grpSpPr>
            <a:xfrm>
              <a:off x="560442" y="1681317"/>
              <a:ext cx="1580794" cy="1357475"/>
              <a:chOff x="560442" y="1681317"/>
              <a:chExt cx="1580794" cy="1357475"/>
            </a:xfrm>
          </p:grpSpPr>
          <p:sp>
            <p:nvSpPr>
              <p:cNvPr id="1172" name="Google Shape;1172;p37"/>
              <p:cNvSpPr txBox="1"/>
              <p:nvPr/>
            </p:nvSpPr>
            <p:spPr>
              <a:xfrm>
                <a:off x="1333048" y="1736010"/>
                <a:ext cx="802336" cy="276999"/>
              </a:xfrm>
              <a:prstGeom prst="rect">
                <a:avLst/>
              </a:prstGeom>
              <a:blipFill rotWithShape="1">
                <a:blip r:embed="rId4">
                  <a:alphaModFix/>
                </a:blip>
                <a:stretch>
                  <a:fillRect b="-43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173" name="Google Shape;1173;p37"/>
              <p:cNvSpPr txBox="1"/>
              <p:nvPr/>
            </p:nvSpPr>
            <p:spPr>
              <a:xfrm>
                <a:off x="1333048" y="2226497"/>
                <a:ext cx="802335" cy="276999"/>
              </a:xfrm>
              <a:prstGeom prst="rect">
                <a:avLst/>
              </a:prstGeom>
              <a:blipFill rotWithShape="1">
                <a:blip r:embed="rId5">
                  <a:alphaModFix/>
                </a:blip>
                <a:stretch>
                  <a:fillRect b="-43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174" name="Google Shape;1174;p37"/>
              <p:cNvSpPr txBox="1"/>
              <p:nvPr/>
            </p:nvSpPr>
            <p:spPr>
              <a:xfrm>
                <a:off x="1338900" y="2718448"/>
                <a:ext cx="802336" cy="276999"/>
              </a:xfrm>
              <a:prstGeom prst="rect">
                <a:avLst/>
              </a:prstGeom>
              <a:blipFill rotWithShape="1">
                <a:blip r:embed="rId6">
                  <a:alphaModFix/>
                </a:blip>
                <a:stretch>
                  <a:fillRect b="-43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175" name="Google Shape;1175;p37"/>
              <p:cNvSpPr txBox="1"/>
              <p:nvPr/>
            </p:nvSpPr>
            <p:spPr>
              <a:xfrm>
                <a:off x="575187" y="1681317"/>
                <a:ext cx="4988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the</a:t>
                </a:r>
                <a:endParaRPr/>
              </a:p>
            </p:txBody>
          </p:sp>
          <p:sp>
            <p:nvSpPr>
              <p:cNvPr id="1176" name="Google Shape;1176;p37"/>
              <p:cNvSpPr txBox="1"/>
              <p:nvPr/>
            </p:nvSpPr>
            <p:spPr>
              <a:xfrm>
                <a:off x="560442" y="2168017"/>
                <a:ext cx="5373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dog</a:t>
                </a:r>
                <a:endParaRPr/>
              </a:p>
            </p:txBody>
          </p:sp>
          <p:sp>
            <p:nvSpPr>
              <p:cNvPr id="1177" name="Google Shape;1177;p37"/>
              <p:cNvSpPr txBox="1"/>
              <p:nvPr/>
            </p:nvSpPr>
            <p:spPr>
              <a:xfrm>
                <a:off x="575191" y="2669460"/>
                <a:ext cx="6890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barks</a:t>
                </a:r>
                <a:endParaRPr/>
              </a:p>
            </p:txBody>
          </p:sp>
        </p:grpSp>
        <p:sp>
          <p:nvSpPr>
            <p:cNvPr id="1178" name="Google Shape;1178;p37"/>
            <p:cNvSpPr txBox="1"/>
            <p:nvPr/>
          </p:nvSpPr>
          <p:spPr>
            <a:xfrm>
              <a:off x="560442" y="1281699"/>
              <a:ext cx="18587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one-hot-encoding</a:t>
              </a:r>
              <a:endParaRPr/>
            </a:p>
          </p:txBody>
        </p:sp>
        <p:sp>
          <p:nvSpPr>
            <p:cNvPr id="1179" name="Google Shape;1179;p37"/>
            <p:cNvSpPr/>
            <p:nvPr/>
          </p:nvSpPr>
          <p:spPr>
            <a:xfrm rot="10800000">
              <a:off x="2256503" y="1736010"/>
              <a:ext cx="162718" cy="1302782"/>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37"/>
            <p:cNvSpPr txBox="1"/>
            <p:nvPr/>
          </p:nvSpPr>
          <p:spPr>
            <a:xfrm>
              <a:off x="2516690" y="2064235"/>
              <a:ext cx="12399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orthogonal</a:t>
              </a:r>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equidistant</a:t>
              </a:r>
              <a:endParaRPr/>
            </a:p>
          </p:txBody>
        </p:sp>
      </p:grpSp>
      <p:grpSp>
        <p:nvGrpSpPr>
          <p:cNvPr id="1181" name="Google Shape;1181;p37"/>
          <p:cNvGrpSpPr/>
          <p:nvPr/>
        </p:nvGrpSpPr>
        <p:grpSpPr>
          <a:xfrm>
            <a:off x="9475739" y="1759062"/>
            <a:ext cx="2080633" cy="1477328"/>
            <a:chOff x="7371292" y="5015547"/>
            <a:chExt cx="2080633" cy="1477328"/>
          </a:xfrm>
        </p:grpSpPr>
        <p:sp>
          <p:nvSpPr>
            <p:cNvPr id="1182" name="Google Shape;1182;p37"/>
            <p:cNvSpPr txBox="1"/>
            <p:nvPr/>
          </p:nvSpPr>
          <p:spPr>
            <a:xfrm>
              <a:off x="7476704" y="5661878"/>
              <a:ext cx="186980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u="sng">
                  <a:solidFill>
                    <a:schemeClr val="hlink"/>
                  </a:solidFill>
                  <a:latin typeface="Calibri"/>
                  <a:ea typeface="Calibri"/>
                  <a:cs typeface="Calibri"/>
                  <a:sym typeface="Calibri"/>
                  <a:hlinkClick r:id="rId7"/>
                </a:rPr>
                <a:t>Bengio et al. 2003</a:t>
              </a:r>
              <a:endParaRPr sz="1800">
                <a:solidFill>
                  <a:schemeClr val="dk1"/>
                </a:solidFill>
                <a:latin typeface="Calibri"/>
                <a:ea typeface="Calibri"/>
                <a:cs typeface="Calibri"/>
                <a:sym typeface="Calibri"/>
              </a:endParaRPr>
            </a:p>
          </p:txBody>
        </p:sp>
        <p:sp>
          <p:nvSpPr>
            <p:cNvPr id="1183" name="Google Shape;1183;p37"/>
            <p:cNvSpPr txBox="1"/>
            <p:nvPr/>
          </p:nvSpPr>
          <p:spPr>
            <a:xfrm>
              <a:off x="7371292" y="5015547"/>
              <a:ext cx="208063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rgbClr val="FF0000"/>
                  </a:solidFill>
                  <a:latin typeface="Calibri"/>
                  <a:ea typeface="Calibri"/>
                  <a:cs typeface="Calibri"/>
                  <a:sym typeface="Calibri"/>
                </a:rPr>
                <a:t>word2vec</a:t>
              </a:r>
              <a:r>
                <a:rPr lang="en-GB" sz="1800">
                  <a:solidFill>
                    <a:schemeClr val="dk1"/>
                  </a:solidFill>
                  <a:latin typeface="Calibri"/>
                  <a:ea typeface="Calibri"/>
                  <a:cs typeface="Calibri"/>
                  <a:sym typeface="Calibri"/>
                </a:rPr>
                <a:t>: </a:t>
              </a:r>
              <a:br>
                <a:rPr lang="en-GB" sz="1800" u="sng">
                  <a:solidFill>
                    <a:schemeClr val="hlink"/>
                  </a:solidFill>
                  <a:latin typeface="Calibri"/>
                  <a:ea typeface="Calibri"/>
                  <a:cs typeface="Calibri"/>
                  <a:sym typeface="Calibri"/>
                  <a:hlinkClick r:id="rId8"/>
                </a:rPr>
              </a:br>
              <a:r>
                <a:rPr lang="en-GB" sz="1800" u="sng">
                  <a:solidFill>
                    <a:schemeClr val="hlink"/>
                  </a:solidFill>
                  <a:latin typeface="Calibri"/>
                  <a:ea typeface="Calibri"/>
                  <a:cs typeface="Calibri"/>
                  <a:sym typeface="Calibri"/>
                  <a:hlinkClick r:id="rId9"/>
                </a:rPr>
                <a:t>Mikolov et al. , 2013</a:t>
              </a:r>
              <a:endParaRPr sz="1800">
                <a:solidFill>
                  <a:schemeClr val="dk1"/>
                </a:solidFill>
                <a:latin typeface="Calibri"/>
                <a:ea typeface="Calibri"/>
                <a:cs typeface="Calibri"/>
                <a:sym typeface="Calibri"/>
              </a:endParaRPr>
            </a:p>
          </p:txBody>
        </p:sp>
        <p:sp>
          <p:nvSpPr>
            <p:cNvPr id="1184" name="Google Shape;1184;p37"/>
            <p:cNvSpPr txBox="1"/>
            <p:nvPr/>
          </p:nvSpPr>
          <p:spPr>
            <a:xfrm>
              <a:off x="7544350" y="6123543"/>
              <a:ext cx="17345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10"/>
                </a:rPr>
                <a:t>Word2Vec Colab</a:t>
              </a:r>
              <a:endParaRPr sz="1800">
                <a:solidFill>
                  <a:schemeClr val="dk1"/>
                </a:solidFill>
                <a:latin typeface="Calibri"/>
                <a:ea typeface="Calibri"/>
                <a:cs typeface="Calibri"/>
                <a:sym typeface="Calibri"/>
              </a:endParaRPr>
            </a:p>
          </p:txBody>
        </p:sp>
      </p:grpSp>
      <p:grpSp>
        <p:nvGrpSpPr>
          <p:cNvPr id="1185" name="Google Shape;1185;p37"/>
          <p:cNvGrpSpPr/>
          <p:nvPr/>
        </p:nvGrpSpPr>
        <p:grpSpPr>
          <a:xfrm>
            <a:off x="2137247" y="3831787"/>
            <a:ext cx="8491879" cy="2828999"/>
            <a:chOff x="1542571" y="3858747"/>
            <a:chExt cx="8491879" cy="2828999"/>
          </a:xfrm>
        </p:grpSpPr>
        <p:sp>
          <p:nvSpPr>
            <p:cNvPr id="1186" name="Google Shape;1186;p37"/>
            <p:cNvSpPr txBox="1"/>
            <p:nvPr/>
          </p:nvSpPr>
          <p:spPr>
            <a:xfrm>
              <a:off x="5714844" y="5499650"/>
              <a:ext cx="228075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rgbClr val="00B050"/>
                  </a:solidFill>
                  <a:latin typeface="Calibri"/>
                  <a:ea typeface="Calibri"/>
                  <a:cs typeface="Calibri"/>
                  <a:sym typeface="Calibri"/>
                </a:rPr>
                <a:t>The training objective is to learn </a:t>
              </a:r>
              <a:br>
                <a:rPr lang="en-GB" sz="1200">
                  <a:solidFill>
                    <a:srgbClr val="00B050"/>
                  </a:solidFill>
                  <a:latin typeface="Calibri"/>
                  <a:ea typeface="Calibri"/>
                  <a:cs typeface="Calibri"/>
                  <a:sym typeface="Calibri"/>
                </a:rPr>
              </a:br>
              <a:r>
                <a:rPr lang="en-GB" sz="1200">
                  <a:solidFill>
                    <a:srgbClr val="00B050"/>
                  </a:solidFill>
                  <a:latin typeface="Calibri"/>
                  <a:ea typeface="Calibri"/>
                  <a:cs typeface="Calibri"/>
                  <a:sym typeface="Calibri"/>
                </a:rPr>
                <a:t>word vector representations that </a:t>
              </a:r>
              <a:br>
                <a:rPr lang="en-GB" sz="1200">
                  <a:solidFill>
                    <a:srgbClr val="00B050"/>
                  </a:solidFill>
                  <a:latin typeface="Calibri"/>
                  <a:ea typeface="Calibri"/>
                  <a:cs typeface="Calibri"/>
                  <a:sym typeface="Calibri"/>
                </a:rPr>
              </a:br>
              <a:r>
                <a:rPr lang="en-GB" sz="1200">
                  <a:solidFill>
                    <a:srgbClr val="00B050"/>
                  </a:solidFill>
                  <a:latin typeface="Calibri"/>
                  <a:ea typeface="Calibri"/>
                  <a:cs typeface="Calibri"/>
                  <a:sym typeface="Calibri"/>
                </a:rPr>
                <a:t>bring the nearby words close </a:t>
              </a:r>
              <a:endParaRPr/>
            </a:p>
            <a:p>
              <a:pPr indent="0" lvl="0" marL="0" marR="0" rtl="0" algn="l">
                <a:spcBef>
                  <a:spcPts val="0"/>
                </a:spcBef>
                <a:spcAft>
                  <a:spcPts val="0"/>
                </a:spcAft>
                <a:buNone/>
              </a:pPr>
              <a:r>
                <a:rPr lang="en-GB" sz="1200">
                  <a:solidFill>
                    <a:srgbClr val="00B050"/>
                  </a:solidFill>
                  <a:latin typeface="Calibri"/>
                  <a:ea typeface="Calibri"/>
                  <a:cs typeface="Calibri"/>
                  <a:sym typeface="Calibri"/>
                </a:rPr>
                <a:t>together and random words far </a:t>
              </a:r>
              <a:br>
                <a:rPr lang="en-GB" sz="1200">
                  <a:solidFill>
                    <a:srgbClr val="00B050"/>
                  </a:solidFill>
                  <a:latin typeface="Calibri"/>
                  <a:ea typeface="Calibri"/>
                  <a:cs typeface="Calibri"/>
                  <a:sym typeface="Calibri"/>
                </a:rPr>
              </a:br>
              <a:r>
                <a:rPr lang="en-GB" sz="1200">
                  <a:solidFill>
                    <a:srgbClr val="00B050"/>
                  </a:solidFill>
                  <a:latin typeface="Calibri"/>
                  <a:ea typeface="Calibri"/>
                  <a:cs typeface="Calibri"/>
                  <a:sym typeface="Calibri"/>
                </a:rPr>
                <a:t>apart.</a:t>
              </a:r>
              <a:endParaRPr sz="1200">
                <a:solidFill>
                  <a:srgbClr val="00B050"/>
                </a:solidFill>
                <a:latin typeface="Calibri"/>
                <a:ea typeface="Calibri"/>
                <a:cs typeface="Calibri"/>
                <a:sym typeface="Calibri"/>
              </a:endParaRPr>
            </a:p>
          </p:txBody>
        </p:sp>
        <p:sp>
          <p:nvSpPr>
            <p:cNvPr id="1187" name="Google Shape;1187;p37"/>
            <p:cNvSpPr/>
            <p:nvPr/>
          </p:nvSpPr>
          <p:spPr>
            <a:xfrm rot="5400000">
              <a:off x="3845821" y="4773964"/>
              <a:ext cx="2020173" cy="1619520"/>
            </a:xfrm>
            <a:prstGeom prst="trapezoid">
              <a:avLst>
                <a:gd fmla="val 41392" name="adj"/>
              </a:avLst>
            </a:prstGeom>
            <a:solidFill>
              <a:srgbClr val="A8D08C"/>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8" name="Google Shape;1188;p37"/>
            <p:cNvSpPr txBox="1"/>
            <p:nvPr/>
          </p:nvSpPr>
          <p:spPr>
            <a:xfrm>
              <a:off x="1542571" y="3858747"/>
              <a:ext cx="235391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neighboring word pairs</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as training data </a:t>
              </a:r>
              <a:r>
                <a:rPr i="1" lang="en-GB" sz="1800">
                  <a:solidFill>
                    <a:srgbClr val="0070C0"/>
                  </a:solidFill>
                  <a:latin typeface="Calibri"/>
                  <a:ea typeface="Calibri"/>
                  <a:cs typeface="Calibri"/>
                  <a:sym typeface="Calibri"/>
                </a:rPr>
                <a:t>D </a:t>
              </a:r>
              <a:r>
                <a:rPr lang="en-GB" sz="1800">
                  <a:solidFill>
                    <a:srgbClr val="0070C0"/>
                  </a:solidFill>
                  <a:latin typeface="Calibri"/>
                  <a:ea typeface="Calibri"/>
                  <a:cs typeface="Calibri"/>
                  <a:sym typeface="Calibri"/>
                </a:rPr>
                <a:t>&amp; </a:t>
              </a:r>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negative examples </a:t>
              </a:r>
              <a:r>
                <a:rPr i="1" lang="en-GB" sz="1800">
                  <a:solidFill>
                    <a:srgbClr val="0070C0"/>
                  </a:solidFill>
                  <a:latin typeface="Calibri"/>
                  <a:ea typeface="Calibri"/>
                  <a:cs typeface="Calibri"/>
                  <a:sym typeface="Calibri"/>
                </a:rPr>
                <a:t>D’</a:t>
              </a:r>
              <a:endParaRPr sz="1800">
                <a:solidFill>
                  <a:srgbClr val="0070C0"/>
                </a:solidFill>
                <a:latin typeface="Calibri"/>
                <a:ea typeface="Calibri"/>
                <a:cs typeface="Calibri"/>
                <a:sym typeface="Calibri"/>
              </a:endParaRPr>
            </a:p>
          </p:txBody>
        </p:sp>
        <p:sp>
          <p:nvSpPr>
            <p:cNvPr id="1189" name="Google Shape;1189;p37"/>
            <p:cNvSpPr txBox="1"/>
            <p:nvPr/>
          </p:nvSpPr>
          <p:spPr>
            <a:xfrm>
              <a:off x="1817208" y="4933420"/>
              <a:ext cx="155792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the, dog; </a:t>
              </a:r>
              <a:r>
                <a:rPr i="1" lang="en-GB" sz="1800">
                  <a:solidFill>
                    <a:srgbClr val="0070C0"/>
                  </a:solidFill>
                  <a:latin typeface="Calibri"/>
                  <a:ea typeface="Calibri"/>
                  <a:cs typeface="Calibri"/>
                  <a:sym typeface="Calibri"/>
                </a:rPr>
                <a:t>D</a:t>
              </a:r>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dog, the; </a:t>
              </a:r>
              <a:r>
                <a:rPr i="1" lang="en-GB" sz="1800">
                  <a:solidFill>
                    <a:srgbClr val="0070C0"/>
                  </a:solidFill>
                  <a:latin typeface="Calibri"/>
                  <a:ea typeface="Calibri"/>
                  <a:cs typeface="Calibri"/>
                  <a:sym typeface="Calibri"/>
                </a:rPr>
                <a:t>D</a:t>
              </a:r>
              <a:endParaRPr sz="1800">
                <a:solidFill>
                  <a:srgbClr val="0070C0"/>
                </a:solidFill>
                <a:latin typeface="Calibri"/>
                <a:ea typeface="Calibri"/>
                <a:cs typeface="Calibri"/>
                <a:sym typeface="Calibri"/>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dog, barks; </a:t>
              </a:r>
              <a:r>
                <a:rPr i="1" lang="en-GB" sz="1800">
                  <a:solidFill>
                    <a:srgbClr val="0070C0"/>
                  </a:solidFill>
                  <a:latin typeface="Calibri"/>
                  <a:ea typeface="Calibri"/>
                  <a:cs typeface="Calibri"/>
                  <a:sym typeface="Calibri"/>
                </a:rPr>
                <a:t>D</a:t>
              </a:r>
              <a:endParaRPr sz="1800">
                <a:solidFill>
                  <a:srgbClr val="0070C0"/>
                </a:solidFill>
                <a:latin typeface="Calibri"/>
                <a:ea typeface="Calibri"/>
                <a:cs typeface="Calibri"/>
                <a:sym typeface="Calibri"/>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barks, dog; </a:t>
              </a:r>
              <a:r>
                <a:rPr i="1" lang="en-GB" sz="1800">
                  <a:solidFill>
                    <a:srgbClr val="0070C0"/>
                  </a:solidFill>
                  <a:latin typeface="Calibri"/>
                  <a:ea typeface="Calibri"/>
                  <a:cs typeface="Calibri"/>
                  <a:sym typeface="Calibri"/>
                </a:rPr>
                <a:t>D</a:t>
              </a:r>
              <a:endParaRPr sz="1800">
                <a:solidFill>
                  <a:srgbClr val="0070C0"/>
                </a:solidFill>
                <a:latin typeface="Calibri"/>
                <a:ea typeface="Calibri"/>
                <a:cs typeface="Calibri"/>
                <a:sym typeface="Calibri"/>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dog, moon; </a:t>
              </a:r>
              <a:r>
                <a:rPr i="1" lang="en-GB" sz="1800">
                  <a:solidFill>
                    <a:srgbClr val="0070C0"/>
                  </a:solidFill>
                  <a:latin typeface="Calibri"/>
                  <a:ea typeface="Calibri"/>
                  <a:cs typeface="Calibri"/>
                  <a:sym typeface="Calibri"/>
                </a:rPr>
                <a:t>D’</a:t>
              </a:r>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barks, juice; </a:t>
              </a:r>
              <a:r>
                <a:rPr i="1" lang="en-GB" sz="1800">
                  <a:solidFill>
                    <a:srgbClr val="0070C0"/>
                  </a:solidFill>
                  <a:latin typeface="Calibri"/>
                  <a:ea typeface="Calibri"/>
                  <a:cs typeface="Calibri"/>
                  <a:sym typeface="Calibri"/>
                </a:rPr>
                <a:t>D’</a:t>
              </a:r>
              <a:endParaRPr sz="1800">
                <a:solidFill>
                  <a:srgbClr val="0070C0"/>
                </a:solidFill>
                <a:latin typeface="Calibri"/>
                <a:ea typeface="Calibri"/>
                <a:cs typeface="Calibri"/>
                <a:sym typeface="Calibri"/>
              </a:endParaRPr>
            </a:p>
          </p:txBody>
        </p:sp>
        <p:sp>
          <p:nvSpPr>
            <p:cNvPr id="1190" name="Google Shape;1190;p37"/>
            <p:cNvSpPr/>
            <p:nvPr/>
          </p:nvSpPr>
          <p:spPr>
            <a:xfrm>
              <a:off x="3326416" y="5465604"/>
              <a:ext cx="496827" cy="253946"/>
            </a:xfrm>
            <a:prstGeom prst="rightArrow">
              <a:avLst>
                <a:gd fmla="val 50000" name="adj1"/>
                <a:gd fmla="val 50000" name="adj2"/>
              </a:avLst>
            </a:prstGeom>
            <a:solidFill>
              <a:srgbClr val="D8D8D8"/>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1" name="Google Shape;1191;p37"/>
            <p:cNvSpPr txBox="1"/>
            <p:nvPr/>
          </p:nvSpPr>
          <p:spPr>
            <a:xfrm>
              <a:off x="4420820" y="5335278"/>
              <a:ext cx="557845" cy="553998"/>
            </a:xfrm>
            <a:prstGeom prst="rect">
              <a:avLst/>
            </a:prstGeom>
            <a:blipFill rotWithShape="1">
              <a:blip r:embed="rId11">
                <a:alphaModFix/>
              </a:blip>
              <a:stretch>
                <a:fillRect b="-6817" l="-20453" r="-1817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192" name="Google Shape;1192;p37"/>
            <p:cNvSpPr txBox="1"/>
            <p:nvPr/>
          </p:nvSpPr>
          <p:spPr>
            <a:xfrm>
              <a:off x="4228791" y="4204305"/>
              <a:ext cx="11794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A8D08C"/>
                  </a:solidFill>
                  <a:latin typeface="Calibri"/>
                  <a:ea typeface="Calibri"/>
                  <a:cs typeface="Calibri"/>
                  <a:sym typeface="Calibri"/>
                </a:rPr>
                <a:t>1-layer NN</a:t>
              </a:r>
              <a:endParaRPr/>
            </a:p>
          </p:txBody>
        </p:sp>
        <p:sp>
          <p:nvSpPr>
            <p:cNvPr id="1193" name="Google Shape;1193;p37"/>
            <p:cNvSpPr txBox="1"/>
            <p:nvPr/>
          </p:nvSpPr>
          <p:spPr>
            <a:xfrm>
              <a:off x="5660423" y="4606929"/>
              <a:ext cx="2451312" cy="1140120"/>
            </a:xfrm>
            <a:prstGeom prst="rect">
              <a:avLst/>
            </a:prstGeom>
            <a:blipFill rotWithShape="1">
              <a:blip r:embed="rId12">
                <a:alphaModFix/>
              </a:blip>
              <a:stretch>
                <a:fillRect b="-53842" l="0" r="0" t="-5823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194" name="Google Shape;1194;p37"/>
            <p:cNvSpPr/>
            <p:nvPr/>
          </p:nvSpPr>
          <p:spPr>
            <a:xfrm>
              <a:off x="8161723" y="5485304"/>
              <a:ext cx="496827" cy="253946"/>
            </a:xfrm>
            <a:prstGeom prst="rightArrow">
              <a:avLst>
                <a:gd fmla="val 50000" name="adj1"/>
                <a:gd fmla="val 50000" name="adj2"/>
              </a:avLst>
            </a:prstGeom>
            <a:solidFill>
              <a:srgbClr val="D8D8D8"/>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5" name="Google Shape;1195;p37"/>
            <p:cNvSpPr txBox="1"/>
            <p:nvPr/>
          </p:nvSpPr>
          <p:spPr>
            <a:xfrm>
              <a:off x="8923120" y="5273723"/>
              <a:ext cx="1111330" cy="673711"/>
            </a:xfrm>
            <a:prstGeom prst="rect">
              <a:avLst/>
            </a:prstGeom>
            <a:blipFill rotWithShape="1">
              <a:blip r:embed="rId13">
                <a:alphaModFix/>
              </a:blip>
              <a:stretch>
                <a:fillRect b="-24072" l="-5617" r="-786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grpSp>
        <p:nvGrpSpPr>
          <p:cNvPr id="1196" name="Google Shape;1196;p37"/>
          <p:cNvGrpSpPr/>
          <p:nvPr/>
        </p:nvGrpSpPr>
        <p:grpSpPr>
          <a:xfrm>
            <a:off x="3918610" y="850445"/>
            <a:ext cx="4131354" cy="2616203"/>
            <a:chOff x="3918610" y="850445"/>
            <a:chExt cx="4131354" cy="2616203"/>
          </a:xfrm>
        </p:grpSpPr>
        <p:sp>
          <p:nvSpPr>
            <p:cNvPr id="1197" name="Google Shape;1197;p37"/>
            <p:cNvSpPr txBox="1"/>
            <p:nvPr/>
          </p:nvSpPr>
          <p:spPr>
            <a:xfrm>
              <a:off x="4850802" y="850445"/>
              <a:ext cx="230633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How to get smarter </a:t>
              </a:r>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word representations?</a:t>
              </a:r>
              <a:endParaRPr/>
            </a:p>
          </p:txBody>
        </p:sp>
        <p:sp>
          <p:nvSpPr>
            <p:cNvPr id="1198" name="Google Shape;1198;p37"/>
            <p:cNvSpPr/>
            <p:nvPr/>
          </p:nvSpPr>
          <p:spPr>
            <a:xfrm>
              <a:off x="3918610" y="1677501"/>
              <a:ext cx="4050967" cy="1726083"/>
            </a:xfrm>
            <a:prstGeom prst="rect">
              <a:avLst/>
            </a:prstGeom>
            <a:solidFill>
              <a:srgbClr val="D8D8D8"/>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99" name="Google Shape;1199;p37"/>
            <p:cNvGrpSpPr/>
            <p:nvPr/>
          </p:nvGrpSpPr>
          <p:grpSpPr>
            <a:xfrm>
              <a:off x="6494121" y="2787299"/>
              <a:ext cx="537327" cy="459951"/>
              <a:chOff x="4994307" y="2585668"/>
              <a:chExt cx="537327" cy="459951"/>
            </a:xfrm>
          </p:grpSpPr>
          <p:sp>
            <p:nvSpPr>
              <p:cNvPr id="1200" name="Google Shape;1200;p37"/>
              <p:cNvSpPr/>
              <p:nvPr/>
            </p:nvSpPr>
            <p:spPr>
              <a:xfrm>
                <a:off x="5262971" y="2947118"/>
                <a:ext cx="105877" cy="9850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1" name="Google Shape;1201;p37"/>
              <p:cNvSpPr txBox="1"/>
              <p:nvPr/>
            </p:nvSpPr>
            <p:spPr>
              <a:xfrm>
                <a:off x="4994307" y="2585668"/>
                <a:ext cx="5373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dog</a:t>
                </a:r>
                <a:endParaRPr/>
              </a:p>
            </p:txBody>
          </p:sp>
        </p:grpSp>
        <p:grpSp>
          <p:nvGrpSpPr>
            <p:cNvPr id="1202" name="Google Shape;1202;p37"/>
            <p:cNvGrpSpPr/>
            <p:nvPr/>
          </p:nvGrpSpPr>
          <p:grpSpPr>
            <a:xfrm>
              <a:off x="6442182" y="2380961"/>
              <a:ext cx="689099" cy="445203"/>
              <a:chOff x="5264696" y="2752816"/>
              <a:chExt cx="689099" cy="445203"/>
            </a:xfrm>
          </p:grpSpPr>
          <p:sp>
            <p:nvSpPr>
              <p:cNvPr id="1203" name="Google Shape;1203;p37"/>
              <p:cNvSpPr/>
              <p:nvPr/>
            </p:nvSpPr>
            <p:spPr>
              <a:xfrm>
                <a:off x="5651344" y="3099518"/>
                <a:ext cx="105877" cy="9850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4" name="Google Shape;1204;p37"/>
              <p:cNvSpPr txBox="1"/>
              <p:nvPr/>
            </p:nvSpPr>
            <p:spPr>
              <a:xfrm>
                <a:off x="5264696" y="2752816"/>
                <a:ext cx="6890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barks</a:t>
                </a:r>
                <a:endParaRPr/>
              </a:p>
            </p:txBody>
          </p:sp>
        </p:grpSp>
        <p:grpSp>
          <p:nvGrpSpPr>
            <p:cNvPr id="1205" name="Google Shape;1205;p37"/>
            <p:cNvGrpSpPr/>
            <p:nvPr/>
          </p:nvGrpSpPr>
          <p:grpSpPr>
            <a:xfrm>
              <a:off x="5201082" y="2113663"/>
              <a:ext cx="498855" cy="459951"/>
              <a:chOff x="7438653" y="1784478"/>
              <a:chExt cx="498855" cy="459951"/>
            </a:xfrm>
          </p:grpSpPr>
          <p:sp>
            <p:nvSpPr>
              <p:cNvPr id="1206" name="Google Shape;1206;p37"/>
              <p:cNvSpPr/>
              <p:nvPr/>
            </p:nvSpPr>
            <p:spPr>
              <a:xfrm>
                <a:off x="7707317" y="2145928"/>
                <a:ext cx="105877" cy="9850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37"/>
              <p:cNvSpPr txBox="1"/>
              <p:nvPr/>
            </p:nvSpPr>
            <p:spPr>
              <a:xfrm>
                <a:off x="7438653" y="1784478"/>
                <a:ext cx="4988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the</a:t>
                </a:r>
                <a:endParaRPr/>
              </a:p>
            </p:txBody>
          </p:sp>
        </p:grpSp>
        <p:grpSp>
          <p:nvGrpSpPr>
            <p:cNvPr id="1208" name="Google Shape;1208;p37"/>
            <p:cNvGrpSpPr/>
            <p:nvPr/>
          </p:nvGrpSpPr>
          <p:grpSpPr>
            <a:xfrm>
              <a:off x="5640213" y="2270835"/>
              <a:ext cx="295274" cy="431038"/>
              <a:chOff x="7877784" y="1941650"/>
              <a:chExt cx="295274" cy="431038"/>
            </a:xfrm>
          </p:grpSpPr>
          <p:sp>
            <p:nvSpPr>
              <p:cNvPr id="1209" name="Google Shape;1209;p37"/>
              <p:cNvSpPr/>
              <p:nvPr/>
            </p:nvSpPr>
            <p:spPr>
              <a:xfrm>
                <a:off x="8025421" y="2274187"/>
                <a:ext cx="105877" cy="9850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0" name="Google Shape;1210;p37"/>
              <p:cNvSpPr txBox="1"/>
              <p:nvPr/>
            </p:nvSpPr>
            <p:spPr>
              <a:xfrm>
                <a:off x="7877784" y="1941650"/>
                <a:ext cx="2952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a</a:t>
                </a:r>
                <a:endParaRPr/>
              </a:p>
            </p:txBody>
          </p:sp>
        </p:grpSp>
        <p:grpSp>
          <p:nvGrpSpPr>
            <p:cNvPr id="1211" name="Google Shape;1211;p37"/>
            <p:cNvGrpSpPr/>
            <p:nvPr/>
          </p:nvGrpSpPr>
          <p:grpSpPr>
            <a:xfrm>
              <a:off x="7328391" y="3057380"/>
              <a:ext cx="465961" cy="409268"/>
              <a:chOff x="6900690" y="3082796"/>
              <a:chExt cx="465961" cy="409268"/>
            </a:xfrm>
          </p:grpSpPr>
          <p:sp>
            <p:nvSpPr>
              <p:cNvPr id="1212" name="Google Shape;1212;p37"/>
              <p:cNvSpPr/>
              <p:nvPr/>
            </p:nvSpPr>
            <p:spPr>
              <a:xfrm>
                <a:off x="7050216" y="3082796"/>
                <a:ext cx="105877" cy="9850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3" name="Google Shape;1213;p37"/>
              <p:cNvSpPr txBox="1"/>
              <p:nvPr/>
            </p:nvSpPr>
            <p:spPr>
              <a:xfrm>
                <a:off x="6900690" y="3122732"/>
                <a:ext cx="4659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cat</a:t>
                </a:r>
                <a:endParaRPr/>
              </a:p>
            </p:txBody>
          </p:sp>
        </p:grpSp>
        <p:grpSp>
          <p:nvGrpSpPr>
            <p:cNvPr id="1214" name="Google Shape;1214;p37"/>
            <p:cNvGrpSpPr/>
            <p:nvPr/>
          </p:nvGrpSpPr>
          <p:grpSpPr>
            <a:xfrm>
              <a:off x="7129730" y="2400064"/>
              <a:ext cx="920234" cy="459951"/>
              <a:chOff x="6660368" y="2484645"/>
              <a:chExt cx="920234" cy="459951"/>
            </a:xfrm>
          </p:grpSpPr>
          <p:sp>
            <p:nvSpPr>
              <p:cNvPr id="1215" name="Google Shape;1215;p37"/>
              <p:cNvSpPr/>
              <p:nvPr/>
            </p:nvSpPr>
            <p:spPr>
              <a:xfrm>
                <a:off x="6929032" y="2846095"/>
                <a:ext cx="105877" cy="9850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37"/>
              <p:cNvSpPr txBox="1"/>
              <p:nvPr/>
            </p:nvSpPr>
            <p:spPr>
              <a:xfrm>
                <a:off x="6660368" y="2484645"/>
                <a:ext cx="9202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miaows</a:t>
                </a:r>
                <a:endParaRPr/>
              </a:p>
            </p:txBody>
          </p:sp>
        </p:grpSp>
        <p:sp>
          <p:nvSpPr>
            <p:cNvPr id="1217" name="Google Shape;1217;p37"/>
            <p:cNvSpPr txBox="1"/>
            <p:nvPr/>
          </p:nvSpPr>
          <p:spPr>
            <a:xfrm>
              <a:off x="3948129" y="1658681"/>
              <a:ext cx="23739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word embedding space</a:t>
              </a:r>
              <a:endParaRPr/>
            </a:p>
          </p:txBody>
        </p:sp>
        <p:grpSp>
          <p:nvGrpSpPr>
            <p:cNvPr id="1218" name="Google Shape;1218;p37"/>
            <p:cNvGrpSpPr/>
            <p:nvPr/>
          </p:nvGrpSpPr>
          <p:grpSpPr>
            <a:xfrm>
              <a:off x="4063654" y="3013333"/>
              <a:ext cx="835686" cy="369332"/>
              <a:chOff x="7050216" y="3078488"/>
              <a:chExt cx="835686" cy="369332"/>
            </a:xfrm>
          </p:grpSpPr>
          <p:sp>
            <p:nvSpPr>
              <p:cNvPr id="1219" name="Google Shape;1219;p37"/>
              <p:cNvSpPr/>
              <p:nvPr/>
            </p:nvSpPr>
            <p:spPr>
              <a:xfrm>
                <a:off x="7050216" y="3082796"/>
                <a:ext cx="105877" cy="9850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0" name="Google Shape;1220;p37"/>
              <p:cNvSpPr txBox="1"/>
              <p:nvPr/>
            </p:nvSpPr>
            <p:spPr>
              <a:xfrm>
                <a:off x="7151406" y="3078488"/>
                <a:ext cx="7344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moon</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38"/>
          <p:cNvSpPr txBox="1"/>
          <p:nvPr>
            <p:ph type="title"/>
          </p:nvPr>
        </p:nvSpPr>
        <p:spPr>
          <a:xfrm>
            <a:off x="653533" y="245135"/>
            <a:ext cx="5997990" cy="829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Word embeddings</a:t>
            </a:r>
            <a:endParaRPr/>
          </a:p>
        </p:txBody>
      </p:sp>
      <p:pic>
        <p:nvPicPr>
          <p:cNvPr id="1227" name="Google Shape;1227;p38"/>
          <p:cNvPicPr preferRelativeResize="0"/>
          <p:nvPr/>
        </p:nvPicPr>
        <p:blipFill rotWithShape="1">
          <a:blip r:embed="rId3">
            <a:alphaModFix/>
          </a:blip>
          <a:srcRect b="0" l="0" r="0" t="0"/>
          <a:stretch/>
        </p:blipFill>
        <p:spPr>
          <a:xfrm>
            <a:off x="403222" y="1421213"/>
            <a:ext cx="7252225" cy="5318800"/>
          </a:xfrm>
          <a:prstGeom prst="rect">
            <a:avLst/>
          </a:prstGeom>
          <a:noFill/>
          <a:ln>
            <a:noFill/>
          </a:ln>
        </p:spPr>
      </p:pic>
      <p:pic>
        <p:nvPicPr>
          <p:cNvPr id="1228" name="Google Shape;1228;p38"/>
          <p:cNvPicPr preferRelativeResize="0"/>
          <p:nvPr/>
        </p:nvPicPr>
        <p:blipFill rotWithShape="1">
          <a:blip r:embed="rId4">
            <a:alphaModFix/>
          </a:blip>
          <a:srcRect b="0" l="0" r="0" t="0"/>
          <a:stretch/>
        </p:blipFill>
        <p:spPr>
          <a:xfrm>
            <a:off x="10716299" y="170160"/>
            <a:ext cx="1310447" cy="730794"/>
          </a:xfrm>
          <a:prstGeom prst="rect">
            <a:avLst/>
          </a:prstGeom>
          <a:noFill/>
          <a:ln>
            <a:noFill/>
          </a:ln>
        </p:spPr>
      </p:pic>
      <p:sp>
        <p:nvSpPr>
          <p:cNvPr id="1229" name="Google Shape;1229;p38"/>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
        <p:nvSpPr>
          <p:cNvPr id="1230" name="Google Shape;1230;p38"/>
          <p:cNvSpPr txBox="1"/>
          <p:nvPr/>
        </p:nvSpPr>
        <p:spPr>
          <a:xfrm rot="-5400000">
            <a:off x="-386783" y="3512840"/>
            <a:ext cx="20806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u="sng">
                <a:solidFill>
                  <a:schemeClr val="hlink"/>
                </a:solidFill>
                <a:latin typeface="Calibri"/>
                <a:ea typeface="Calibri"/>
                <a:cs typeface="Calibri"/>
                <a:sym typeface="Calibri"/>
                <a:hlinkClick r:id="rId5"/>
              </a:rPr>
              <a:t>Mikolov et al. , 2013</a:t>
            </a:r>
            <a:endParaRPr sz="1800">
              <a:solidFill>
                <a:schemeClr val="dk1"/>
              </a:solidFill>
              <a:latin typeface="Calibri"/>
              <a:ea typeface="Calibri"/>
              <a:cs typeface="Calibri"/>
              <a:sym typeface="Calibri"/>
            </a:endParaRPr>
          </a:p>
        </p:txBody>
      </p:sp>
      <p:sp>
        <p:nvSpPr>
          <p:cNvPr id="1231" name="Google Shape;1231;p38"/>
          <p:cNvSpPr txBox="1"/>
          <p:nvPr/>
        </p:nvSpPr>
        <p:spPr>
          <a:xfrm>
            <a:off x="7392209" y="1827690"/>
            <a:ext cx="36360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Lisbon ~ Warsaw - Poland + Portugal </a:t>
            </a:r>
            <a:endParaRPr/>
          </a:p>
        </p:txBody>
      </p:sp>
      <p:sp>
        <p:nvSpPr>
          <p:cNvPr id="1232" name="Google Shape;1232;p38"/>
          <p:cNvSpPr txBox="1"/>
          <p:nvPr/>
        </p:nvSpPr>
        <p:spPr>
          <a:xfrm>
            <a:off x="7392209" y="2423610"/>
            <a:ext cx="38051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The dog walks in the park ~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	A cat creeps around the field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39"/>
          <p:cNvSpPr txBox="1"/>
          <p:nvPr>
            <p:ph type="title"/>
          </p:nvPr>
        </p:nvSpPr>
        <p:spPr>
          <a:xfrm>
            <a:off x="541638" y="13034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Protein Sequence Embeddings</a:t>
            </a:r>
            <a:endParaRPr/>
          </a:p>
        </p:txBody>
      </p:sp>
      <p:pic>
        <p:nvPicPr>
          <p:cNvPr descr="Fig. 1" id="1239" name="Google Shape;1239;p39"/>
          <p:cNvPicPr preferRelativeResize="0"/>
          <p:nvPr/>
        </p:nvPicPr>
        <p:blipFill rotWithShape="1">
          <a:blip r:embed="rId3">
            <a:alphaModFix/>
          </a:blip>
          <a:srcRect b="0" l="0" r="0" t="0"/>
          <a:stretch/>
        </p:blipFill>
        <p:spPr>
          <a:xfrm>
            <a:off x="659456" y="1455910"/>
            <a:ext cx="6039928" cy="3013673"/>
          </a:xfrm>
          <a:prstGeom prst="rect">
            <a:avLst/>
          </a:prstGeom>
          <a:noFill/>
          <a:ln>
            <a:noFill/>
          </a:ln>
        </p:spPr>
      </p:pic>
      <p:sp>
        <p:nvSpPr>
          <p:cNvPr id="1240" name="Google Shape;1240;p39"/>
          <p:cNvSpPr txBox="1"/>
          <p:nvPr/>
        </p:nvSpPr>
        <p:spPr>
          <a:xfrm>
            <a:off x="659456" y="5217424"/>
            <a:ext cx="31377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Alley et al., Nat. Methods, 2019</a:t>
            </a:r>
            <a:endParaRPr sz="1800">
              <a:solidFill>
                <a:schemeClr val="dk1"/>
              </a:solidFill>
              <a:latin typeface="Calibri"/>
              <a:ea typeface="Calibri"/>
              <a:cs typeface="Calibri"/>
              <a:sym typeface="Calibri"/>
            </a:endParaRPr>
          </a:p>
        </p:txBody>
      </p:sp>
      <p:pic>
        <p:nvPicPr>
          <p:cNvPr id="1241" name="Google Shape;1241;p39"/>
          <p:cNvPicPr preferRelativeResize="0"/>
          <p:nvPr/>
        </p:nvPicPr>
        <p:blipFill rotWithShape="1">
          <a:blip r:embed="rId5">
            <a:alphaModFix/>
          </a:blip>
          <a:srcRect b="0" l="0" r="0" t="0"/>
          <a:stretch/>
        </p:blipFill>
        <p:spPr>
          <a:xfrm>
            <a:off x="8057336" y="3140024"/>
            <a:ext cx="3242132" cy="2659117"/>
          </a:xfrm>
          <a:prstGeom prst="rect">
            <a:avLst/>
          </a:prstGeom>
          <a:noFill/>
          <a:ln>
            <a:noFill/>
          </a:ln>
        </p:spPr>
      </p:pic>
      <p:pic>
        <p:nvPicPr>
          <p:cNvPr id="1242" name="Google Shape;1242;p39"/>
          <p:cNvPicPr preferRelativeResize="0"/>
          <p:nvPr/>
        </p:nvPicPr>
        <p:blipFill rotWithShape="1">
          <a:blip r:embed="rId6">
            <a:alphaModFix/>
          </a:blip>
          <a:srcRect b="0" l="0" r="0" t="0"/>
          <a:stretch/>
        </p:blipFill>
        <p:spPr>
          <a:xfrm>
            <a:off x="10716299" y="170160"/>
            <a:ext cx="1310447" cy="730794"/>
          </a:xfrm>
          <a:prstGeom prst="rect">
            <a:avLst/>
          </a:prstGeom>
          <a:noFill/>
          <a:ln>
            <a:noFill/>
          </a:ln>
        </p:spPr>
      </p:pic>
      <p:sp>
        <p:nvSpPr>
          <p:cNvPr id="1243" name="Google Shape;1243;p39"/>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40"/>
          <p:cNvSpPr txBox="1"/>
          <p:nvPr>
            <p:ph type="title"/>
          </p:nvPr>
        </p:nvSpPr>
        <p:spPr>
          <a:xfrm>
            <a:off x="4152900" y="80961"/>
            <a:ext cx="781451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Encoder-decoders, autoencoders</a:t>
            </a:r>
            <a:endParaRPr/>
          </a:p>
        </p:txBody>
      </p:sp>
      <p:pic>
        <p:nvPicPr>
          <p:cNvPr id="1250" name="Google Shape;1250;p40"/>
          <p:cNvPicPr preferRelativeResize="0"/>
          <p:nvPr/>
        </p:nvPicPr>
        <p:blipFill rotWithShape="1">
          <a:blip r:embed="rId3">
            <a:alphaModFix/>
          </a:blip>
          <a:srcRect b="0" l="0" r="0" t="0"/>
          <a:stretch/>
        </p:blipFill>
        <p:spPr>
          <a:xfrm>
            <a:off x="673768" y="235568"/>
            <a:ext cx="2864158" cy="6386864"/>
          </a:xfrm>
          <a:prstGeom prst="rect">
            <a:avLst/>
          </a:prstGeom>
          <a:noFill/>
          <a:ln>
            <a:noFill/>
          </a:ln>
        </p:spPr>
      </p:pic>
      <p:sp>
        <p:nvSpPr>
          <p:cNvPr id="1251" name="Google Shape;1251;p40"/>
          <p:cNvSpPr txBox="1"/>
          <p:nvPr/>
        </p:nvSpPr>
        <p:spPr>
          <a:xfrm>
            <a:off x="5918198" y="5005346"/>
            <a:ext cx="37848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Hinton &amp; Salakhutdinov, Science, 2006</a:t>
            </a:r>
            <a:endParaRPr sz="1800">
              <a:solidFill>
                <a:schemeClr val="dk1"/>
              </a:solidFill>
              <a:latin typeface="Calibri"/>
              <a:ea typeface="Calibri"/>
              <a:cs typeface="Calibri"/>
              <a:sym typeface="Calibri"/>
            </a:endParaRPr>
          </a:p>
        </p:txBody>
      </p:sp>
      <p:pic>
        <p:nvPicPr>
          <p:cNvPr id="1252" name="Google Shape;1252;p40"/>
          <p:cNvPicPr preferRelativeResize="0"/>
          <p:nvPr/>
        </p:nvPicPr>
        <p:blipFill rotWithShape="1">
          <a:blip r:embed="rId5">
            <a:alphaModFix/>
          </a:blip>
          <a:srcRect b="0" l="0" r="0" t="0"/>
          <a:stretch/>
        </p:blipFill>
        <p:spPr>
          <a:xfrm>
            <a:off x="4272882" y="1857574"/>
            <a:ext cx="6345295" cy="2881388"/>
          </a:xfrm>
          <a:prstGeom prst="rect">
            <a:avLst/>
          </a:prstGeom>
          <a:noFill/>
          <a:ln>
            <a:noFill/>
          </a:ln>
        </p:spPr>
      </p:pic>
      <p:pic>
        <p:nvPicPr>
          <p:cNvPr id="1253" name="Google Shape;1253;p40"/>
          <p:cNvPicPr preferRelativeResize="0"/>
          <p:nvPr/>
        </p:nvPicPr>
        <p:blipFill rotWithShape="1">
          <a:blip r:embed="rId6">
            <a:alphaModFix/>
          </a:blip>
          <a:srcRect b="0" l="0" r="0" t="0"/>
          <a:stretch/>
        </p:blipFill>
        <p:spPr>
          <a:xfrm>
            <a:off x="10621702" y="6127206"/>
            <a:ext cx="1310447" cy="730794"/>
          </a:xfrm>
          <a:prstGeom prst="rect">
            <a:avLst/>
          </a:prstGeom>
          <a:noFill/>
          <a:ln>
            <a:noFill/>
          </a:ln>
        </p:spPr>
      </p:pic>
      <p:sp>
        <p:nvSpPr>
          <p:cNvPr id="1254" name="Google Shape;1254;p40"/>
          <p:cNvSpPr txBox="1"/>
          <p:nvPr>
            <p:ph idx="11" type="ftr"/>
          </p:nvPr>
        </p:nvSpPr>
        <p:spPr>
          <a:xfrm>
            <a:off x="10978340" y="6126759"/>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GB"/>
              <a:t>DNN training and configuration</a:t>
            </a:r>
            <a:endParaRPr/>
          </a:p>
        </p:txBody>
      </p:sp>
      <p:sp>
        <p:nvSpPr>
          <p:cNvPr id="1260" name="Google Shape;1260;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Number of hidden layers and neurons MLP</a:t>
            </a:r>
            <a:endParaRPr/>
          </a:p>
        </p:txBody>
      </p:sp>
      <p:sp>
        <p:nvSpPr>
          <p:cNvPr id="1266" name="Google Shape;1266;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0C0"/>
              </a:buClr>
              <a:buSzPts val="2800"/>
              <a:buChar char="•"/>
            </a:pPr>
            <a:r>
              <a:rPr lang="en-GB">
                <a:solidFill>
                  <a:srgbClr val="0070C0"/>
                </a:solidFill>
              </a:rPr>
              <a:t>Start with one layer and add layer until overfitting becomes obvious or no more performance gains.</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For MLPs the number of neurons in the hidden layers is usually the same for all layers. Sometimes the first layer is a bit bigger. Keep the number of neurons in the first layer larger than the input size.</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Instead of trying to find the optimal numbers of layers and neurons it is better to choose a network that is a bit too large, and then </a:t>
            </a:r>
            <a:br>
              <a:rPr lang="en-GB">
                <a:solidFill>
                  <a:srgbClr val="0070C0"/>
                </a:solidFill>
              </a:rPr>
            </a:br>
            <a:r>
              <a:rPr lang="en-GB">
                <a:solidFill>
                  <a:srgbClr val="0070C0"/>
                </a:solidFill>
              </a:rPr>
              <a:t>use regularization during training to shrink it down to the right size (</a:t>
            </a:r>
            <a:r>
              <a:rPr i="1" lang="en-GB">
                <a:solidFill>
                  <a:srgbClr val="833C0B"/>
                </a:solidFill>
              </a:rPr>
              <a:t>stretch pants</a:t>
            </a:r>
            <a:r>
              <a:rPr i="1" lang="en-GB">
                <a:solidFill>
                  <a:srgbClr val="0070C0"/>
                </a:solidFill>
              </a:rPr>
              <a:t> </a:t>
            </a:r>
            <a:r>
              <a:rPr lang="en-GB">
                <a:solidFill>
                  <a:srgbClr val="0070C0"/>
                </a:solidFill>
              </a:rPr>
              <a:t>approach)</a:t>
            </a:r>
            <a:endParaRPr/>
          </a:p>
          <a:p>
            <a:pPr indent="-228600" lvl="0" marL="228600" rtl="0" algn="l">
              <a:lnSpc>
                <a:spcPct val="90000"/>
              </a:lnSpc>
              <a:spcBef>
                <a:spcPts val="1000"/>
              </a:spcBef>
              <a:spcAft>
                <a:spcPts val="0"/>
              </a:spcAft>
              <a:buClr>
                <a:srgbClr val="FF0000"/>
              </a:buClr>
              <a:buSzPts val="2800"/>
              <a:buChar char="•"/>
            </a:pPr>
            <a:r>
              <a:rPr lang="en-GB" sz="2800">
                <a:solidFill>
                  <a:srgbClr val="FF0000"/>
                </a:solidFill>
              </a:rPr>
              <a:t>Trainability of DNN depends on network design</a:t>
            </a:r>
            <a:endParaRPr sz="2800">
              <a:solidFill>
                <a:srgbClr val="0070C0"/>
              </a:solidFill>
            </a:endParaRPr>
          </a:p>
        </p:txBody>
      </p:sp>
      <p:pic>
        <p:nvPicPr>
          <p:cNvPr id="1267" name="Google Shape;1267;p42"/>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268" name="Google Shape;1268;p42"/>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Learning deep learning</a:t>
            </a:r>
            <a:endParaRPr/>
          </a:p>
        </p:txBody>
      </p:sp>
      <p:pic>
        <p:nvPicPr>
          <p:cNvPr id="112" name="Google Shape;112;p16"/>
          <p:cNvPicPr preferRelativeResize="0"/>
          <p:nvPr/>
        </p:nvPicPr>
        <p:blipFill rotWithShape="1">
          <a:blip r:embed="rId3">
            <a:alphaModFix/>
          </a:blip>
          <a:srcRect b="0" l="0" r="0" t="0"/>
          <a:stretch/>
        </p:blipFill>
        <p:spPr>
          <a:xfrm>
            <a:off x="212385" y="1885653"/>
            <a:ext cx="2660299" cy="3484223"/>
          </a:xfrm>
          <a:prstGeom prst="rect">
            <a:avLst/>
          </a:prstGeom>
          <a:noFill/>
          <a:ln>
            <a:noFill/>
          </a:ln>
        </p:spPr>
      </p:pic>
      <p:sp>
        <p:nvSpPr>
          <p:cNvPr id="113" name="Google Shape;113;p16"/>
          <p:cNvSpPr txBox="1"/>
          <p:nvPr/>
        </p:nvSpPr>
        <p:spPr>
          <a:xfrm>
            <a:off x="6373504" y="3105834"/>
            <a:ext cx="5550622"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0C0"/>
              </a:buClr>
              <a:buSzPts val="1800"/>
              <a:buFont typeface="Arial"/>
              <a:buChar char="•"/>
            </a:pPr>
            <a:r>
              <a:rPr b="0" i="0" lang="en-GB" sz="1800" u="sng" cap="none" strike="noStrike">
                <a:solidFill>
                  <a:schemeClr val="hlink"/>
                </a:solidFill>
                <a:latin typeface="Calibri"/>
                <a:ea typeface="Calibri"/>
                <a:cs typeface="Calibri"/>
                <a:sym typeface="Calibri"/>
                <a:hlinkClick r:id="rId4"/>
              </a:rPr>
              <a:t>Coursera: Andrew Ng lecture</a:t>
            </a:r>
            <a:endParaRPr b="0" i="0" sz="1800" u="none" cap="none" strike="noStrike">
              <a:solidFill>
                <a:srgbClr val="0070C0"/>
              </a:solidFill>
              <a:latin typeface="Calibri"/>
              <a:ea typeface="Calibri"/>
              <a:cs typeface="Calibri"/>
              <a:sym typeface="Calibri"/>
            </a:endParaRPr>
          </a:p>
          <a:p>
            <a:pPr indent="-285750" lvl="0" marL="285750" marR="0" rtl="0" algn="l">
              <a:spcBef>
                <a:spcPts val="0"/>
              </a:spcBef>
              <a:spcAft>
                <a:spcPts val="0"/>
              </a:spcAft>
              <a:buClr>
                <a:srgbClr val="0070C0"/>
              </a:buClr>
              <a:buSzPts val="1800"/>
              <a:buFont typeface="Arial"/>
              <a:buChar char="•"/>
            </a:pPr>
            <a:r>
              <a:rPr b="0" i="0" lang="en-GB" sz="1800" u="sng" cap="none" strike="noStrike">
                <a:solidFill>
                  <a:schemeClr val="hlink"/>
                </a:solidFill>
                <a:latin typeface="Calibri"/>
                <a:ea typeface="Calibri"/>
                <a:cs typeface="Calibri"/>
                <a:sym typeface="Calibri"/>
                <a:hlinkClick r:id="rId5"/>
              </a:rPr>
              <a:t>MIT 6.S191 </a:t>
            </a:r>
            <a:r>
              <a:rPr b="0" i="0" lang="en-GB" sz="1800" u="none" cap="none" strike="noStrike">
                <a:solidFill>
                  <a:srgbClr val="0070C0"/>
                </a:solidFill>
                <a:latin typeface="Calibri"/>
                <a:ea typeface="Calibri"/>
                <a:cs typeface="Calibri"/>
                <a:sym typeface="Calibri"/>
              </a:rPr>
              <a:t>Deep learning intro</a:t>
            </a:r>
            <a:endParaRPr/>
          </a:p>
          <a:p>
            <a:pPr indent="-285750" lvl="0" marL="285750" marR="0" rtl="0" algn="l">
              <a:spcBef>
                <a:spcPts val="0"/>
              </a:spcBef>
              <a:spcAft>
                <a:spcPts val="0"/>
              </a:spcAft>
              <a:buClr>
                <a:srgbClr val="0563C1"/>
              </a:buClr>
              <a:buSzPts val="1800"/>
              <a:buFont typeface="Arial"/>
              <a:buChar char="•"/>
            </a:pPr>
            <a:r>
              <a:rPr b="0" i="0" lang="en-GB" sz="1800" u="sng" cap="none" strike="noStrike">
                <a:solidFill>
                  <a:schemeClr val="hlink"/>
                </a:solidFill>
                <a:latin typeface="Calibri"/>
                <a:ea typeface="Calibri"/>
                <a:cs typeface="Calibri"/>
                <a:sym typeface="Calibri"/>
                <a:hlinkClick r:id="rId6"/>
              </a:rPr>
              <a:t>https://www.kaggle.com/learn/intro-to-deep-learning</a:t>
            </a:r>
            <a:endParaRPr b="0" i="0" sz="1800" u="none" cap="none" strike="noStrike">
              <a:solidFill>
                <a:srgbClr val="0070C0"/>
              </a:solidFill>
              <a:latin typeface="Calibri"/>
              <a:ea typeface="Calibri"/>
              <a:cs typeface="Calibri"/>
              <a:sym typeface="Calibri"/>
            </a:endParaRPr>
          </a:p>
          <a:p>
            <a:pPr indent="-285750" lvl="0" marL="285750" marR="0" rtl="0" algn="l">
              <a:spcBef>
                <a:spcPts val="0"/>
              </a:spcBef>
              <a:spcAft>
                <a:spcPts val="0"/>
              </a:spcAft>
              <a:buClr>
                <a:srgbClr val="0070C0"/>
              </a:buClr>
              <a:buSzPts val="1800"/>
              <a:buFont typeface="Arial"/>
              <a:buChar char="•"/>
            </a:pPr>
            <a:r>
              <a:rPr b="0" i="0" lang="en-GB" sz="1800" u="sng" cap="none" strike="noStrike">
                <a:solidFill>
                  <a:schemeClr val="hlink"/>
                </a:solidFill>
                <a:latin typeface="Calibri"/>
                <a:ea typeface="Calibri"/>
                <a:cs typeface="Calibri"/>
                <a:sym typeface="Calibri"/>
                <a:hlinkClick r:id="rId7"/>
              </a:rPr>
              <a:t>https://theaisummer.com/</a:t>
            </a:r>
            <a:endParaRPr b="0" i="0" sz="1800" u="none" cap="none" strike="noStrike">
              <a:solidFill>
                <a:srgbClr val="0070C0"/>
              </a:solidFill>
              <a:latin typeface="Calibri"/>
              <a:ea typeface="Calibri"/>
              <a:cs typeface="Calibri"/>
              <a:sym typeface="Calibri"/>
            </a:endParaRPr>
          </a:p>
          <a:p>
            <a:pPr indent="-285750" lvl="0" marL="285750" marR="0" rtl="0" algn="l">
              <a:spcBef>
                <a:spcPts val="0"/>
              </a:spcBef>
              <a:spcAft>
                <a:spcPts val="0"/>
              </a:spcAft>
              <a:buClr>
                <a:srgbClr val="0070C0"/>
              </a:buClr>
              <a:buSzPts val="1800"/>
              <a:buFont typeface="Arial"/>
              <a:buChar char="•"/>
            </a:pPr>
            <a:r>
              <a:rPr b="0" i="0" lang="en-GB" sz="1800" u="sng" cap="none" strike="noStrike">
                <a:solidFill>
                  <a:schemeClr val="hlink"/>
                </a:solidFill>
                <a:latin typeface="Calibri"/>
                <a:ea typeface="Calibri"/>
                <a:cs typeface="Calibri"/>
                <a:sym typeface="Calibri"/>
                <a:hlinkClick r:id="rId8"/>
              </a:rPr>
              <a:t>The carpentries incubator deep learning intro</a:t>
            </a:r>
            <a:endParaRPr b="0" i="0" sz="1800" u="none" cap="none" strike="noStrike">
              <a:solidFill>
                <a:srgbClr val="0070C0"/>
              </a:solidFill>
              <a:latin typeface="Calibri"/>
              <a:ea typeface="Calibri"/>
              <a:cs typeface="Calibri"/>
              <a:sym typeface="Calibri"/>
            </a:endParaRPr>
          </a:p>
          <a:p>
            <a:pPr indent="-285750" lvl="0" marL="285750" marR="0" rtl="0" algn="l">
              <a:spcBef>
                <a:spcPts val="0"/>
              </a:spcBef>
              <a:spcAft>
                <a:spcPts val="0"/>
              </a:spcAft>
              <a:buClr>
                <a:srgbClr val="0070C0"/>
              </a:buClr>
              <a:buSzPts val="1800"/>
              <a:buFont typeface="Arial"/>
              <a:buChar char="•"/>
            </a:pPr>
            <a:r>
              <a:rPr b="0" i="0" lang="en-GB" sz="1800" u="none" cap="none" strike="noStrike">
                <a:solidFill>
                  <a:srgbClr val="0070C0"/>
                </a:solidFill>
                <a:latin typeface="Calibri"/>
                <a:ea typeface="Calibri"/>
                <a:cs typeface="Calibri"/>
                <a:sym typeface="Calibri"/>
              </a:rPr>
              <a:t>Tensorflow or PyTorch docs</a:t>
            </a:r>
            <a:endParaRPr/>
          </a:p>
          <a:p>
            <a:pPr indent="-285750" lvl="0" marL="285750" marR="0" rtl="0" algn="l">
              <a:spcBef>
                <a:spcPts val="0"/>
              </a:spcBef>
              <a:spcAft>
                <a:spcPts val="0"/>
              </a:spcAft>
              <a:buClr>
                <a:srgbClr val="0070C0"/>
              </a:buClr>
              <a:buSzPts val="1800"/>
              <a:buFont typeface="Arial"/>
              <a:buChar char="•"/>
            </a:pPr>
            <a:r>
              <a:rPr b="0" i="0" lang="en-GB" sz="1800" u="sng" cap="none" strike="noStrike">
                <a:solidFill>
                  <a:schemeClr val="hlink"/>
                </a:solidFill>
                <a:latin typeface="Calibri"/>
                <a:ea typeface="Calibri"/>
                <a:cs typeface="Calibri"/>
                <a:sym typeface="Calibri"/>
                <a:hlinkClick r:id="rId9"/>
              </a:rPr>
              <a:t>https://playground.tensorflow.org/</a:t>
            </a:r>
            <a:endParaRPr b="0" i="0" sz="1800" u="none" cap="none" strike="noStrike">
              <a:solidFill>
                <a:srgbClr val="0070C0"/>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rgbClr val="0070C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4" name="Google Shape;114;p16"/>
          <p:cNvPicPr preferRelativeResize="0"/>
          <p:nvPr/>
        </p:nvPicPr>
        <p:blipFill rotWithShape="1">
          <a:blip r:embed="rId10">
            <a:alphaModFix/>
          </a:blip>
          <a:srcRect b="0" l="0" r="0" t="0"/>
          <a:stretch/>
        </p:blipFill>
        <p:spPr>
          <a:xfrm>
            <a:off x="10716299" y="170160"/>
            <a:ext cx="1310447" cy="730794"/>
          </a:xfrm>
          <a:prstGeom prst="rect">
            <a:avLst/>
          </a:prstGeom>
          <a:noFill/>
          <a:ln>
            <a:noFill/>
          </a:ln>
        </p:spPr>
      </p:pic>
      <p:sp>
        <p:nvSpPr>
          <p:cNvPr id="115" name="Google Shape;115;p16"/>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pic>
        <p:nvPicPr>
          <p:cNvPr id="116" name="Google Shape;116;p16"/>
          <p:cNvPicPr preferRelativeResize="0"/>
          <p:nvPr/>
        </p:nvPicPr>
        <p:blipFill rotWithShape="1">
          <a:blip r:embed="rId11">
            <a:alphaModFix/>
          </a:blip>
          <a:srcRect b="0" l="0" r="0" t="0"/>
          <a:stretch/>
        </p:blipFill>
        <p:spPr>
          <a:xfrm>
            <a:off x="3259064" y="1861236"/>
            <a:ext cx="2690504" cy="353305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Training data size and model complexity</a:t>
            </a:r>
            <a:endParaRPr/>
          </a:p>
        </p:txBody>
      </p:sp>
      <p:pic>
        <p:nvPicPr>
          <p:cNvPr id="1275" name="Google Shape;1275;p43"/>
          <p:cNvPicPr preferRelativeResize="0"/>
          <p:nvPr/>
        </p:nvPicPr>
        <p:blipFill rotWithShape="1">
          <a:blip r:embed="rId3">
            <a:alphaModFix/>
          </a:blip>
          <a:srcRect b="0" l="0" r="0" t="0"/>
          <a:stretch/>
        </p:blipFill>
        <p:spPr>
          <a:xfrm>
            <a:off x="1544357" y="1357780"/>
            <a:ext cx="9103285" cy="4876392"/>
          </a:xfrm>
          <a:prstGeom prst="rect">
            <a:avLst/>
          </a:prstGeom>
          <a:noFill/>
          <a:ln>
            <a:noFill/>
          </a:ln>
        </p:spPr>
      </p:pic>
      <p:sp>
        <p:nvSpPr>
          <p:cNvPr id="1276" name="Google Shape;1276;p43"/>
          <p:cNvSpPr txBox="1"/>
          <p:nvPr/>
        </p:nvSpPr>
        <p:spPr>
          <a:xfrm>
            <a:off x="5013619" y="6197689"/>
            <a:ext cx="2682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Hestness et al., arXiv, 2017</a:t>
            </a:r>
            <a:endParaRPr sz="1800">
              <a:solidFill>
                <a:schemeClr val="dk1"/>
              </a:solidFill>
              <a:latin typeface="Calibri"/>
              <a:ea typeface="Calibri"/>
              <a:cs typeface="Calibri"/>
              <a:sym typeface="Calibri"/>
            </a:endParaRPr>
          </a:p>
        </p:txBody>
      </p:sp>
      <p:pic>
        <p:nvPicPr>
          <p:cNvPr id="1277" name="Google Shape;1277;p43"/>
          <p:cNvPicPr preferRelativeResize="0"/>
          <p:nvPr/>
        </p:nvPicPr>
        <p:blipFill rotWithShape="1">
          <a:blip r:embed="rId5">
            <a:alphaModFix/>
          </a:blip>
          <a:srcRect b="0" l="0" r="0" t="0"/>
          <a:stretch/>
        </p:blipFill>
        <p:spPr>
          <a:xfrm>
            <a:off x="10716299" y="170160"/>
            <a:ext cx="1310447" cy="730794"/>
          </a:xfrm>
          <a:prstGeom prst="rect">
            <a:avLst/>
          </a:prstGeom>
          <a:noFill/>
          <a:ln>
            <a:noFill/>
          </a:ln>
        </p:spPr>
      </p:pic>
      <p:sp>
        <p:nvSpPr>
          <p:cNvPr id="1278" name="Google Shape;1278;p43"/>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44"/>
          <p:cNvSpPr txBox="1"/>
          <p:nvPr>
            <p:ph type="title"/>
          </p:nvPr>
        </p:nvSpPr>
        <p:spPr>
          <a:xfrm>
            <a:off x="557337" y="1959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Supervised training of DNN</a:t>
            </a:r>
            <a:endParaRPr/>
          </a:p>
        </p:txBody>
      </p:sp>
      <p:sp>
        <p:nvSpPr>
          <p:cNvPr id="1284" name="Google Shape;1284;p44"/>
          <p:cNvSpPr txBox="1"/>
          <p:nvPr/>
        </p:nvSpPr>
        <p:spPr>
          <a:xfrm>
            <a:off x="3053861" y="2087114"/>
            <a:ext cx="6084277" cy="1093504"/>
          </a:xfrm>
          <a:prstGeom prst="rect">
            <a:avLst/>
          </a:prstGeom>
          <a:blipFill rotWithShape="1">
            <a:blip r:embed="rId3">
              <a:alphaModFix/>
            </a:blip>
            <a:stretch>
              <a:fillRect b="-14942" l="-3331" r="0" t="-45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1285" name="Google Shape;1285;p44"/>
          <p:cNvCxnSpPr/>
          <p:nvPr/>
        </p:nvCxnSpPr>
        <p:spPr>
          <a:xfrm rot="10800000">
            <a:off x="7438291" y="2846513"/>
            <a:ext cx="0" cy="1019908"/>
          </a:xfrm>
          <a:prstGeom prst="straightConnector1">
            <a:avLst/>
          </a:prstGeom>
          <a:noFill/>
          <a:ln cap="flat" cmpd="sng" w="28575">
            <a:solidFill>
              <a:schemeClr val="accent1"/>
            </a:solidFill>
            <a:prstDash val="solid"/>
            <a:miter lim="800000"/>
            <a:headEnd len="sm" w="sm" type="none"/>
            <a:tailEnd len="med" w="med" type="triangle"/>
          </a:ln>
        </p:spPr>
      </p:cxnSp>
      <p:cxnSp>
        <p:nvCxnSpPr>
          <p:cNvPr id="1286" name="Google Shape;1286;p44"/>
          <p:cNvCxnSpPr/>
          <p:nvPr/>
        </p:nvCxnSpPr>
        <p:spPr>
          <a:xfrm>
            <a:off x="7426717" y="3863052"/>
            <a:ext cx="808892" cy="0"/>
          </a:xfrm>
          <a:prstGeom prst="straightConnector1">
            <a:avLst/>
          </a:prstGeom>
          <a:noFill/>
          <a:ln cap="flat" cmpd="sng" w="28575">
            <a:solidFill>
              <a:schemeClr val="accent1"/>
            </a:solidFill>
            <a:prstDash val="solid"/>
            <a:miter lim="800000"/>
            <a:headEnd len="sm" w="sm" type="none"/>
            <a:tailEnd len="sm" w="sm" type="none"/>
          </a:ln>
        </p:spPr>
      </p:cxnSp>
      <p:sp>
        <p:nvSpPr>
          <p:cNvPr id="1287" name="Google Shape;1287;p44"/>
          <p:cNvSpPr txBox="1"/>
          <p:nvPr/>
        </p:nvSpPr>
        <p:spPr>
          <a:xfrm>
            <a:off x="8247184" y="3677383"/>
            <a:ext cx="36617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All weights and offsets from all layers</a:t>
            </a:r>
            <a:endParaRPr/>
          </a:p>
        </p:txBody>
      </p:sp>
      <p:sp>
        <p:nvSpPr>
          <p:cNvPr id="1288" name="Google Shape;1288;p44"/>
          <p:cNvSpPr txBox="1"/>
          <p:nvPr/>
        </p:nvSpPr>
        <p:spPr>
          <a:xfrm>
            <a:off x="7438291" y="4295494"/>
            <a:ext cx="4591193" cy="283989"/>
          </a:xfrm>
          <a:prstGeom prst="rect">
            <a:avLst/>
          </a:prstGeom>
          <a:blipFill rotWithShape="1">
            <a:blip r:embed="rId4">
              <a:alphaModFix/>
            </a:blip>
            <a:stretch>
              <a:fillRect b="-17389" l="-550" r="0" t="-434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289" name="Google Shape;1289;p44"/>
          <p:cNvSpPr txBox="1"/>
          <p:nvPr/>
        </p:nvSpPr>
        <p:spPr>
          <a:xfrm>
            <a:off x="290275" y="5292546"/>
            <a:ext cx="11784380" cy="1220399"/>
          </a:xfrm>
          <a:prstGeom prst="rect">
            <a:avLst/>
          </a:prstGeom>
          <a:blipFill rotWithShape="1">
            <a:blip r:embed="rId5">
              <a:alphaModFix/>
            </a:blip>
            <a:stretch>
              <a:fillRect b="-9277" l="-861" r="0" t="-309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1290" name="Google Shape;1290;p44"/>
          <p:cNvPicPr preferRelativeResize="0"/>
          <p:nvPr/>
        </p:nvPicPr>
        <p:blipFill rotWithShape="1">
          <a:blip r:embed="rId6">
            <a:alphaModFix/>
          </a:blip>
          <a:srcRect b="0" l="0" r="0" t="0"/>
          <a:stretch/>
        </p:blipFill>
        <p:spPr>
          <a:xfrm>
            <a:off x="10716299" y="170160"/>
            <a:ext cx="1310447" cy="730794"/>
          </a:xfrm>
          <a:prstGeom prst="rect">
            <a:avLst/>
          </a:prstGeom>
          <a:noFill/>
          <a:ln>
            <a:noFill/>
          </a:ln>
        </p:spPr>
      </p:pic>
      <p:sp>
        <p:nvSpPr>
          <p:cNvPr id="1291" name="Google Shape;1291;p44"/>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cxnSp>
        <p:nvCxnSpPr>
          <p:cNvPr id="1292" name="Google Shape;1292;p44"/>
          <p:cNvCxnSpPr/>
          <p:nvPr/>
        </p:nvCxnSpPr>
        <p:spPr>
          <a:xfrm flipH="1">
            <a:off x="6782765" y="1435261"/>
            <a:ext cx="1122744" cy="1"/>
          </a:xfrm>
          <a:prstGeom prst="straightConnector1">
            <a:avLst/>
          </a:prstGeom>
          <a:noFill/>
          <a:ln cap="flat" cmpd="sng" w="28575">
            <a:solidFill>
              <a:schemeClr val="accent1"/>
            </a:solidFill>
            <a:prstDash val="solid"/>
            <a:miter lim="800000"/>
            <a:headEnd len="sm" w="sm" type="none"/>
            <a:tailEnd len="sm" w="sm" type="none"/>
          </a:ln>
        </p:spPr>
      </p:cxnSp>
      <p:cxnSp>
        <p:nvCxnSpPr>
          <p:cNvPr id="1293" name="Google Shape;1293;p44"/>
          <p:cNvCxnSpPr/>
          <p:nvPr/>
        </p:nvCxnSpPr>
        <p:spPr>
          <a:xfrm>
            <a:off x="6794339" y="1423684"/>
            <a:ext cx="0" cy="729206"/>
          </a:xfrm>
          <a:prstGeom prst="straightConnector1">
            <a:avLst/>
          </a:prstGeom>
          <a:noFill/>
          <a:ln cap="flat" cmpd="sng" w="28575">
            <a:solidFill>
              <a:schemeClr val="accent1"/>
            </a:solidFill>
            <a:prstDash val="solid"/>
            <a:miter lim="800000"/>
            <a:headEnd len="sm" w="sm" type="none"/>
            <a:tailEnd len="med" w="med" type="triangle"/>
          </a:ln>
        </p:spPr>
      </p:cxnSp>
      <p:sp>
        <p:nvSpPr>
          <p:cNvPr id="1294" name="Google Shape;1294;p44"/>
          <p:cNvSpPr txBox="1"/>
          <p:nvPr/>
        </p:nvSpPr>
        <p:spPr>
          <a:xfrm>
            <a:off x="7988887" y="983579"/>
            <a:ext cx="3920497" cy="646331"/>
          </a:xfrm>
          <a:prstGeom prst="rect">
            <a:avLst/>
          </a:prstGeom>
          <a:blipFill rotWithShape="1">
            <a:blip r:embed="rId7">
              <a:alphaModFix/>
            </a:blip>
            <a:stretch>
              <a:fillRect b="-13460" l="-1616" r="-322" t="-384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Loss or cost functions</a:t>
            </a:r>
            <a:endParaRPr/>
          </a:p>
        </p:txBody>
      </p:sp>
      <p:sp>
        <p:nvSpPr>
          <p:cNvPr id="1301" name="Google Shape;1301;p45"/>
          <p:cNvSpPr txBox="1"/>
          <p:nvPr/>
        </p:nvSpPr>
        <p:spPr>
          <a:xfrm>
            <a:off x="1784966" y="1839660"/>
            <a:ext cx="7530687" cy="1038489"/>
          </a:xfrm>
          <a:prstGeom prst="rect">
            <a:avLst/>
          </a:prstGeom>
          <a:blipFill rotWithShape="1">
            <a:blip r:embed="rId3">
              <a:alphaModFix/>
            </a:blip>
            <a:stretch>
              <a:fillRect b="-174686" l="0" r="0" t="-11444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02" name="Google Shape;1302;p45"/>
          <p:cNvSpPr txBox="1"/>
          <p:nvPr/>
        </p:nvSpPr>
        <p:spPr>
          <a:xfrm>
            <a:off x="939353" y="2160184"/>
            <a:ext cx="15180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Empirical loss:</a:t>
            </a:r>
            <a:endParaRPr/>
          </a:p>
        </p:txBody>
      </p:sp>
      <p:sp>
        <p:nvSpPr>
          <p:cNvPr id="1303" name="Google Shape;1303;p45"/>
          <p:cNvSpPr txBox="1"/>
          <p:nvPr/>
        </p:nvSpPr>
        <p:spPr>
          <a:xfrm>
            <a:off x="3617393" y="3522427"/>
            <a:ext cx="4609687" cy="369332"/>
          </a:xfrm>
          <a:prstGeom prst="rect">
            <a:avLst/>
          </a:prstGeom>
          <a:blipFill rotWithShape="1">
            <a:blip r:embed="rId4">
              <a:alphaModFix/>
            </a:blip>
            <a:stretch>
              <a:fillRect b="-33329" l="-109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04" name="Google Shape;1304;p45"/>
          <p:cNvSpPr txBox="1"/>
          <p:nvPr/>
        </p:nvSpPr>
        <p:spPr>
          <a:xfrm>
            <a:off x="939353" y="3346702"/>
            <a:ext cx="13069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Square loss:</a:t>
            </a:r>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regression</a:t>
            </a:r>
            <a:endParaRPr/>
          </a:p>
        </p:txBody>
      </p:sp>
      <p:sp>
        <p:nvSpPr>
          <p:cNvPr id="1305" name="Google Shape;1305;p45"/>
          <p:cNvSpPr txBox="1"/>
          <p:nvPr/>
        </p:nvSpPr>
        <p:spPr>
          <a:xfrm>
            <a:off x="3564638" y="4508427"/>
            <a:ext cx="5470931" cy="1038489"/>
          </a:xfrm>
          <a:prstGeom prst="rect">
            <a:avLst/>
          </a:prstGeom>
          <a:blipFill rotWithShape="1">
            <a:blip r:embed="rId5">
              <a:alphaModFix/>
            </a:blip>
            <a:stretch>
              <a:fillRect b="-178036" l="-1619" r="0" t="-11706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06" name="Google Shape;1306;p45"/>
          <p:cNvSpPr txBox="1"/>
          <p:nvPr/>
        </p:nvSpPr>
        <p:spPr>
          <a:xfrm>
            <a:off x="939353" y="4701862"/>
            <a:ext cx="22773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Cross entropy loss:</a:t>
            </a:r>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Classification K classes</a:t>
            </a:r>
            <a:endParaRPr/>
          </a:p>
        </p:txBody>
      </p:sp>
      <p:sp>
        <p:nvSpPr>
          <p:cNvPr id="1307" name="Google Shape;1307;p45"/>
          <p:cNvSpPr/>
          <p:nvPr/>
        </p:nvSpPr>
        <p:spPr>
          <a:xfrm>
            <a:off x="3617393" y="5550580"/>
            <a:ext cx="5601918" cy="916148"/>
          </a:xfrm>
          <a:prstGeom prst="rect">
            <a:avLst/>
          </a:prstGeom>
          <a:blipFill rotWithShape="1">
            <a:blip r:embed="rId6">
              <a:alphaModFix/>
            </a:blip>
            <a:stretch>
              <a:fillRect b="-287653" l="-11990" r="0" t="-1986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1308" name="Google Shape;1308;p45"/>
          <p:cNvPicPr preferRelativeResize="0"/>
          <p:nvPr/>
        </p:nvPicPr>
        <p:blipFill rotWithShape="1">
          <a:blip r:embed="rId7">
            <a:alphaModFix/>
          </a:blip>
          <a:srcRect b="0" l="0" r="0" t="0"/>
          <a:stretch/>
        </p:blipFill>
        <p:spPr>
          <a:xfrm>
            <a:off x="10716299" y="170160"/>
            <a:ext cx="1310447" cy="730794"/>
          </a:xfrm>
          <a:prstGeom prst="rect">
            <a:avLst/>
          </a:prstGeom>
          <a:noFill/>
          <a:ln>
            <a:noFill/>
          </a:ln>
        </p:spPr>
      </p:pic>
      <p:sp>
        <p:nvSpPr>
          <p:cNvPr id="1309" name="Google Shape;1309;p45"/>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cxnSp>
        <p:nvCxnSpPr>
          <p:cNvPr id="1310" name="Google Shape;1310;p45"/>
          <p:cNvCxnSpPr/>
          <p:nvPr/>
        </p:nvCxnSpPr>
        <p:spPr>
          <a:xfrm>
            <a:off x="7757652" y="4508427"/>
            <a:ext cx="0" cy="314296"/>
          </a:xfrm>
          <a:prstGeom prst="straightConnector1">
            <a:avLst/>
          </a:prstGeom>
          <a:noFill/>
          <a:ln cap="flat" cmpd="sng" w="38100">
            <a:solidFill>
              <a:srgbClr val="D0CECE"/>
            </a:solidFill>
            <a:prstDash val="solid"/>
            <a:miter lim="800000"/>
            <a:headEnd len="sm" w="sm" type="none"/>
            <a:tailEnd len="med" w="med" type="triangle"/>
          </a:ln>
        </p:spPr>
      </p:cxnSp>
      <p:cxnSp>
        <p:nvCxnSpPr>
          <p:cNvPr id="1311" name="Google Shape;1311;p45"/>
          <p:cNvCxnSpPr/>
          <p:nvPr/>
        </p:nvCxnSpPr>
        <p:spPr>
          <a:xfrm>
            <a:off x="7757652" y="4508427"/>
            <a:ext cx="1740309" cy="0"/>
          </a:xfrm>
          <a:prstGeom prst="straightConnector1">
            <a:avLst/>
          </a:prstGeom>
          <a:noFill/>
          <a:ln cap="flat" cmpd="sng" w="38100">
            <a:solidFill>
              <a:srgbClr val="D0CECE"/>
            </a:solidFill>
            <a:prstDash val="solid"/>
            <a:miter lim="800000"/>
            <a:headEnd len="sm" w="sm" type="none"/>
            <a:tailEnd len="sm" w="sm" type="none"/>
          </a:ln>
        </p:spPr>
      </p:cxnSp>
      <p:sp>
        <p:nvSpPr>
          <p:cNvPr id="1312" name="Google Shape;1312;p45"/>
          <p:cNvSpPr txBox="1"/>
          <p:nvPr/>
        </p:nvSpPr>
        <p:spPr>
          <a:xfrm>
            <a:off x="9733562" y="2724376"/>
            <a:ext cx="1965474" cy="881844"/>
          </a:xfrm>
          <a:prstGeom prst="rect">
            <a:avLst/>
          </a:prstGeom>
          <a:blipFill rotWithShape="1">
            <a:blip r:embed="rId8">
              <a:alphaModFix/>
            </a:blip>
            <a:stretch>
              <a:fillRect b="-159150" l="-2563" r="0" t="-7887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1313" name="Google Shape;1313;p45"/>
          <p:cNvPicPr preferRelativeResize="0"/>
          <p:nvPr/>
        </p:nvPicPr>
        <p:blipFill rotWithShape="1">
          <a:blip r:embed="rId9">
            <a:alphaModFix/>
          </a:blip>
          <a:srcRect b="0" l="0" r="0" t="0"/>
          <a:stretch/>
        </p:blipFill>
        <p:spPr>
          <a:xfrm>
            <a:off x="9881786" y="3961613"/>
            <a:ext cx="1669026" cy="1089789"/>
          </a:xfrm>
          <a:prstGeom prst="rect">
            <a:avLst/>
          </a:prstGeom>
          <a:noFill/>
          <a:ln>
            <a:noFill/>
          </a:ln>
        </p:spPr>
      </p:pic>
      <p:sp>
        <p:nvSpPr>
          <p:cNvPr id="1314" name="Google Shape;1314;p45"/>
          <p:cNvSpPr/>
          <p:nvPr/>
        </p:nvSpPr>
        <p:spPr>
          <a:xfrm>
            <a:off x="9497961" y="2554663"/>
            <a:ext cx="235601" cy="3912065"/>
          </a:xfrm>
          <a:prstGeom prst="leftBrace">
            <a:avLst>
              <a:gd fmla="val 8333" name="adj1"/>
              <a:gd fmla="val 50000" name="adj2"/>
            </a:avLst>
          </a:prstGeom>
          <a:noFill/>
          <a:ln cap="flat" cmpd="sng" w="381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315" name="Google Shape;1315;p45"/>
          <p:cNvPicPr preferRelativeResize="0"/>
          <p:nvPr/>
        </p:nvPicPr>
        <p:blipFill rotWithShape="1">
          <a:blip r:embed="rId10">
            <a:alphaModFix/>
          </a:blip>
          <a:srcRect b="0" l="0" r="0" t="0"/>
          <a:stretch/>
        </p:blipFill>
        <p:spPr>
          <a:xfrm>
            <a:off x="9915870" y="5347700"/>
            <a:ext cx="1639529" cy="10705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46"/>
          <p:cNvSpPr txBox="1"/>
          <p:nvPr>
            <p:ph type="title"/>
          </p:nvPr>
        </p:nvSpPr>
        <p:spPr>
          <a:xfrm>
            <a:off x="369277" y="110962"/>
            <a:ext cx="413723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Loss landscape</a:t>
            </a:r>
            <a:endParaRPr/>
          </a:p>
        </p:txBody>
      </p:sp>
      <p:pic>
        <p:nvPicPr>
          <p:cNvPr id="1322" name="Google Shape;1322;p46"/>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323" name="Google Shape;1323;p46"/>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
        <p:nvSpPr>
          <p:cNvPr id="1324" name="Google Shape;1324;p46"/>
          <p:cNvSpPr txBox="1"/>
          <p:nvPr/>
        </p:nvSpPr>
        <p:spPr>
          <a:xfrm>
            <a:off x="5338744" y="1045130"/>
            <a:ext cx="6380593" cy="5816977"/>
          </a:xfrm>
          <a:prstGeom prst="rect">
            <a:avLst/>
          </a:prstGeom>
          <a:blipFill rotWithShape="1">
            <a:blip r:embed="rId4">
              <a:alphaModFix/>
            </a:blip>
            <a:stretch>
              <a:fillRect b="-1306" l="-1391" r="-594" t="-87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1325" name="Google Shape;1325;p46"/>
          <p:cNvPicPr preferRelativeResize="0"/>
          <p:nvPr/>
        </p:nvPicPr>
        <p:blipFill rotWithShape="1">
          <a:blip r:embed="rId5">
            <a:alphaModFix/>
          </a:blip>
          <a:srcRect b="0" l="0" r="0" t="0"/>
          <a:stretch/>
        </p:blipFill>
        <p:spPr>
          <a:xfrm>
            <a:off x="120720" y="2473569"/>
            <a:ext cx="5176645" cy="186396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Gradient descent (GD)</a:t>
            </a:r>
            <a:endParaRPr/>
          </a:p>
        </p:txBody>
      </p:sp>
      <p:sp>
        <p:nvSpPr>
          <p:cNvPr id="1332" name="Google Shape;1332;p47"/>
          <p:cNvSpPr txBox="1"/>
          <p:nvPr>
            <p:ph idx="1" type="body"/>
          </p:nvPr>
        </p:nvSpPr>
        <p:spPr>
          <a:xfrm>
            <a:off x="2066438" y="2380796"/>
            <a:ext cx="8844256" cy="3076575"/>
          </a:xfrm>
          <a:prstGeom prst="rect">
            <a:avLst/>
          </a:prstGeom>
          <a:blipFill rotWithShape="1">
            <a:blip r:embed="rId3">
              <a:alphaModFix/>
            </a:blip>
            <a:stretch>
              <a:fillRect b="0" l="-1288" r="0" t="-3291"/>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GB"/>
              <a:t> </a:t>
            </a:r>
            <a:endParaRPr/>
          </a:p>
        </p:txBody>
      </p:sp>
      <p:grpSp>
        <p:nvGrpSpPr>
          <p:cNvPr id="1333" name="Google Shape;1333;p47"/>
          <p:cNvGrpSpPr/>
          <p:nvPr/>
        </p:nvGrpSpPr>
        <p:grpSpPr>
          <a:xfrm>
            <a:off x="6227557" y="4060372"/>
            <a:ext cx="5556873" cy="1077099"/>
            <a:chOff x="5308600" y="3733800"/>
            <a:chExt cx="5556873" cy="1077099"/>
          </a:xfrm>
        </p:grpSpPr>
        <p:cxnSp>
          <p:nvCxnSpPr>
            <p:cNvPr id="1334" name="Google Shape;1334;p47"/>
            <p:cNvCxnSpPr/>
            <p:nvPr/>
          </p:nvCxnSpPr>
          <p:spPr>
            <a:xfrm rot="10800000">
              <a:off x="5549900" y="3937000"/>
              <a:ext cx="0" cy="622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335" name="Google Shape;1335;p47"/>
            <p:cNvCxnSpPr/>
            <p:nvPr/>
          </p:nvCxnSpPr>
          <p:spPr>
            <a:xfrm>
              <a:off x="5549900" y="4572000"/>
              <a:ext cx="2362200" cy="0"/>
            </a:xfrm>
            <a:prstGeom prst="straightConnector1">
              <a:avLst/>
            </a:prstGeom>
            <a:noFill/>
            <a:ln cap="flat" cmpd="sng" w="9525">
              <a:solidFill>
                <a:schemeClr val="accent1"/>
              </a:solidFill>
              <a:prstDash val="solid"/>
              <a:miter lim="800000"/>
              <a:headEnd len="sm" w="sm" type="none"/>
              <a:tailEnd len="sm" w="sm" type="none"/>
            </a:ln>
          </p:spPr>
        </p:cxnSp>
        <p:sp>
          <p:nvSpPr>
            <p:cNvPr id="1336" name="Google Shape;1336;p47"/>
            <p:cNvSpPr txBox="1"/>
            <p:nvPr/>
          </p:nvSpPr>
          <p:spPr>
            <a:xfrm>
              <a:off x="7912100" y="4349234"/>
              <a:ext cx="295337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learning rate schedule</a:t>
              </a:r>
              <a:endParaRPr/>
            </a:p>
          </p:txBody>
        </p:sp>
        <p:cxnSp>
          <p:nvCxnSpPr>
            <p:cNvPr id="1337" name="Google Shape;1337;p47"/>
            <p:cNvCxnSpPr/>
            <p:nvPr/>
          </p:nvCxnSpPr>
          <p:spPr>
            <a:xfrm rot="10800000">
              <a:off x="5308600" y="3733800"/>
              <a:ext cx="0" cy="526534"/>
            </a:xfrm>
            <a:prstGeom prst="straightConnector1">
              <a:avLst/>
            </a:prstGeom>
            <a:noFill/>
            <a:ln cap="flat" cmpd="sng" w="9525">
              <a:solidFill>
                <a:schemeClr val="accent1"/>
              </a:solidFill>
              <a:prstDash val="solid"/>
              <a:miter lim="800000"/>
              <a:headEnd len="sm" w="sm" type="none"/>
              <a:tailEnd len="med" w="med" type="triangle"/>
            </a:ln>
          </p:spPr>
        </p:cxnSp>
        <p:cxnSp>
          <p:nvCxnSpPr>
            <p:cNvPr id="1338" name="Google Shape;1338;p47"/>
            <p:cNvCxnSpPr/>
            <p:nvPr/>
          </p:nvCxnSpPr>
          <p:spPr>
            <a:xfrm flipH="1" rot="10800000">
              <a:off x="5308600" y="4248150"/>
              <a:ext cx="1600200" cy="24884"/>
            </a:xfrm>
            <a:prstGeom prst="straightConnector1">
              <a:avLst/>
            </a:prstGeom>
            <a:noFill/>
            <a:ln cap="flat" cmpd="sng" w="9525">
              <a:solidFill>
                <a:schemeClr val="accent1"/>
              </a:solidFill>
              <a:prstDash val="solid"/>
              <a:miter lim="800000"/>
              <a:headEnd len="sm" w="sm" type="none"/>
              <a:tailEnd len="sm" w="sm" type="none"/>
            </a:ln>
          </p:spPr>
        </p:cxnSp>
        <p:sp>
          <p:nvSpPr>
            <p:cNvPr id="1339" name="Google Shape;1339;p47"/>
            <p:cNvSpPr txBox="1"/>
            <p:nvPr/>
          </p:nvSpPr>
          <p:spPr>
            <a:xfrm>
              <a:off x="6934634" y="3937000"/>
              <a:ext cx="12622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downhill</a:t>
              </a:r>
              <a:endParaRPr sz="2400">
                <a:solidFill>
                  <a:schemeClr val="dk1"/>
                </a:solidFill>
                <a:latin typeface="Calibri"/>
                <a:ea typeface="Calibri"/>
                <a:cs typeface="Calibri"/>
                <a:sym typeface="Calibri"/>
              </a:endParaRPr>
            </a:p>
          </p:txBody>
        </p:sp>
      </p:grpSp>
      <p:pic>
        <p:nvPicPr>
          <p:cNvPr id="1340" name="Google Shape;1340;p47"/>
          <p:cNvPicPr preferRelativeResize="0"/>
          <p:nvPr/>
        </p:nvPicPr>
        <p:blipFill rotWithShape="1">
          <a:blip r:embed="rId4">
            <a:alphaModFix/>
          </a:blip>
          <a:srcRect b="0" l="0" r="0" t="0"/>
          <a:stretch/>
        </p:blipFill>
        <p:spPr>
          <a:xfrm>
            <a:off x="10716299" y="170160"/>
            <a:ext cx="1310447" cy="730794"/>
          </a:xfrm>
          <a:prstGeom prst="rect">
            <a:avLst/>
          </a:prstGeom>
          <a:noFill/>
          <a:ln>
            <a:noFill/>
          </a:ln>
        </p:spPr>
      </p:pic>
      <p:sp>
        <p:nvSpPr>
          <p:cNvPr id="1341" name="Google Shape;1341;p47"/>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48"/>
          <p:cNvSpPr txBox="1"/>
          <p:nvPr/>
        </p:nvSpPr>
        <p:spPr>
          <a:xfrm>
            <a:off x="72785" y="72993"/>
            <a:ext cx="446981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3200">
                <a:solidFill>
                  <a:schemeClr val="dk1"/>
                </a:solidFill>
                <a:latin typeface="Calibri"/>
                <a:ea typeface="Calibri"/>
                <a:cs typeface="Calibri"/>
                <a:sym typeface="Calibri"/>
              </a:rPr>
              <a:t>AutoDiff/Backpropagation</a:t>
            </a:r>
            <a:endParaRPr/>
          </a:p>
        </p:txBody>
      </p:sp>
      <p:sp>
        <p:nvSpPr>
          <p:cNvPr id="1348" name="Google Shape;1348;p48"/>
          <p:cNvSpPr/>
          <p:nvPr/>
        </p:nvSpPr>
        <p:spPr>
          <a:xfrm>
            <a:off x="2733356" y="5841815"/>
            <a:ext cx="789709" cy="789709"/>
          </a:xfrm>
          <a:prstGeom prst="ellipse">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9" name="Google Shape;1349;p48"/>
          <p:cNvSpPr/>
          <p:nvPr/>
        </p:nvSpPr>
        <p:spPr>
          <a:xfrm>
            <a:off x="3904065" y="5841815"/>
            <a:ext cx="789709" cy="789709"/>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sp>
        <p:nvSpPr>
          <p:cNvPr id="1350" name="Google Shape;1350;p48"/>
          <p:cNvSpPr/>
          <p:nvPr/>
        </p:nvSpPr>
        <p:spPr>
          <a:xfrm>
            <a:off x="7007490" y="5848741"/>
            <a:ext cx="789709" cy="789709"/>
          </a:xfrm>
          <a:prstGeom prst="ellipse">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p48"/>
          <p:cNvSpPr/>
          <p:nvPr/>
        </p:nvSpPr>
        <p:spPr>
          <a:xfrm>
            <a:off x="8226686" y="5841815"/>
            <a:ext cx="789709" cy="789709"/>
          </a:xfrm>
          <a:prstGeom prst="ellipse">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52" name="Google Shape;1352;p48"/>
          <p:cNvGrpSpPr/>
          <p:nvPr/>
        </p:nvGrpSpPr>
        <p:grpSpPr>
          <a:xfrm>
            <a:off x="2889633" y="6047545"/>
            <a:ext cx="5967613" cy="382030"/>
            <a:chOff x="2889633" y="6047545"/>
            <a:chExt cx="5967613" cy="382030"/>
          </a:xfrm>
        </p:grpSpPr>
        <p:sp>
          <p:nvSpPr>
            <p:cNvPr id="1353" name="Google Shape;1353;p48"/>
            <p:cNvSpPr txBox="1"/>
            <p:nvPr/>
          </p:nvSpPr>
          <p:spPr>
            <a:xfrm>
              <a:off x="2889633" y="6057614"/>
              <a:ext cx="501804"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54" name="Google Shape;1354;p48"/>
            <p:cNvSpPr txBox="1"/>
            <p:nvPr/>
          </p:nvSpPr>
          <p:spPr>
            <a:xfrm>
              <a:off x="7166169" y="6047545"/>
              <a:ext cx="507127"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55" name="Google Shape;1355;p48"/>
            <p:cNvSpPr txBox="1"/>
            <p:nvPr/>
          </p:nvSpPr>
          <p:spPr>
            <a:xfrm>
              <a:off x="4092779" y="6060243"/>
              <a:ext cx="460767"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56" name="Google Shape;1356;p48"/>
            <p:cNvSpPr txBox="1"/>
            <p:nvPr/>
          </p:nvSpPr>
          <p:spPr>
            <a:xfrm>
              <a:off x="8391156" y="6050687"/>
              <a:ext cx="466090"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sp>
        <p:nvSpPr>
          <p:cNvPr id="1357" name="Google Shape;1357;p48"/>
          <p:cNvSpPr/>
          <p:nvPr/>
        </p:nvSpPr>
        <p:spPr>
          <a:xfrm>
            <a:off x="3303070" y="4601047"/>
            <a:ext cx="789709" cy="789709"/>
          </a:xfrm>
          <a:prstGeom prst="ellipse">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8" name="Google Shape;1358;p48"/>
          <p:cNvSpPr/>
          <p:nvPr/>
        </p:nvSpPr>
        <p:spPr>
          <a:xfrm>
            <a:off x="7629265" y="4586406"/>
            <a:ext cx="789709" cy="789709"/>
          </a:xfrm>
          <a:prstGeom prst="ellipse">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59" name="Google Shape;1359;p48"/>
          <p:cNvCxnSpPr>
            <a:stCxn id="1357" idx="4"/>
            <a:endCxn id="1348" idx="0"/>
          </p:cNvCxnSpPr>
          <p:nvPr/>
        </p:nvCxnSpPr>
        <p:spPr>
          <a:xfrm flipH="1">
            <a:off x="3128225" y="5390756"/>
            <a:ext cx="569700" cy="451200"/>
          </a:xfrm>
          <a:prstGeom prst="straightConnector1">
            <a:avLst/>
          </a:prstGeom>
          <a:noFill/>
          <a:ln cap="flat" cmpd="sng" w="28575">
            <a:solidFill>
              <a:schemeClr val="accent1"/>
            </a:solidFill>
            <a:prstDash val="solid"/>
            <a:miter lim="800000"/>
            <a:headEnd len="sm" w="sm" type="none"/>
            <a:tailEnd len="sm" w="sm" type="none"/>
          </a:ln>
        </p:spPr>
      </p:cxnSp>
      <p:cxnSp>
        <p:nvCxnSpPr>
          <p:cNvPr id="1360" name="Google Shape;1360;p48"/>
          <p:cNvCxnSpPr>
            <a:stCxn id="1357" idx="4"/>
            <a:endCxn id="1349" idx="0"/>
          </p:cNvCxnSpPr>
          <p:nvPr/>
        </p:nvCxnSpPr>
        <p:spPr>
          <a:xfrm>
            <a:off x="3697925" y="5390756"/>
            <a:ext cx="600900" cy="451200"/>
          </a:xfrm>
          <a:prstGeom prst="straightConnector1">
            <a:avLst/>
          </a:prstGeom>
          <a:noFill/>
          <a:ln cap="flat" cmpd="sng" w="28575">
            <a:solidFill>
              <a:schemeClr val="accent1"/>
            </a:solidFill>
            <a:prstDash val="solid"/>
            <a:miter lim="800000"/>
            <a:headEnd len="sm" w="sm" type="none"/>
            <a:tailEnd len="sm" w="sm" type="none"/>
          </a:ln>
        </p:spPr>
      </p:cxnSp>
      <p:cxnSp>
        <p:nvCxnSpPr>
          <p:cNvPr id="1361" name="Google Shape;1361;p48"/>
          <p:cNvCxnSpPr/>
          <p:nvPr/>
        </p:nvCxnSpPr>
        <p:spPr>
          <a:xfrm flipH="1">
            <a:off x="7460730" y="5388208"/>
            <a:ext cx="569714" cy="451059"/>
          </a:xfrm>
          <a:prstGeom prst="straightConnector1">
            <a:avLst/>
          </a:prstGeom>
          <a:noFill/>
          <a:ln cap="flat" cmpd="sng" w="28575">
            <a:solidFill>
              <a:schemeClr val="accent1"/>
            </a:solidFill>
            <a:prstDash val="solid"/>
            <a:miter lim="800000"/>
            <a:headEnd len="sm" w="sm" type="none"/>
            <a:tailEnd len="sm" w="sm" type="none"/>
          </a:ln>
        </p:spPr>
      </p:cxnSp>
      <p:cxnSp>
        <p:nvCxnSpPr>
          <p:cNvPr id="1362" name="Google Shape;1362;p48"/>
          <p:cNvCxnSpPr/>
          <p:nvPr/>
        </p:nvCxnSpPr>
        <p:spPr>
          <a:xfrm>
            <a:off x="8030444" y="5388208"/>
            <a:ext cx="600995" cy="451059"/>
          </a:xfrm>
          <a:prstGeom prst="straightConnector1">
            <a:avLst/>
          </a:prstGeom>
          <a:noFill/>
          <a:ln cap="flat" cmpd="sng" w="28575">
            <a:solidFill>
              <a:schemeClr val="accent1"/>
            </a:solidFill>
            <a:prstDash val="solid"/>
            <a:miter lim="800000"/>
            <a:headEnd len="sm" w="sm" type="none"/>
            <a:tailEnd len="sm" w="sm" type="none"/>
          </a:ln>
        </p:spPr>
      </p:cxnSp>
      <p:sp>
        <p:nvSpPr>
          <p:cNvPr id="1363" name="Google Shape;1363;p48"/>
          <p:cNvSpPr/>
          <p:nvPr/>
        </p:nvSpPr>
        <p:spPr>
          <a:xfrm>
            <a:off x="5522373" y="3267008"/>
            <a:ext cx="789709" cy="789709"/>
          </a:xfrm>
          <a:prstGeom prst="ellipse">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64" name="Google Shape;1364;p48"/>
          <p:cNvCxnSpPr>
            <a:stCxn id="1363" idx="4"/>
            <a:endCxn id="1357" idx="0"/>
          </p:cNvCxnSpPr>
          <p:nvPr/>
        </p:nvCxnSpPr>
        <p:spPr>
          <a:xfrm flipH="1">
            <a:off x="3697828" y="4056717"/>
            <a:ext cx="2219400" cy="544200"/>
          </a:xfrm>
          <a:prstGeom prst="straightConnector1">
            <a:avLst/>
          </a:prstGeom>
          <a:noFill/>
          <a:ln cap="flat" cmpd="sng" w="28575">
            <a:solidFill>
              <a:schemeClr val="accent1"/>
            </a:solidFill>
            <a:prstDash val="solid"/>
            <a:miter lim="800000"/>
            <a:headEnd len="sm" w="sm" type="none"/>
            <a:tailEnd len="sm" w="sm" type="none"/>
          </a:ln>
        </p:spPr>
      </p:cxnSp>
      <p:cxnSp>
        <p:nvCxnSpPr>
          <p:cNvPr id="1365" name="Google Shape;1365;p48"/>
          <p:cNvCxnSpPr>
            <a:stCxn id="1363" idx="4"/>
            <a:endCxn id="1358" idx="0"/>
          </p:cNvCxnSpPr>
          <p:nvPr/>
        </p:nvCxnSpPr>
        <p:spPr>
          <a:xfrm>
            <a:off x="5917227" y="4056717"/>
            <a:ext cx="2106900" cy="529800"/>
          </a:xfrm>
          <a:prstGeom prst="straightConnector1">
            <a:avLst/>
          </a:prstGeom>
          <a:noFill/>
          <a:ln cap="flat" cmpd="sng" w="28575">
            <a:solidFill>
              <a:schemeClr val="accent1"/>
            </a:solidFill>
            <a:prstDash val="solid"/>
            <a:miter lim="800000"/>
            <a:headEnd len="sm" w="sm" type="none"/>
            <a:tailEnd len="sm" w="sm" type="none"/>
          </a:ln>
        </p:spPr>
      </p:cxnSp>
      <p:sp>
        <p:nvSpPr>
          <p:cNvPr id="1366" name="Google Shape;1366;p48"/>
          <p:cNvSpPr/>
          <p:nvPr/>
        </p:nvSpPr>
        <p:spPr>
          <a:xfrm>
            <a:off x="5532667" y="2543753"/>
            <a:ext cx="758534" cy="415636"/>
          </a:xfrm>
          <a:prstGeom prst="rect">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67" name="Google Shape;1367;p48"/>
          <p:cNvCxnSpPr>
            <a:stCxn id="1366" idx="2"/>
            <a:endCxn id="1363" idx="0"/>
          </p:cNvCxnSpPr>
          <p:nvPr/>
        </p:nvCxnSpPr>
        <p:spPr>
          <a:xfrm>
            <a:off x="5911934" y="2959389"/>
            <a:ext cx="5400" cy="307500"/>
          </a:xfrm>
          <a:prstGeom prst="straightConnector1">
            <a:avLst/>
          </a:prstGeom>
          <a:noFill/>
          <a:ln cap="flat" cmpd="sng" w="28575">
            <a:solidFill>
              <a:schemeClr val="accent1"/>
            </a:solidFill>
            <a:prstDash val="solid"/>
            <a:miter lim="800000"/>
            <a:headEnd len="sm" w="sm" type="none"/>
            <a:tailEnd len="sm" w="sm" type="none"/>
          </a:ln>
        </p:spPr>
      </p:cxnSp>
      <p:cxnSp>
        <p:nvCxnSpPr>
          <p:cNvPr id="1368" name="Google Shape;1368;p48"/>
          <p:cNvCxnSpPr/>
          <p:nvPr/>
        </p:nvCxnSpPr>
        <p:spPr>
          <a:xfrm>
            <a:off x="5911934" y="2260867"/>
            <a:ext cx="2" cy="282886"/>
          </a:xfrm>
          <a:prstGeom prst="straightConnector1">
            <a:avLst/>
          </a:prstGeom>
          <a:noFill/>
          <a:ln cap="flat" cmpd="sng" w="28575">
            <a:solidFill>
              <a:schemeClr val="accent1"/>
            </a:solidFill>
            <a:prstDash val="solid"/>
            <a:miter lim="800000"/>
            <a:headEnd len="sm" w="sm" type="none"/>
            <a:tailEnd len="sm" w="sm" type="none"/>
          </a:ln>
        </p:spPr>
      </p:cxnSp>
      <p:sp>
        <p:nvSpPr>
          <p:cNvPr id="1369" name="Google Shape;1369;p48"/>
          <p:cNvSpPr/>
          <p:nvPr/>
        </p:nvSpPr>
        <p:spPr>
          <a:xfrm>
            <a:off x="5517080" y="1480882"/>
            <a:ext cx="789709" cy="789709"/>
          </a:xfrm>
          <a:prstGeom prst="ellipse">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0" name="Google Shape;1370;p48"/>
          <p:cNvSpPr txBox="1"/>
          <p:nvPr/>
        </p:nvSpPr>
        <p:spPr>
          <a:xfrm>
            <a:off x="5467832" y="2615281"/>
            <a:ext cx="811632" cy="276999"/>
          </a:xfrm>
          <a:prstGeom prst="rect">
            <a:avLst/>
          </a:prstGeom>
          <a:blipFill rotWithShape="1">
            <a:blip r:embed="rId7">
              <a:alphaModFix/>
            </a:blip>
            <a:stretch>
              <a:fillRect b="-869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nvGrpSpPr>
          <p:cNvPr id="1371" name="Google Shape;1371;p48"/>
          <p:cNvGrpSpPr/>
          <p:nvPr/>
        </p:nvGrpSpPr>
        <p:grpSpPr>
          <a:xfrm>
            <a:off x="3430143" y="4772658"/>
            <a:ext cx="4839612" cy="327222"/>
            <a:chOff x="3430143" y="4772658"/>
            <a:chExt cx="4839612" cy="327222"/>
          </a:xfrm>
        </p:grpSpPr>
        <p:sp>
          <p:nvSpPr>
            <p:cNvPr id="1372" name="Google Shape;1372;p48"/>
            <p:cNvSpPr txBox="1"/>
            <p:nvPr/>
          </p:nvSpPr>
          <p:spPr>
            <a:xfrm>
              <a:off x="3430143" y="4793642"/>
              <a:ext cx="505587" cy="306238"/>
            </a:xfrm>
            <a:prstGeom prst="rect">
              <a:avLst/>
            </a:prstGeom>
            <a:blipFill rotWithShape="1">
              <a:blip r:embed="rId8">
                <a:alphaModFix/>
              </a:blip>
              <a:stretch>
                <a:fillRect b="-24000" l="-4877" r="0" t="-400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73" name="Google Shape;1373;p48"/>
            <p:cNvSpPr txBox="1"/>
            <p:nvPr/>
          </p:nvSpPr>
          <p:spPr>
            <a:xfrm>
              <a:off x="7756986" y="4772658"/>
              <a:ext cx="512769" cy="306238"/>
            </a:xfrm>
            <a:prstGeom prst="rect">
              <a:avLst/>
            </a:prstGeom>
            <a:blipFill rotWithShape="1">
              <a:blip r:embed="rId9">
                <a:alphaModFix/>
              </a:blip>
              <a:stretch>
                <a:fillRect b="-27998" l="-238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sp>
        <p:nvSpPr>
          <p:cNvPr id="1374" name="Google Shape;1374;p48"/>
          <p:cNvSpPr txBox="1"/>
          <p:nvPr/>
        </p:nvSpPr>
        <p:spPr>
          <a:xfrm>
            <a:off x="5327770" y="3437437"/>
            <a:ext cx="1168328" cy="448777"/>
          </a:xfrm>
          <a:prstGeom prst="rect">
            <a:avLst/>
          </a:prstGeom>
          <a:blipFill rotWithShape="1">
            <a:blip r:embed="rId10">
              <a:alphaModFix/>
            </a:blip>
            <a:stretch>
              <a:fillRect b="-810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nvGrpSpPr>
          <p:cNvPr id="1375" name="Google Shape;1375;p48"/>
          <p:cNvGrpSpPr/>
          <p:nvPr/>
        </p:nvGrpSpPr>
        <p:grpSpPr>
          <a:xfrm>
            <a:off x="8226686" y="693284"/>
            <a:ext cx="938779" cy="983201"/>
            <a:chOff x="10691170" y="684044"/>
            <a:chExt cx="938779" cy="983201"/>
          </a:xfrm>
        </p:grpSpPr>
        <p:sp>
          <p:nvSpPr>
            <p:cNvPr id="1376" name="Google Shape;1376;p48"/>
            <p:cNvSpPr/>
            <p:nvPr/>
          </p:nvSpPr>
          <p:spPr>
            <a:xfrm>
              <a:off x="10798838" y="1226255"/>
              <a:ext cx="173608" cy="161236"/>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7" name="Google Shape;1377;p48"/>
            <p:cNvSpPr/>
            <p:nvPr/>
          </p:nvSpPr>
          <p:spPr>
            <a:xfrm>
              <a:off x="11252029" y="1231987"/>
              <a:ext cx="173608" cy="161236"/>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8" name="Google Shape;1378;p48"/>
            <p:cNvSpPr/>
            <p:nvPr/>
          </p:nvSpPr>
          <p:spPr>
            <a:xfrm>
              <a:off x="11024469" y="811910"/>
              <a:ext cx="173608" cy="161236"/>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79" name="Google Shape;1379;p48"/>
            <p:cNvCxnSpPr>
              <a:stCxn id="1378" idx="4"/>
              <a:endCxn id="1376" idx="0"/>
            </p:cNvCxnSpPr>
            <p:nvPr/>
          </p:nvCxnSpPr>
          <p:spPr>
            <a:xfrm flipH="1">
              <a:off x="10885673" y="973146"/>
              <a:ext cx="225600" cy="253200"/>
            </a:xfrm>
            <a:prstGeom prst="straightConnector1">
              <a:avLst/>
            </a:prstGeom>
            <a:noFill/>
            <a:ln cap="flat" cmpd="sng" w="28575">
              <a:solidFill>
                <a:schemeClr val="dk1"/>
              </a:solidFill>
              <a:prstDash val="solid"/>
              <a:miter lim="800000"/>
              <a:headEnd len="sm" w="sm" type="none"/>
              <a:tailEnd len="sm" w="sm" type="none"/>
            </a:ln>
          </p:spPr>
        </p:cxnSp>
        <p:cxnSp>
          <p:nvCxnSpPr>
            <p:cNvPr id="1380" name="Google Shape;1380;p48"/>
            <p:cNvCxnSpPr>
              <a:stCxn id="1378" idx="4"/>
              <a:endCxn id="1377" idx="0"/>
            </p:cNvCxnSpPr>
            <p:nvPr/>
          </p:nvCxnSpPr>
          <p:spPr>
            <a:xfrm>
              <a:off x="11111273" y="973146"/>
              <a:ext cx="227700" cy="258900"/>
            </a:xfrm>
            <a:prstGeom prst="straightConnector1">
              <a:avLst/>
            </a:prstGeom>
            <a:noFill/>
            <a:ln cap="flat" cmpd="sng" w="28575">
              <a:solidFill>
                <a:schemeClr val="dk1"/>
              </a:solidFill>
              <a:prstDash val="solid"/>
              <a:miter lim="800000"/>
              <a:headEnd len="sm" w="sm" type="none"/>
              <a:tailEnd len="sm" w="sm" type="none"/>
            </a:ln>
          </p:spPr>
        </p:cxnSp>
        <p:sp>
          <p:nvSpPr>
            <p:cNvPr id="1381" name="Google Shape;1381;p48"/>
            <p:cNvSpPr/>
            <p:nvPr/>
          </p:nvSpPr>
          <p:spPr>
            <a:xfrm>
              <a:off x="10691170" y="1297913"/>
              <a:ext cx="460767" cy="3693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82" name="Google Shape;1382;p48"/>
            <p:cNvSpPr/>
            <p:nvPr/>
          </p:nvSpPr>
          <p:spPr>
            <a:xfrm>
              <a:off x="11163859" y="1296923"/>
              <a:ext cx="466090" cy="36933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83" name="Google Shape;1383;p48"/>
            <p:cNvSpPr/>
            <p:nvPr/>
          </p:nvSpPr>
          <p:spPr>
            <a:xfrm>
              <a:off x="11136929" y="684044"/>
              <a:ext cx="370935" cy="369332"/>
            </a:xfrm>
            <a:prstGeom prst="rect">
              <a:avLst/>
            </a:prstGeom>
            <a:blipFill rotWithShape="1">
              <a:blip r:embed="rId13">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sp>
        <p:nvSpPr>
          <p:cNvPr id="1384" name="Google Shape;1384;p48"/>
          <p:cNvSpPr txBox="1"/>
          <p:nvPr/>
        </p:nvSpPr>
        <p:spPr>
          <a:xfrm>
            <a:off x="181437" y="709760"/>
            <a:ext cx="2642711" cy="571567"/>
          </a:xfrm>
          <a:prstGeom prst="rect">
            <a:avLst/>
          </a:prstGeom>
          <a:blipFill rotWithShape="1">
            <a:blip r:embed="rId14">
              <a:alphaModFix/>
            </a:blip>
            <a:stretch>
              <a:fillRect b="-10636" l="0" r="0" t="0"/>
            </a:stretch>
          </a:blip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85" name="Google Shape;1385;p48"/>
          <p:cNvSpPr txBox="1"/>
          <p:nvPr/>
        </p:nvSpPr>
        <p:spPr>
          <a:xfrm>
            <a:off x="5552941" y="1621546"/>
            <a:ext cx="782201" cy="461665"/>
          </a:xfrm>
          <a:prstGeom prst="rect">
            <a:avLst/>
          </a:prstGeom>
          <a:blipFill rotWithShape="1">
            <a:blip r:embed="rId15">
              <a:alphaModFix/>
            </a:blip>
            <a:stretch>
              <a:fillRect b="-526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86" name="Google Shape;1386;p48"/>
          <p:cNvSpPr txBox="1"/>
          <p:nvPr/>
        </p:nvSpPr>
        <p:spPr>
          <a:xfrm>
            <a:off x="3857590" y="2508777"/>
            <a:ext cx="992516" cy="383503"/>
          </a:xfrm>
          <a:prstGeom prst="rect">
            <a:avLst/>
          </a:prstGeom>
          <a:blipFill rotWithShape="1">
            <a:blip r:embed="rId16">
              <a:alphaModFix/>
            </a:blip>
            <a:stretch>
              <a:fillRect b="-19354" l="-2498" r="0" t="-322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87" name="Google Shape;1387;p48"/>
          <p:cNvSpPr txBox="1"/>
          <p:nvPr/>
        </p:nvSpPr>
        <p:spPr>
          <a:xfrm>
            <a:off x="2921852" y="3382338"/>
            <a:ext cx="2153139" cy="383503"/>
          </a:xfrm>
          <a:prstGeom prst="rect">
            <a:avLst/>
          </a:prstGeom>
          <a:blipFill rotWithShape="1">
            <a:blip r:embed="rId17">
              <a:alphaModFix/>
            </a:blip>
            <a:stretch>
              <a:fillRect b="-16126" l="0" r="0" t="-32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nvGrpSpPr>
          <p:cNvPr id="1388" name="Google Shape;1388;p48"/>
          <p:cNvGrpSpPr/>
          <p:nvPr/>
        </p:nvGrpSpPr>
        <p:grpSpPr>
          <a:xfrm>
            <a:off x="4300646" y="4718557"/>
            <a:ext cx="6946859" cy="444364"/>
            <a:chOff x="4300646" y="4718557"/>
            <a:chExt cx="6946859" cy="444364"/>
          </a:xfrm>
        </p:grpSpPr>
        <p:sp>
          <p:nvSpPr>
            <p:cNvPr id="1389" name="Google Shape;1389;p48"/>
            <p:cNvSpPr txBox="1"/>
            <p:nvPr/>
          </p:nvSpPr>
          <p:spPr>
            <a:xfrm>
              <a:off x="4300646" y="4779418"/>
              <a:ext cx="2153139" cy="383503"/>
            </a:xfrm>
            <a:prstGeom prst="rect">
              <a:avLst/>
            </a:prstGeom>
            <a:blipFill rotWithShape="1">
              <a:blip r:embed="rId18">
                <a:alphaModFix/>
              </a:blip>
              <a:stretch>
                <a:fillRect b="-6451" l="-1168" r="0" t="-322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90" name="Google Shape;1390;p48"/>
            <p:cNvSpPr txBox="1"/>
            <p:nvPr/>
          </p:nvSpPr>
          <p:spPr>
            <a:xfrm>
              <a:off x="9094366" y="4718557"/>
              <a:ext cx="2153139" cy="381323"/>
            </a:xfrm>
            <a:prstGeom prst="rect">
              <a:avLst/>
            </a:prstGeom>
            <a:blipFill rotWithShape="1">
              <a:blip r:embed="rId19">
                <a:alphaModFix/>
              </a:blip>
              <a:stretch>
                <a:fillRect b="-9676" l="-1764" r="0" t="-322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sp>
        <p:nvSpPr>
          <p:cNvPr id="1391" name="Google Shape;1391;p48"/>
          <p:cNvSpPr txBox="1"/>
          <p:nvPr/>
        </p:nvSpPr>
        <p:spPr>
          <a:xfrm>
            <a:off x="6949755" y="3453283"/>
            <a:ext cx="2787369" cy="382477"/>
          </a:xfrm>
          <a:prstGeom prst="rect">
            <a:avLst/>
          </a:prstGeom>
          <a:blipFill rotWithShape="1">
            <a:blip r:embed="rId20">
              <a:alphaModFix/>
            </a:blip>
            <a:stretch>
              <a:fillRect b="-6249" l="0" r="0" t="0"/>
            </a:stretch>
          </a:blipFill>
          <a:ln cap="flat" cmpd="sng" w="9525">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92" name="Google Shape;1392;p48"/>
          <p:cNvSpPr txBox="1"/>
          <p:nvPr/>
        </p:nvSpPr>
        <p:spPr>
          <a:xfrm>
            <a:off x="4826639" y="5959285"/>
            <a:ext cx="1797664" cy="565989"/>
          </a:xfrm>
          <a:prstGeom prst="rect">
            <a:avLst/>
          </a:prstGeom>
          <a:blipFill rotWithShape="1">
            <a:blip r:embed="rId21">
              <a:alphaModFix/>
            </a:blip>
            <a:stretch>
              <a:fillRect b="-10636" l="0" r="0" t="0"/>
            </a:stretch>
          </a:blipFill>
          <a:ln cap="flat" cmpd="sng" w="9525">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93" name="Google Shape;1393;p48"/>
          <p:cNvSpPr txBox="1"/>
          <p:nvPr/>
        </p:nvSpPr>
        <p:spPr>
          <a:xfrm>
            <a:off x="9530008" y="5949215"/>
            <a:ext cx="1800103" cy="565989"/>
          </a:xfrm>
          <a:prstGeom prst="rect">
            <a:avLst/>
          </a:prstGeom>
          <a:blipFill rotWithShape="1">
            <a:blip r:embed="rId22">
              <a:alphaModFix/>
            </a:blip>
            <a:stretch>
              <a:fillRect b="-10868" l="0" r="0" t="-2172"/>
            </a:stretch>
          </a:blipFill>
          <a:ln cap="flat" cmpd="sng" w="9525">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394" name="Google Shape;1394;p48"/>
          <p:cNvSpPr/>
          <p:nvPr/>
        </p:nvSpPr>
        <p:spPr>
          <a:xfrm>
            <a:off x="457200" y="6057614"/>
            <a:ext cx="753762" cy="35926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5" name="Google Shape;1395;p48"/>
          <p:cNvSpPr/>
          <p:nvPr/>
        </p:nvSpPr>
        <p:spPr>
          <a:xfrm>
            <a:off x="457200" y="4925777"/>
            <a:ext cx="753762" cy="35926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6" name="Google Shape;1396;p48"/>
          <p:cNvSpPr/>
          <p:nvPr/>
        </p:nvSpPr>
        <p:spPr>
          <a:xfrm>
            <a:off x="456052" y="3514140"/>
            <a:ext cx="753762" cy="35926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7" name="Google Shape;1397;p48"/>
          <p:cNvSpPr/>
          <p:nvPr/>
        </p:nvSpPr>
        <p:spPr>
          <a:xfrm>
            <a:off x="455022" y="2554447"/>
            <a:ext cx="753762" cy="35926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8" name="Google Shape;1398;p48"/>
          <p:cNvSpPr/>
          <p:nvPr/>
        </p:nvSpPr>
        <p:spPr>
          <a:xfrm>
            <a:off x="459657" y="1676485"/>
            <a:ext cx="753762" cy="35926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99" name="Google Shape;1399;p48"/>
          <p:cNvPicPr preferRelativeResize="0"/>
          <p:nvPr/>
        </p:nvPicPr>
        <p:blipFill rotWithShape="1">
          <a:blip r:embed="rId23">
            <a:alphaModFix/>
          </a:blip>
          <a:srcRect b="0" l="0" r="0" t="0"/>
          <a:stretch/>
        </p:blipFill>
        <p:spPr>
          <a:xfrm>
            <a:off x="10383960" y="146153"/>
            <a:ext cx="1310447" cy="730794"/>
          </a:xfrm>
          <a:prstGeom prst="rect">
            <a:avLst/>
          </a:prstGeom>
          <a:noFill/>
          <a:ln>
            <a:noFill/>
          </a:ln>
        </p:spPr>
      </p:pic>
      <p:sp>
        <p:nvSpPr>
          <p:cNvPr id="1400" name="Google Shape;1400;p48"/>
          <p:cNvSpPr txBox="1"/>
          <p:nvPr>
            <p:ph idx="11" type="ftr"/>
          </p:nvPr>
        </p:nvSpPr>
        <p:spPr>
          <a:xfrm>
            <a:off x="10740598" y="145706"/>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
        <p:nvSpPr>
          <p:cNvPr id="1401" name="Google Shape;1401;p48"/>
          <p:cNvSpPr txBox="1"/>
          <p:nvPr/>
        </p:nvSpPr>
        <p:spPr>
          <a:xfrm>
            <a:off x="3071424" y="852740"/>
            <a:ext cx="11384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Chain rule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DNN can be difficult to train with GD </a:t>
            </a:r>
            <a:endParaRPr/>
          </a:p>
        </p:txBody>
      </p:sp>
      <p:sp>
        <p:nvSpPr>
          <p:cNvPr id="1408" name="Google Shape;1408;p49"/>
          <p:cNvSpPr txBox="1"/>
          <p:nvPr>
            <p:ph idx="1" type="body"/>
          </p:nvPr>
        </p:nvSpPr>
        <p:spPr>
          <a:xfrm>
            <a:off x="838200" y="2141537"/>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0C0"/>
              </a:buClr>
              <a:buSzPts val="2800"/>
              <a:buChar char="•"/>
            </a:pPr>
            <a:r>
              <a:rPr lang="en-GB">
                <a:solidFill>
                  <a:srgbClr val="0070C0"/>
                </a:solidFill>
              </a:rPr>
              <a:t>Vanishing gradients problem:</a:t>
            </a:r>
            <a:endParaRPr/>
          </a:p>
          <a:p>
            <a:pPr indent="-228600" lvl="1" marL="685800" rtl="0" algn="l">
              <a:lnSpc>
                <a:spcPct val="90000"/>
              </a:lnSpc>
              <a:spcBef>
                <a:spcPts val="500"/>
              </a:spcBef>
              <a:spcAft>
                <a:spcPts val="0"/>
              </a:spcAft>
              <a:buClr>
                <a:srgbClr val="0070C0"/>
              </a:buClr>
              <a:buSzPts val="2400"/>
              <a:buChar char="•"/>
            </a:pPr>
            <a:r>
              <a:rPr lang="en-GB">
                <a:solidFill>
                  <a:srgbClr val="0070C0"/>
                </a:solidFill>
              </a:rPr>
              <a:t>Some gradients disappear during backpropagation and learning stops</a:t>
            </a:r>
            <a:br>
              <a:rPr lang="en-GB">
                <a:solidFill>
                  <a:srgbClr val="0070C0"/>
                </a:solidFill>
              </a:rPr>
            </a:br>
            <a:r>
              <a:rPr lang="en-GB">
                <a:solidFill>
                  <a:srgbClr val="0070C0"/>
                </a:solidFill>
              </a:rPr>
              <a:t>(</a:t>
            </a:r>
            <a:r>
              <a:rPr lang="en-GB" u="sng">
                <a:solidFill>
                  <a:schemeClr val="hlink"/>
                </a:solidFill>
                <a:hlinkClick r:id="rId3"/>
              </a:rPr>
              <a:t>Hochreiter et al., 2001</a:t>
            </a:r>
            <a:r>
              <a:rPr lang="en-GB">
                <a:solidFill>
                  <a:srgbClr val="0070C0"/>
                </a:solidFill>
              </a:rPr>
              <a:t>, </a:t>
            </a:r>
            <a:r>
              <a:rPr lang="en-GB" u="sng">
                <a:solidFill>
                  <a:schemeClr val="hlink"/>
                </a:solidFill>
                <a:hlinkClick r:id="rId4"/>
              </a:rPr>
              <a:t>Glorot &amp; Bengio, PMLR, 2010</a:t>
            </a:r>
            <a:r>
              <a:rPr lang="en-GB">
                <a:solidFill>
                  <a:srgbClr val="0070C0"/>
                </a:solidFill>
              </a:rPr>
              <a:t>)</a:t>
            </a:r>
            <a:br>
              <a:rPr lang="en-GB">
                <a:solidFill>
                  <a:srgbClr val="0070C0"/>
                </a:solidFill>
              </a:rPr>
            </a:br>
            <a:endParaRPr>
              <a:solidFill>
                <a:srgbClr val="0070C0"/>
              </a:solidFill>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Exploding gradient problem:</a:t>
            </a:r>
            <a:endParaRPr/>
          </a:p>
          <a:p>
            <a:pPr indent="-228600" lvl="1" marL="685800" rtl="0" algn="l">
              <a:lnSpc>
                <a:spcPct val="90000"/>
              </a:lnSpc>
              <a:spcBef>
                <a:spcPts val="500"/>
              </a:spcBef>
              <a:spcAft>
                <a:spcPts val="0"/>
              </a:spcAft>
              <a:buClr>
                <a:srgbClr val="0070C0"/>
              </a:buClr>
              <a:buSzPts val="2400"/>
              <a:buChar char="•"/>
            </a:pPr>
            <a:r>
              <a:rPr lang="en-GB">
                <a:solidFill>
                  <a:srgbClr val="0070C0"/>
                </a:solidFill>
              </a:rPr>
              <a:t>Some gradients grow large during training and learning becomes unstable. </a:t>
            </a:r>
            <a:br>
              <a:rPr lang="en-GB">
                <a:solidFill>
                  <a:srgbClr val="0070C0"/>
                </a:solidFill>
              </a:rPr>
            </a:br>
            <a:r>
              <a:rPr lang="en-GB">
                <a:solidFill>
                  <a:srgbClr val="0070C0"/>
                </a:solidFill>
              </a:rPr>
              <a:t>(</a:t>
            </a:r>
            <a:r>
              <a:rPr lang="en-GB" u="sng">
                <a:solidFill>
                  <a:schemeClr val="hlink"/>
                </a:solidFill>
                <a:hlinkClick r:id="rId5"/>
              </a:rPr>
              <a:t>Hochreiter et al., 2001</a:t>
            </a:r>
            <a:r>
              <a:rPr lang="en-GB">
                <a:solidFill>
                  <a:srgbClr val="0070C0"/>
                </a:solidFill>
              </a:rPr>
              <a:t>, </a:t>
            </a:r>
            <a:r>
              <a:rPr lang="en-GB" u="sng">
                <a:solidFill>
                  <a:schemeClr val="hlink"/>
                </a:solidFill>
                <a:hlinkClick r:id="rId6"/>
              </a:rPr>
              <a:t>Pascanu et al arXiv, 2012</a:t>
            </a:r>
            <a:r>
              <a:rPr lang="en-GB">
                <a:solidFill>
                  <a:srgbClr val="0070C0"/>
                </a:solidFill>
              </a:rPr>
              <a:t>). </a:t>
            </a:r>
            <a:endParaRPr/>
          </a:p>
        </p:txBody>
      </p:sp>
      <p:pic>
        <p:nvPicPr>
          <p:cNvPr id="1409" name="Google Shape;1409;p49"/>
          <p:cNvPicPr preferRelativeResize="0"/>
          <p:nvPr/>
        </p:nvPicPr>
        <p:blipFill rotWithShape="1">
          <a:blip r:embed="rId7">
            <a:alphaModFix/>
          </a:blip>
          <a:srcRect b="0" l="0" r="0" t="0"/>
          <a:stretch/>
        </p:blipFill>
        <p:spPr>
          <a:xfrm>
            <a:off x="10716299" y="170160"/>
            <a:ext cx="1310447" cy="730794"/>
          </a:xfrm>
          <a:prstGeom prst="rect">
            <a:avLst/>
          </a:prstGeom>
          <a:noFill/>
          <a:ln>
            <a:noFill/>
          </a:ln>
        </p:spPr>
      </p:pic>
      <p:sp>
        <p:nvSpPr>
          <p:cNvPr id="1410" name="Google Shape;1410;p49"/>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50"/>
          <p:cNvSpPr txBox="1"/>
          <p:nvPr>
            <p:ph type="title"/>
          </p:nvPr>
        </p:nvSpPr>
        <p:spPr>
          <a:xfrm>
            <a:off x="838200" y="365126"/>
            <a:ext cx="10515600" cy="86249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a:t>Deep Believe Networks: </a:t>
            </a:r>
            <a:r>
              <a:rPr lang="en-GB" sz="3600">
                <a:solidFill>
                  <a:srgbClr val="7F7F7F"/>
                </a:solidFill>
              </a:rPr>
              <a:t>Unsupervised pretraining </a:t>
            </a:r>
            <a:br>
              <a:rPr lang="en-GB" sz="3600">
                <a:solidFill>
                  <a:srgbClr val="7F7F7F"/>
                </a:solidFill>
              </a:rPr>
            </a:br>
            <a:r>
              <a:rPr lang="en-GB" sz="3600">
                <a:solidFill>
                  <a:srgbClr val="7F7F7F"/>
                </a:solidFill>
              </a:rPr>
              <a:t>with Restricted Boltzmann Machines (RBM)</a:t>
            </a:r>
            <a:endParaRPr/>
          </a:p>
        </p:txBody>
      </p:sp>
      <p:pic>
        <p:nvPicPr>
          <p:cNvPr id="1417" name="Google Shape;1417;p50"/>
          <p:cNvPicPr preferRelativeResize="0"/>
          <p:nvPr/>
        </p:nvPicPr>
        <p:blipFill rotWithShape="1">
          <a:blip r:embed="rId3">
            <a:alphaModFix/>
          </a:blip>
          <a:srcRect b="0" l="0" r="0" t="0"/>
          <a:stretch/>
        </p:blipFill>
        <p:spPr>
          <a:xfrm>
            <a:off x="3549141" y="1455189"/>
            <a:ext cx="5151626" cy="4921243"/>
          </a:xfrm>
          <a:prstGeom prst="rect">
            <a:avLst/>
          </a:prstGeom>
          <a:noFill/>
          <a:ln>
            <a:noFill/>
          </a:ln>
        </p:spPr>
      </p:pic>
      <p:sp>
        <p:nvSpPr>
          <p:cNvPr id="1418" name="Google Shape;1418;p50"/>
          <p:cNvSpPr txBox="1"/>
          <p:nvPr/>
        </p:nvSpPr>
        <p:spPr>
          <a:xfrm>
            <a:off x="4399079" y="6419333"/>
            <a:ext cx="37848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Hinton &amp; Salakhutdinov, Science, 2006</a:t>
            </a:r>
            <a:endParaRPr sz="1800">
              <a:solidFill>
                <a:schemeClr val="dk1"/>
              </a:solidFill>
              <a:latin typeface="Calibri"/>
              <a:ea typeface="Calibri"/>
              <a:cs typeface="Calibri"/>
              <a:sym typeface="Calibri"/>
            </a:endParaRPr>
          </a:p>
        </p:txBody>
      </p:sp>
      <p:pic>
        <p:nvPicPr>
          <p:cNvPr id="1419" name="Google Shape;1419;p50"/>
          <p:cNvPicPr preferRelativeResize="0"/>
          <p:nvPr/>
        </p:nvPicPr>
        <p:blipFill rotWithShape="1">
          <a:blip r:embed="rId5">
            <a:alphaModFix/>
          </a:blip>
          <a:srcRect b="0" l="0" r="0" t="0"/>
          <a:stretch/>
        </p:blipFill>
        <p:spPr>
          <a:xfrm>
            <a:off x="10716299" y="170160"/>
            <a:ext cx="1310447" cy="730794"/>
          </a:xfrm>
          <a:prstGeom prst="rect">
            <a:avLst/>
          </a:prstGeom>
          <a:noFill/>
          <a:ln>
            <a:noFill/>
          </a:ln>
        </p:spPr>
      </p:pic>
      <p:sp>
        <p:nvSpPr>
          <p:cNvPr id="1420" name="Google Shape;1420;p50"/>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pic>
        <p:nvPicPr>
          <p:cNvPr id="1421" name="Google Shape;1421;p50"/>
          <p:cNvPicPr preferRelativeResize="0"/>
          <p:nvPr/>
        </p:nvPicPr>
        <p:blipFill rotWithShape="1">
          <a:blip r:embed="rId6">
            <a:alphaModFix/>
          </a:blip>
          <a:srcRect b="0" l="0" r="0" t="0"/>
          <a:stretch/>
        </p:blipFill>
        <p:spPr>
          <a:xfrm>
            <a:off x="9294067" y="2671207"/>
            <a:ext cx="2372863" cy="19239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5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GB"/>
              <a:t>How can we better train DNNs?</a:t>
            </a:r>
            <a:endParaRPr/>
          </a:p>
        </p:txBody>
      </p:sp>
      <p:sp>
        <p:nvSpPr>
          <p:cNvPr id="1428" name="Google Shape;1428;p51"/>
          <p:cNvSpPr txBox="1"/>
          <p:nvPr>
            <p:ph idx="1" type="subTitle"/>
          </p:nvPr>
        </p:nvSpPr>
        <p:spPr>
          <a:xfrm>
            <a:off x="1524000" y="3911751"/>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070C0"/>
              </a:buClr>
              <a:buSzPts val="2400"/>
              <a:buNone/>
            </a:pPr>
            <a:r>
              <a:rPr lang="en-GB">
                <a:solidFill>
                  <a:srgbClr val="0070C0"/>
                </a:solidFill>
              </a:rPr>
              <a:t>Better weight initialization, better gradient descent, regularization,</a:t>
            </a:r>
            <a:endParaRPr/>
          </a:p>
          <a:p>
            <a:pPr indent="0" lvl="0" marL="0" rtl="0" algn="ctr">
              <a:lnSpc>
                <a:spcPct val="90000"/>
              </a:lnSpc>
              <a:spcBef>
                <a:spcPts val="1000"/>
              </a:spcBef>
              <a:spcAft>
                <a:spcPts val="0"/>
              </a:spcAft>
              <a:buClr>
                <a:srgbClr val="0070C0"/>
              </a:buClr>
              <a:buSzPts val="2400"/>
              <a:buNone/>
            </a:pPr>
            <a:r>
              <a:rPr lang="en-GB">
                <a:solidFill>
                  <a:srgbClr val="0070C0"/>
                </a:solidFill>
              </a:rPr>
              <a:t>more efficient code and more </a:t>
            </a:r>
            <a:r>
              <a:rPr lang="en-GB">
                <a:solidFill>
                  <a:srgbClr val="FF0000"/>
                </a:solidFill>
              </a:rPr>
              <a:t>GPU</a:t>
            </a:r>
            <a:r>
              <a:rPr lang="en-GB">
                <a:solidFill>
                  <a:srgbClr val="0070C0"/>
                </a:solidFill>
              </a:rPr>
              <a:t>’s</a:t>
            </a:r>
            <a:endParaRPr>
              <a:solidFill>
                <a:srgbClr val="0070C0"/>
              </a:solidFill>
            </a:endParaRPr>
          </a:p>
        </p:txBody>
      </p:sp>
      <p:pic>
        <p:nvPicPr>
          <p:cNvPr id="1429" name="Google Shape;1429;p51"/>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430" name="Google Shape;1430;p51"/>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52"/>
          <p:cNvSpPr txBox="1"/>
          <p:nvPr>
            <p:ph type="title"/>
          </p:nvPr>
        </p:nvSpPr>
        <p:spPr>
          <a:xfrm>
            <a:off x="595423" y="13369"/>
            <a:ext cx="10515600" cy="794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Momentum gradient descent</a:t>
            </a:r>
            <a:endParaRPr/>
          </a:p>
        </p:txBody>
      </p:sp>
      <p:pic>
        <p:nvPicPr>
          <p:cNvPr descr="Chart, line chart&#10;&#10;Description automatically generated" id="1437" name="Google Shape;1437;p52"/>
          <p:cNvPicPr preferRelativeResize="0"/>
          <p:nvPr/>
        </p:nvPicPr>
        <p:blipFill rotWithShape="1">
          <a:blip r:embed="rId3">
            <a:alphaModFix/>
          </a:blip>
          <a:srcRect b="0" l="0" r="0" t="0"/>
          <a:stretch/>
        </p:blipFill>
        <p:spPr>
          <a:xfrm>
            <a:off x="6181995" y="1126677"/>
            <a:ext cx="5843451" cy="5388429"/>
          </a:xfrm>
          <a:prstGeom prst="rect">
            <a:avLst/>
          </a:prstGeom>
          <a:noFill/>
          <a:ln>
            <a:noFill/>
          </a:ln>
        </p:spPr>
      </p:pic>
      <p:grpSp>
        <p:nvGrpSpPr>
          <p:cNvPr id="1438" name="Google Shape;1438;p52"/>
          <p:cNvGrpSpPr/>
          <p:nvPr/>
        </p:nvGrpSpPr>
        <p:grpSpPr>
          <a:xfrm>
            <a:off x="595423" y="2409608"/>
            <a:ext cx="4125433" cy="1344301"/>
            <a:chOff x="595423" y="2409608"/>
            <a:chExt cx="4125433" cy="1344301"/>
          </a:xfrm>
        </p:grpSpPr>
        <p:sp>
          <p:nvSpPr>
            <p:cNvPr id="1439" name="Google Shape;1439;p52"/>
            <p:cNvSpPr txBox="1"/>
            <p:nvPr/>
          </p:nvSpPr>
          <p:spPr>
            <a:xfrm>
              <a:off x="855921" y="2841543"/>
              <a:ext cx="3864935" cy="912366"/>
            </a:xfrm>
            <a:prstGeom prst="rect">
              <a:avLst/>
            </a:prstGeom>
            <a:blipFill rotWithShape="1">
              <a:blip r:embed="rId4">
                <a:alphaModFix/>
              </a:blip>
              <a:stretch>
                <a:fillRect b="-13697" l="-3933"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440" name="Google Shape;1440;p52"/>
            <p:cNvSpPr txBox="1"/>
            <p:nvPr/>
          </p:nvSpPr>
          <p:spPr>
            <a:xfrm>
              <a:off x="595423" y="2409608"/>
              <a:ext cx="39191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rgbClr val="00B050"/>
                  </a:solidFill>
                  <a:latin typeface="Calibri"/>
                  <a:ea typeface="Calibri"/>
                  <a:cs typeface="Calibri"/>
                  <a:sym typeface="Calibri"/>
                </a:rPr>
                <a:t>Momentum gradient descent:</a:t>
              </a:r>
              <a:endParaRPr/>
            </a:p>
          </p:txBody>
        </p:sp>
      </p:grpSp>
      <p:grpSp>
        <p:nvGrpSpPr>
          <p:cNvPr id="1441" name="Google Shape;1441;p52"/>
          <p:cNvGrpSpPr/>
          <p:nvPr/>
        </p:nvGrpSpPr>
        <p:grpSpPr>
          <a:xfrm>
            <a:off x="632767" y="4022871"/>
            <a:ext cx="4598452" cy="1344301"/>
            <a:chOff x="632767" y="4022871"/>
            <a:chExt cx="4598452" cy="1344301"/>
          </a:xfrm>
        </p:grpSpPr>
        <p:sp>
          <p:nvSpPr>
            <p:cNvPr id="1442" name="Google Shape;1442;p52"/>
            <p:cNvSpPr txBox="1"/>
            <p:nvPr/>
          </p:nvSpPr>
          <p:spPr>
            <a:xfrm>
              <a:off x="829468" y="4454806"/>
              <a:ext cx="4401751" cy="912366"/>
            </a:xfrm>
            <a:prstGeom prst="rect">
              <a:avLst/>
            </a:prstGeom>
            <a:blipFill rotWithShape="1">
              <a:blip r:embed="rId5">
                <a:alphaModFix/>
              </a:blip>
              <a:stretch>
                <a:fillRect b="-13697" l="-3457"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443" name="Google Shape;1443;p52"/>
            <p:cNvSpPr txBox="1"/>
            <p:nvPr/>
          </p:nvSpPr>
          <p:spPr>
            <a:xfrm>
              <a:off x="632767" y="4022871"/>
              <a:ext cx="35514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u="sng">
                  <a:solidFill>
                    <a:schemeClr val="hlink"/>
                  </a:solidFill>
                  <a:latin typeface="Calibri"/>
                  <a:ea typeface="Calibri"/>
                  <a:cs typeface="Calibri"/>
                  <a:sym typeface="Calibri"/>
                  <a:hlinkClick r:id="rId6"/>
                </a:rPr>
                <a:t>Nesterov gradient descent</a:t>
              </a:r>
              <a:r>
                <a:rPr lang="en-GB" sz="2400">
                  <a:solidFill>
                    <a:srgbClr val="0070C0"/>
                  </a:solidFill>
                  <a:latin typeface="Calibri"/>
                  <a:ea typeface="Calibri"/>
                  <a:cs typeface="Calibri"/>
                  <a:sym typeface="Calibri"/>
                </a:rPr>
                <a:t>:</a:t>
              </a:r>
              <a:endParaRPr/>
            </a:p>
          </p:txBody>
        </p:sp>
      </p:grpSp>
      <p:sp>
        <p:nvSpPr>
          <p:cNvPr id="1444" name="Google Shape;1444;p52"/>
          <p:cNvSpPr txBox="1"/>
          <p:nvPr/>
        </p:nvSpPr>
        <p:spPr>
          <a:xfrm>
            <a:off x="632767" y="5568274"/>
            <a:ext cx="567879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rgbClr val="0070C0"/>
                </a:solidFill>
                <a:latin typeface="Calibri"/>
                <a:ea typeface="Calibri"/>
                <a:cs typeface="Calibri"/>
                <a:sym typeface="Calibri"/>
              </a:rPr>
              <a:t>Further variants: AdaGrad, RMSProb, Adam,</a:t>
            </a:r>
            <a:endParaRPr/>
          </a:p>
          <a:p>
            <a:pPr indent="0" lvl="0" marL="0" marR="0" rtl="0" algn="l">
              <a:spcBef>
                <a:spcPts val="0"/>
              </a:spcBef>
              <a:spcAft>
                <a:spcPts val="0"/>
              </a:spcAft>
              <a:buNone/>
            </a:pPr>
            <a:r>
              <a:rPr lang="en-GB" sz="2400">
                <a:solidFill>
                  <a:srgbClr val="0070C0"/>
                </a:solidFill>
                <a:latin typeface="Calibri"/>
                <a:ea typeface="Calibri"/>
                <a:cs typeface="Calibri"/>
                <a:sym typeface="Calibri"/>
              </a:rPr>
              <a:t>Nadam, …</a:t>
            </a:r>
            <a:endParaRPr/>
          </a:p>
        </p:txBody>
      </p:sp>
      <p:grpSp>
        <p:nvGrpSpPr>
          <p:cNvPr id="1445" name="Google Shape;1445;p52"/>
          <p:cNvGrpSpPr/>
          <p:nvPr/>
        </p:nvGrpSpPr>
        <p:grpSpPr>
          <a:xfrm>
            <a:off x="587569" y="1192327"/>
            <a:ext cx="4125433" cy="974969"/>
            <a:chOff x="587569" y="1192327"/>
            <a:chExt cx="4125433" cy="974969"/>
          </a:xfrm>
        </p:grpSpPr>
        <p:sp>
          <p:nvSpPr>
            <p:cNvPr id="1446" name="Google Shape;1446;p52"/>
            <p:cNvSpPr txBox="1"/>
            <p:nvPr/>
          </p:nvSpPr>
          <p:spPr>
            <a:xfrm>
              <a:off x="848067" y="1624262"/>
              <a:ext cx="3864935" cy="543034"/>
            </a:xfrm>
            <a:prstGeom prst="rect">
              <a:avLst/>
            </a:prstGeom>
            <a:blipFill rotWithShape="1">
              <a:blip r:embed="rId7">
                <a:alphaModFix/>
              </a:blip>
              <a:stretch>
                <a:fillRect b="-13635" l="-392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447" name="Google Shape;1447;p52"/>
            <p:cNvSpPr txBox="1"/>
            <p:nvPr/>
          </p:nvSpPr>
          <p:spPr>
            <a:xfrm>
              <a:off x="587569" y="1192327"/>
              <a:ext cx="24071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rgbClr val="FF0000"/>
                  </a:solidFill>
                  <a:latin typeface="Calibri"/>
                  <a:ea typeface="Calibri"/>
                  <a:cs typeface="Calibri"/>
                  <a:sym typeface="Calibri"/>
                </a:rPr>
                <a:t>Gradient descent:</a:t>
              </a:r>
              <a:endParaRPr/>
            </a:p>
          </p:txBody>
        </p:sp>
      </p:grpSp>
      <p:grpSp>
        <p:nvGrpSpPr>
          <p:cNvPr id="1448" name="Google Shape;1448;p52"/>
          <p:cNvGrpSpPr/>
          <p:nvPr/>
        </p:nvGrpSpPr>
        <p:grpSpPr>
          <a:xfrm>
            <a:off x="6897913" y="2131787"/>
            <a:ext cx="1535490" cy="2374893"/>
            <a:chOff x="6897913" y="2131787"/>
            <a:chExt cx="1535490" cy="2374893"/>
          </a:xfrm>
        </p:grpSpPr>
        <p:sp>
          <p:nvSpPr>
            <p:cNvPr id="1449" name="Google Shape;1449;p52"/>
            <p:cNvSpPr/>
            <p:nvPr/>
          </p:nvSpPr>
          <p:spPr>
            <a:xfrm>
              <a:off x="6897913" y="2131787"/>
              <a:ext cx="146957" cy="163285"/>
            </a:xfrm>
            <a:prstGeom prst="ellipse">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0" name="Google Shape;1450;p52"/>
            <p:cNvSpPr/>
            <p:nvPr/>
          </p:nvSpPr>
          <p:spPr>
            <a:xfrm>
              <a:off x="7194246" y="3347357"/>
              <a:ext cx="146957" cy="163285"/>
            </a:xfrm>
            <a:prstGeom prst="ellipse">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1" name="Google Shape;1451;p52"/>
            <p:cNvSpPr/>
            <p:nvPr/>
          </p:nvSpPr>
          <p:spPr>
            <a:xfrm>
              <a:off x="7465180" y="3914624"/>
              <a:ext cx="146957" cy="163285"/>
            </a:xfrm>
            <a:prstGeom prst="ellipse">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2" name="Google Shape;1452;p52"/>
            <p:cNvSpPr/>
            <p:nvPr/>
          </p:nvSpPr>
          <p:spPr>
            <a:xfrm>
              <a:off x="7736112" y="4194024"/>
              <a:ext cx="146957" cy="163285"/>
            </a:xfrm>
            <a:prstGeom prst="ellipse">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Google Shape;1453;p52"/>
            <p:cNvSpPr/>
            <p:nvPr/>
          </p:nvSpPr>
          <p:spPr>
            <a:xfrm>
              <a:off x="7956245" y="4309534"/>
              <a:ext cx="146957" cy="163285"/>
            </a:xfrm>
            <a:prstGeom prst="ellipse">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Google Shape;1454;p52"/>
            <p:cNvSpPr/>
            <p:nvPr/>
          </p:nvSpPr>
          <p:spPr>
            <a:xfrm>
              <a:off x="8134046" y="4334929"/>
              <a:ext cx="146957" cy="163285"/>
            </a:xfrm>
            <a:prstGeom prst="ellipse">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p52"/>
            <p:cNvSpPr/>
            <p:nvPr/>
          </p:nvSpPr>
          <p:spPr>
            <a:xfrm>
              <a:off x="8286446" y="4343395"/>
              <a:ext cx="146957" cy="163285"/>
            </a:xfrm>
            <a:prstGeom prst="ellipse">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56" name="Google Shape;1456;p52"/>
            <p:cNvCxnSpPr>
              <a:stCxn id="1449" idx="7"/>
              <a:endCxn id="1450" idx="6"/>
            </p:cNvCxnSpPr>
            <p:nvPr/>
          </p:nvCxnSpPr>
          <p:spPr>
            <a:xfrm flipH="1" rot="-5400000">
              <a:off x="6545749" y="2633300"/>
              <a:ext cx="1273200" cy="318000"/>
            </a:xfrm>
            <a:prstGeom prst="curvedConnector4">
              <a:avLst>
                <a:gd fmla="val -3872" name="adj1"/>
                <a:gd fmla="val 151942" name="adj2"/>
              </a:avLst>
            </a:prstGeom>
            <a:noFill/>
            <a:ln cap="flat" cmpd="sng" w="9525">
              <a:solidFill>
                <a:schemeClr val="dk1"/>
              </a:solidFill>
              <a:prstDash val="solid"/>
              <a:miter lim="800000"/>
              <a:headEnd len="sm" w="sm" type="none"/>
              <a:tailEnd len="med" w="med" type="triangle"/>
            </a:ln>
          </p:spPr>
        </p:cxnSp>
        <p:cxnSp>
          <p:nvCxnSpPr>
            <p:cNvPr id="1457" name="Google Shape;1457;p52"/>
            <p:cNvCxnSpPr>
              <a:stCxn id="1450" idx="6"/>
              <a:endCxn id="1451" idx="7"/>
            </p:cNvCxnSpPr>
            <p:nvPr/>
          </p:nvCxnSpPr>
          <p:spPr>
            <a:xfrm>
              <a:off x="7341203" y="3429000"/>
              <a:ext cx="249300" cy="509400"/>
            </a:xfrm>
            <a:prstGeom prst="curvedConnector2">
              <a:avLst/>
            </a:prstGeom>
            <a:noFill/>
            <a:ln cap="flat" cmpd="sng" w="9525">
              <a:solidFill>
                <a:schemeClr val="dk1"/>
              </a:solidFill>
              <a:prstDash val="solid"/>
              <a:miter lim="800000"/>
              <a:headEnd len="sm" w="sm" type="none"/>
              <a:tailEnd len="med" w="med" type="triangle"/>
            </a:ln>
          </p:spPr>
        </p:cxnSp>
        <p:cxnSp>
          <p:nvCxnSpPr>
            <p:cNvPr id="1458" name="Google Shape;1458;p52"/>
            <p:cNvCxnSpPr>
              <a:stCxn id="1451" idx="5"/>
              <a:endCxn id="1452" idx="0"/>
            </p:cNvCxnSpPr>
            <p:nvPr/>
          </p:nvCxnSpPr>
          <p:spPr>
            <a:xfrm flipH="1" rot="-5400000">
              <a:off x="7630066" y="4014546"/>
              <a:ext cx="140100" cy="219000"/>
            </a:xfrm>
            <a:prstGeom prst="curvedConnector3">
              <a:avLst>
                <a:gd fmla="val -4418" name="adj1"/>
              </a:avLst>
            </a:prstGeom>
            <a:noFill/>
            <a:ln cap="flat" cmpd="sng" w="9525">
              <a:solidFill>
                <a:schemeClr val="dk1"/>
              </a:solidFill>
              <a:prstDash val="solid"/>
              <a:miter lim="800000"/>
              <a:headEnd len="sm" w="sm" type="none"/>
              <a:tailEnd len="med" w="med" type="triangle"/>
            </a:ln>
          </p:spPr>
        </p:cxnSp>
        <p:cxnSp>
          <p:nvCxnSpPr>
            <p:cNvPr id="1459" name="Google Shape;1459;p52"/>
            <p:cNvCxnSpPr>
              <a:stCxn id="1453" idx="0"/>
              <a:endCxn id="1454" idx="0"/>
            </p:cNvCxnSpPr>
            <p:nvPr/>
          </p:nvCxnSpPr>
          <p:spPr>
            <a:xfrm flipH="1" rot="-5400000">
              <a:off x="8105924" y="4233334"/>
              <a:ext cx="25500" cy="177900"/>
            </a:xfrm>
            <a:prstGeom prst="curvedConnector3">
              <a:avLst>
                <a:gd fmla="val -900177" name="adj1"/>
              </a:avLst>
            </a:prstGeom>
            <a:noFill/>
            <a:ln cap="flat" cmpd="sng" w="9525">
              <a:solidFill>
                <a:schemeClr val="dk1"/>
              </a:solidFill>
              <a:prstDash val="solid"/>
              <a:miter lim="800000"/>
              <a:headEnd len="sm" w="sm" type="none"/>
              <a:tailEnd len="med" w="med" type="triangle"/>
            </a:ln>
          </p:spPr>
        </p:cxnSp>
        <p:cxnSp>
          <p:nvCxnSpPr>
            <p:cNvPr id="1460" name="Google Shape;1460;p52"/>
            <p:cNvCxnSpPr/>
            <p:nvPr/>
          </p:nvCxnSpPr>
          <p:spPr>
            <a:xfrm flipH="1" rot="-5400000">
              <a:off x="8296426" y="4258731"/>
              <a:ext cx="25395" cy="177801"/>
            </a:xfrm>
            <a:prstGeom prst="curvedConnector3">
              <a:avLst>
                <a:gd fmla="val -900177" name="adj1"/>
              </a:avLst>
            </a:prstGeom>
            <a:noFill/>
            <a:ln cap="flat" cmpd="sng" w="9525">
              <a:solidFill>
                <a:schemeClr val="dk1"/>
              </a:solidFill>
              <a:prstDash val="solid"/>
              <a:miter lim="800000"/>
              <a:headEnd len="sm" w="sm" type="none"/>
              <a:tailEnd len="med" w="med" type="triangle"/>
            </a:ln>
          </p:spPr>
        </p:cxnSp>
        <p:cxnSp>
          <p:nvCxnSpPr>
            <p:cNvPr id="1461" name="Google Shape;1461;p52"/>
            <p:cNvCxnSpPr>
              <a:endCxn id="1453" idx="0"/>
            </p:cNvCxnSpPr>
            <p:nvPr/>
          </p:nvCxnSpPr>
          <p:spPr>
            <a:xfrm>
              <a:off x="7839224" y="4207834"/>
              <a:ext cx="190500" cy="101700"/>
            </a:xfrm>
            <a:prstGeom prst="curvedConnector2">
              <a:avLst/>
            </a:prstGeom>
            <a:noFill/>
            <a:ln cap="flat" cmpd="sng" w="9525">
              <a:solidFill>
                <a:schemeClr val="dk1"/>
              </a:solidFill>
              <a:prstDash val="solid"/>
              <a:miter lim="800000"/>
              <a:headEnd len="sm" w="sm" type="none"/>
              <a:tailEnd len="med" w="med" type="triangle"/>
            </a:ln>
          </p:spPr>
        </p:cxnSp>
      </p:grpSp>
      <p:grpSp>
        <p:nvGrpSpPr>
          <p:cNvPr id="1462" name="Google Shape;1462;p52"/>
          <p:cNvGrpSpPr/>
          <p:nvPr/>
        </p:nvGrpSpPr>
        <p:grpSpPr>
          <a:xfrm>
            <a:off x="6938128" y="2384980"/>
            <a:ext cx="4350925" cy="3192704"/>
            <a:chOff x="6938128" y="2384980"/>
            <a:chExt cx="4350925" cy="3192704"/>
          </a:xfrm>
        </p:grpSpPr>
        <p:sp>
          <p:nvSpPr>
            <p:cNvPr id="1463" name="Google Shape;1463;p52"/>
            <p:cNvSpPr/>
            <p:nvPr/>
          </p:nvSpPr>
          <p:spPr>
            <a:xfrm>
              <a:off x="6938128" y="2384980"/>
              <a:ext cx="146957" cy="163285"/>
            </a:xfrm>
            <a:prstGeom prst="ellipse">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4" name="Google Shape;1464;p52"/>
            <p:cNvSpPr/>
            <p:nvPr/>
          </p:nvSpPr>
          <p:spPr>
            <a:xfrm>
              <a:off x="7318223" y="3624044"/>
              <a:ext cx="146957" cy="163285"/>
            </a:xfrm>
            <a:prstGeom prst="ellipse">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5" name="Google Shape;1465;p52"/>
            <p:cNvSpPr/>
            <p:nvPr/>
          </p:nvSpPr>
          <p:spPr>
            <a:xfrm>
              <a:off x="8052751" y="4340720"/>
              <a:ext cx="146957" cy="163285"/>
            </a:xfrm>
            <a:prstGeom prst="ellipse">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6" name="Google Shape;1466;p52"/>
            <p:cNvSpPr/>
            <p:nvPr/>
          </p:nvSpPr>
          <p:spPr>
            <a:xfrm>
              <a:off x="8733363" y="4391175"/>
              <a:ext cx="146957" cy="163285"/>
            </a:xfrm>
            <a:prstGeom prst="ellipse">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7" name="Google Shape;1467;p52"/>
            <p:cNvSpPr/>
            <p:nvPr/>
          </p:nvSpPr>
          <p:spPr>
            <a:xfrm>
              <a:off x="9478128" y="4781047"/>
              <a:ext cx="146957" cy="163285"/>
            </a:xfrm>
            <a:prstGeom prst="ellipse">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Google Shape;1468;p52"/>
            <p:cNvSpPr/>
            <p:nvPr/>
          </p:nvSpPr>
          <p:spPr>
            <a:xfrm>
              <a:off x="10265528" y="5414399"/>
              <a:ext cx="146957" cy="163285"/>
            </a:xfrm>
            <a:prstGeom prst="ellipse">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Google Shape;1469;p52"/>
            <p:cNvSpPr/>
            <p:nvPr/>
          </p:nvSpPr>
          <p:spPr>
            <a:xfrm>
              <a:off x="10953179" y="5041637"/>
              <a:ext cx="146957" cy="163285"/>
            </a:xfrm>
            <a:prstGeom prst="ellipse">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Google Shape;1470;p52"/>
            <p:cNvSpPr/>
            <p:nvPr/>
          </p:nvSpPr>
          <p:spPr>
            <a:xfrm>
              <a:off x="11142096" y="4414404"/>
              <a:ext cx="146957" cy="163285"/>
            </a:xfrm>
            <a:prstGeom prst="ellipse">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1" name="Google Shape;1471;p52"/>
            <p:cNvSpPr/>
            <p:nvPr/>
          </p:nvSpPr>
          <p:spPr>
            <a:xfrm>
              <a:off x="10750486" y="5332756"/>
              <a:ext cx="146957" cy="163285"/>
            </a:xfrm>
            <a:prstGeom prst="ellipse">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72" name="Google Shape;1472;p52"/>
            <p:cNvCxnSpPr>
              <a:stCxn id="1463" idx="5"/>
            </p:cNvCxnSpPr>
            <p:nvPr/>
          </p:nvCxnSpPr>
          <p:spPr>
            <a:xfrm flipH="1" rot="-5400000">
              <a:off x="6685114" y="2902802"/>
              <a:ext cx="1123500" cy="366600"/>
            </a:xfrm>
            <a:prstGeom prst="curvedConnector3">
              <a:avLst>
                <a:gd fmla="val -4254" name="adj1"/>
              </a:avLst>
            </a:prstGeom>
            <a:noFill/>
            <a:ln cap="flat" cmpd="sng" w="9525">
              <a:solidFill>
                <a:schemeClr val="dk1"/>
              </a:solidFill>
              <a:prstDash val="solid"/>
              <a:miter lim="800000"/>
              <a:headEnd len="sm" w="sm" type="none"/>
              <a:tailEnd len="med" w="med" type="triangle"/>
            </a:ln>
          </p:spPr>
        </p:cxnSp>
        <p:cxnSp>
          <p:nvCxnSpPr>
            <p:cNvPr id="1473" name="Google Shape;1473;p52"/>
            <p:cNvCxnSpPr>
              <a:stCxn id="1464" idx="5"/>
              <a:endCxn id="1465" idx="0"/>
            </p:cNvCxnSpPr>
            <p:nvPr/>
          </p:nvCxnSpPr>
          <p:spPr>
            <a:xfrm flipH="1" rot="-5400000">
              <a:off x="7496309" y="3710766"/>
              <a:ext cx="577200" cy="682500"/>
            </a:xfrm>
            <a:prstGeom prst="curvedConnector3">
              <a:avLst>
                <a:gd fmla="val 6002" name="adj1"/>
              </a:avLst>
            </a:prstGeom>
            <a:noFill/>
            <a:ln cap="flat" cmpd="sng" w="9525">
              <a:solidFill>
                <a:schemeClr val="dk1"/>
              </a:solidFill>
              <a:prstDash val="solid"/>
              <a:miter lim="800000"/>
              <a:headEnd len="sm" w="sm" type="none"/>
              <a:tailEnd len="med" w="med" type="triangle"/>
            </a:ln>
          </p:spPr>
        </p:cxnSp>
        <p:cxnSp>
          <p:nvCxnSpPr>
            <p:cNvPr id="1474" name="Google Shape;1474;p52"/>
            <p:cNvCxnSpPr>
              <a:stCxn id="1465" idx="0"/>
              <a:endCxn id="1466" idx="0"/>
            </p:cNvCxnSpPr>
            <p:nvPr/>
          </p:nvCxnSpPr>
          <p:spPr>
            <a:xfrm flipH="1" rot="-5400000">
              <a:off x="8441380" y="4025570"/>
              <a:ext cx="50400" cy="680700"/>
            </a:xfrm>
            <a:prstGeom prst="curvedConnector3">
              <a:avLst>
                <a:gd fmla="val -453077" name="adj1"/>
              </a:avLst>
            </a:prstGeom>
            <a:noFill/>
            <a:ln cap="flat" cmpd="sng" w="9525">
              <a:solidFill>
                <a:schemeClr val="dk1"/>
              </a:solidFill>
              <a:prstDash val="solid"/>
              <a:miter lim="800000"/>
              <a:headEnd len="sm" w="sm" type="none"/>
              <a:tailEnd len="med" w="med" type="triangle"/>
            </a:ln>
          </p:spPr>
        </p:cxnSp>
        <p:cxnSp>
          <p:nvCxnSpPr>
            <p:cNvPr id="1475" name="Google Shape;1475;p52"/>
            <p:cNvCxnSpPr>
              <a:endCxn id="1467" idx="0"/>
            </p:cNvCxnSpPr>
            <p:nvPr/>
          </p:nvCxnSpPr>
          <p:spPr>
            <a:xfrm>
              <a:off x="8840607" y="4414447"/>
              <a:ext cx="711000" cy="366600"/>
            </a:xfrm>
            <a:prstGeom prst="curvedConnector2">
              <a:avLst/>
            </a:prstGeom>
            <a:noFill/>
            <a:ln cap="flat" cmpd="sng" w="9525">
              <a:solidFill>
                <a:schemeClr val="dk1"/>
              </a:solidFill>
              <a:prstDash val="solid"/>
              <a:miter lim="800000"/>
              <a:headEnd len="sm" w="sm" type="none"/>
              <a:tailEnd len="med" w="med" type="triangle"/>
            </a:ln>
          </p:spPr>
        </p:cxnSp>
        <p:cxnSp>
          <p:nvCxnSpPr>
            <p:cNvPr id="1476" name="Google Shape;1476;p52"/>
            <p:cNvCxnSpPr>
              <a:endCxn id="1468" idx="0"/>
            </p:cNvCxnSpPr>
            <p:nvPr/>
          </p:nvCxnSpPr>
          <p:spPr>
            <a:xfrm>
              <a:off x="9625007" y="4860299"/>
              <a:ext cx="714000" cy="554100"/>
            </a:xfrm>
            <a:prstGeom prst="curvedConnector2">
              <a:avLst/>
            </a:prstGeom>
            <a:noFill/>
            <a:ln cap="flat" cmpd="sng" w="9525">
              <a:solidFill>
                <a:schemeClr val="dk1"/>
              </a:solidFill>
              <a:prstDash val="solid"/>
              <a:miter lim="800000"/>
              <a:headEnd len="sm" w="sm" type="none"/>
              <a:tailEnd len="med" w="med" type="triangle"/>
            </a:ln>
          </p:spPr>
        </p:cxnSp>
        <p:cxnSp>
          <p:nvCxnSpPr>
            <p:cNvPr id="1477" name="Google Shape;1477;p52"/>
            <p:cNvCxnSpPr>
              <a:stCxn id="1468" idx="0"/>
              <a:endCxn id="1470" idx="2"/>
            </p:cNvCxnSpPr>
            <p:nvPr/>
          </p:nvCxnSpPr>
          <p:spPr>
            <a:xfrm rot="-5400000">
              <a:off x="10281407" y="4553699"/>
              <a:ext cx="918300" cy="803100"/>
            </a:xfrm>
            <a:prstGeom prst="curvedConnector2">
              <a:avLst/>
            </a:prstGeom>
            <a:noFill/>
            <a:ln cap="flat" cmpd="sng" w="9525">
              <a:solidFill>
                <a:schemeClr val="dk1"/>
              </a:solidFill>
              <a:prstDash val="solid"/>
              <a:miter lim="800000"/>
              <a:headEnd len="sm" w="sm" type="none"/>
              <a:tailEnd len="med" w="med" type="triangle"/>
            </a:ln>
          </p:spPr>
        </p:cxnSp>
        <p:cxnSp>
          <p:nvCxnSpPr>
            <p:cNvPr id="1478" name="Google Shape;1478;p52"/>
            <p:cNvCxnSpPr>
              <a:stCxn id="1470" idx="2"/>
              <a:endCxn id="1469" idx="1"/>
            </p:cNvCxnSpPr>
            <p:nvPr/>
          </p:nvCxnSpPr>
          <p:spPr>
            <a:xfrm flipH="1">
              <a:off x="10974696" y="4496047"/>
              <a:ext cx="167400" cy="569400"/>
            </a:xfrm>
            <a:prstGeom prst="curvedConnector2">
              <a:avLst/>
            </a:prstGeom>
            <a:noFill/>
            <a:ln cap="flat" cmpd="sng" w="9525">
              <a:solidFill>
                <a:schemeClr val="dk1"/>
              </a:solidFill>
              <a:prstDash val="solid"/>
              <a:miter lim="800000"/>
              <a:headEnd len="sm" w="sm" type="none"/>
              <a:tailEnd len="med" w="med" type="triangle"/>
            </a:ln>
          </p:spPr>
        </p:cxnSp>
        <p:cxnSp>
          <p:nvCxnSpPr>
            <p:cNvPr id="1479" name="Google Shape;1479;p52"/>
            <p:cNvCxnSpPr>
              <a:stCxn id="1469" idx="2"/>
              <a:endCxn id="1471" idx="0"/>
            </p:cNvCxnSpPr>
            <p:nvPr/>
          </p:nvCxnSpPr>
          <p:spPr>
            <a:xfrm flipH="1">
              <a:off x="10823879" y="5123280"/>
              <a:ext cx="129300" cy="209400"/>
            </a:xfrm>
            <a:prstGeom prst="curvedConnector2">
              <a:avLst/>
            </a:prstGeom>
            <a:noFill/>
            <a:ln cap="flat" cmpd="sng" w="9525">
              <a:solidFill>
                <a:schemeClr val="dk1"/>
              </a:solidFill>
              <a:prstDash val="solid"/>
              <a:miter lim="800000"/>
              <a:headEnd len="sm" w="sm" type="none"/>
              <a:tailEnd len="med" w="med" type="triangle"/>
            </a:ln>
          </p:spPr>
        </p:cxnSp>
      </p:grpSp>
      <p:grpSp>
        <p:nvGrpSpPr>
          <p:cNvPr id="1480" name="Google Shape;1480;p52"/>
          <p:cNvGrpSpPr/>
          <p:nvPr/>
        </p:nvGrpSpPr>
        <p:grpSpPr>
          <a:xfrm>
            <a:off x="6977867" y="2545885"/>
            <a:ext cx="3988878" cy="3092466"/>
            <a:chOff x="6986831" y="2527955"/>
            <a:chExt cx="3988878" cy="3092466"/>
          </a:xfrm>
        </p:grpSpPr>
        <p:sp>
          <p:nvSpPr>
            <p:cNvPr id="1481" name="Google Shape;1481;p52"/>
            <p:cNvSpPr/>
            <p:nvPr/>
          </p:nvSpPr>
          <p:spPr>
            <a:xfrm>
              <a:off x="6986831" y="2527955"/>
              <a:ext cx="146957" cy="163285"/>
            </a:xfrm>
            <a:prstGeom prst="ellipse">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2" name="Google Shape;1482;p52"/>
            <p:cNvSpPr/>
            <p:nvPr/>
          </p:nvSpPr>
          <p:spPr>
            <a:xfrm>
              <a:off x="7366926" y="3767019"/>
              <a:ext cx="146957" cy="163285"/>
            </a:xfrm>
            <a:prstGeom prst="ellipse">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3" name="Google Shape;1483;p52"/>
            <p:cNvSpPr/>
            <p:nvPr/>
          </p:nvSpPr>
          <p:spPr>
            <a:xfrm>
              <a:off x="8158396" y="4309534"/>
              <a:ext cx="146957" cy="163285"/>
            </a:xfrm>
            <a:prstGeom prst="ellipse">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4" name="Google Shape;1484;p52"/>
            <p:cNvSpPr/>
            <p:nvPr/>
          </p:nvSpPr>
          <p:spPr>
            <a:xfrm>
              <a:off x="8951111" y="4422362"/>
              <a:ext cx="146957" cy="163285"/>
            </a:xfrm>
            <a:prstGeom prst="ellipse">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5" name="Google Shape;1485;p52"/>
            <p:cNvSpPr/>
            <p:nvPr/>
          </p:nvSpPr>
          <p:spPr>
            <a:xfrm>
              <a:off x="9733872" y="4944332"/>
              <a:ext cx="146957" cy="163285"/>
            </a:xfrm>
            <a:prstGeom prst="ellipse">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Google Shape;1486;p52"/>
            <p:cNvSpPr/>
            <p:nvPr/>
          </p:nvSpPr>
          <p:spPr>
            <a:xfrm>
              <a:off x="10461188" y="5457136"/>
              <a:ext cx="146957" cy="163285"/>
            </a:xfrm>
            <a:prstGeom prst="ellipse">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Google Shape;1487;p52"/>
            <p:cNvSpPr/>
            <p:nvPr/>
          </p:nvSpPr>
          <p:spPr>
            <a:xfrm>
              <a:off x="10828752" y="5229873"/>
              <a:ext cx="146957" cy="163285"/>
            </a:xfrm>
            <a:prstGeom prst="ellipse">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88" name="Google Shape;1488;p52"/>
            <p:cNvCxnSpPr>
              <a:stCxn id="1487" idx="1"/>
            </p:cNvCxnSpPr>
            <p:nvPr/>
          </p:nvCxnSpPr>
          <p:spPr>
            <a:xfrm rot="5400000">
              <a:off x="10590773" y="5197686"/>
              <a:ext cx="203400" cy="315600"/>
            </a:xfrm>
            <a:prstGeom prst="curvedConnector4">
              <a:avLst>
                <a:gd fmla="val -48493" name="adj1"/>
                <a:gd fmla="val 88916" name="adj2"/>
              </a:avLst>
            </a:prstGeom>
            <a:noFill/>
            <a:ln cap="flat" cmpd="sng" w="9525">
              <a:solidFill>
                <a:schemeClr val="dk1"/>
              </a:solidFill>
              <a:prstDash val="solid"/>
              <a:miter lim="800000"/>
              <a:headEnd len="sm" w="sm" type="none"/>
              <a:tailEnd len="med" w="med" type="triangle"/>
            </a:ln>
          </p:spPr>
        </p:cxnSp>
        <p:cxnSp>
          <p:nvCxnSpPr>
            <p:cNvPr id="1489" name="Google Shape;1489;p52"/>
            <p:cNvCxnSpPr>
              <a:stCxn id="1481" idx="6"/>
              <a:endCxn id="1482" idx="7"/>
            </p:cNvCxnSpPr>
            <p:nvPr/>
          </p:nvCxnSpPr>
          <p:spPr>
            <a:xfrm>
              <a:off x="7133788" y="2609598"/>
              <a:ext cx="358500" cy="1181400"/>
            </a:xfrm>
            <a:prstGeom prst="curvedConnector2">
              <a:avLst/>
            </a:prstGeom>
            <a:noFill/>
            <a:ln cap="flat" cmpd="sng" w="9525">
              <a:solidFill>
                <a:schemeClr val="dk1"/>
              </a:solidFill>
              <a:prstDash val="solid"/>
              <a:miter lim="800000"/>
              <a:headEnd len="sm" w="sm" type="none"/>
              <a:tailEnd len="med" w="med" type="triangle"/>
            </a:ln>
          </p:spPr>
        </p:cxnSp>
        <p:cxnSp>
          <p:nvCxnSpPr>
            <p:cNvPr id="1490" name="Google Shape;1490;p52"/>
            <p:cNvCxnSpPr>
              <a:endCxn id="1483" idx="1"/>
            </p:cNvCxnSpPr>
            <p:nvPr/>
          </p:nvCxnSpPr>
          <p:spPr>
            <a:xfrm>
              <a:off x="7527417" y="3831547"/>
              <a:ext cx="652500" cy="501900"/>
            </a:xfrm>
            <a:prstGeom prst="curvedConnector2">
              <a:avLst/>
            </a:prstGeom>
            <a:noFill/>
            <a:ln cap="flat" cmpd="sng" w="9525">
              <a:solidFill>
                <a:schemeClr val="dk1"/>
              </a:solidFill>
              <a:prstDash val="solid"/>
              <a:miter lim="800000"/>
              <a:headEnd len="sm" w="sm" type="none"/>
              <a:tailEnd len="med" w="med" type="triangle"/>
            </a:ln>
          </p:spPr>
        </p:cxnSp>
        <p:cxnSp>
          <p:nvCxnSpPr>
            <p:cNvPr id="1491" name="Google Shape;1491;p52"/>
            <p:cNvCxnSpPr>
              <a:stCxn id="1483" idx="7"/>
              <a:endCxn id="1484" idx="0"/>
            </p:cNvCxnSpPr>
            <p:nvPr/>
          </p:nvCxnSpPr>
          <p:spPr>
            <a:xfrm flipH="1" rot="-5400000">
              <a:off x="8609782" y="4007497"/>
              <a:ext cx="88800" cy="740700"/>
            </a:xfrm>
            <a:prstGeom prst="curvedConnector3">
              <a:avLst>
                <a:gd fmla="val -304159" name="adj1"/>
              </a:avLst>
            </a:prstGeom>
            <a:noFill/>
            <a:ln cap="flat" cmpd="sng" w="9525">
              <a:solidFill>
                <a:schemeClr val="dk1"/>
              </a:solidFill>
              <a:prstDash val="solid"/>
              <a:miter lim="800000"/>
              <a:headEnd len="sm" w="sm" type="none"/>
              <a:tailEnd len="med" w="med" type="triangle"/>
            </a:ln>
          </p:spPr>
        </p:cxnSp>
        <p:cxnSp>
          <p:nvCxnSpPr>
            <p:cNvPr id="1492" name="Google Shape;1492;p52"/>
            <p:cNvCxnSpPr>
              <a:endCxn id="1485" idx="0"/>
            </p:cNvCxnSpPr>
            <p:nvPr/>
          </p:nvCxnSpPr>
          <p:spPr>
            <a:xfrm>
              <a:off x="9059151" y="4428332"/>
              <a:ext cx="748200" cy="516000"/>
            </a:xfrm>
            <a:prstGeom prst="curvedConnector2">
              <a:avLst/>
            </a:prstGeom>
            <a:noFill/>
            <a:ln cap="flat" cmpd="sng" w="9525">
              <a:solidFill>
                <a:schemeClr val="dk1"/>
              </a:solidFill>
              <a:prstDash val="solid"/>
              <a:miter lim="800000"/>
              <a:headEnd len="sm" w="sm" type="none"/>
              <a:tailEnd len="med" w="med" type="triangle"/>
            </a:ln>
          </p:spPr>
        </p:cxnSp>
        <p:cxnSp>
          <p:nvCxnSpPr>
            <p:cNvPr id="1493" name="Google Shape;1493;p52"/>
            <p:cNvCxnSpPr>
              <a:stCxn id="1485" idx="7"/>
              <a:endCxn id="1487" idx="0"/>
            </p:cNvCxnSpPr>
            <p:nvPr/>
          </p:nvCxnSpPr>
          <p:spPr>
            <a:xfrm flipH="1" rot="-5400000">
              <a:off x="10249908" y="4577645"/>
              <a:ext cx="261600" cy="1042800"/>
            </a:xfrm>
            <a:prstGeom prst="curvedConnector3">
              <a:avLst>
                <a:gd fmla="val -103369" name="adj1"/>
              </a:avLst>
            </a:prstGeom>
            <a:noFill/>
            <a:ln cap="flat" cmpd="sng" w="9525">
              <a:solidFill>
                <a:schemeClr val="dk1"/>
              </a:solidFill>
              <a:prstDash val="solid"/>
              <a:miter lim="800000"/>
              <a:headEnd len="sm" w="sm" type="none"/>
              <a:tailEnd len="med" w="med" type="triangle"/>
            </a:ln>
          </p:spPr>
        </p:cxnSp>
      </p:grpSp>
      <p:pic>
        <p:nvPicPr>
          <p:cNvPr id="1494" name="Google Shape;1494;p52"/>
          <p:cNvPicPr preferRelativeResize="0"/>
          <p:nvPr/>
        </p:nvPicPr>
        <p:blipFill rotWithShape="1">
          <a:blip r:embed="rId8">
            <a:alphaModFix/>
          </a:blip>
          <a:srcRect b="0" l="0" r="0" t="0"/>
          <a:stretch/>
        </p:blipFill>
        <p:spPr>
          <a:xfrm>
            <a:off x="10716299" y="170160"/>
            <a:ext cx="1310447" cy="730794"/>
          </a:xfrm>
          <a:prstGeom prst="rect">
            <a:avLst/>
          </a:prstGeom>
          <a:noFill/>
          <a:ln>
            <a:noFill/>
          </a:ln>
        </p:spPr>
      </p:pic>
      <p:sp>
        <p:nvSpPr>
          <p:cNvPr id="1495" name="Google Shape;1495;p52"/>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GB"/>
              <a:t>History of deep learning</a:t>
            </a:r>
            <a:endParaRPr/>
          </a:p>
        </p:txBody>
      </p:sp>
      <p:sp>
        <p:nvSpPr>
          <p:cNvPr id="122" name="Google Shape;122;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53"/>
          <p:cNvSpPr txBox="1"/>
          <p:nvPr>
            <p:ph type="title"/>
          </p:nvPr>
        </p:nvSpPr>
        <p:spPr>
          <a:xfrm>
            <a:off x="838200" y="3975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Stochastic gradient descent (SGD)</a:t>
            </a:r>
            <a:endParaRPr/>
          </a:p>
        </p:txBody>
      </p:sp>
      <p:sp>
        <p:nvSpPr>
          <p:cNvPr id="1502" name="Google Shape;1502;p53"/>
          <p:cNvSpPr txBox="1"/>
          <p:nvPr>
            <p:ph idx="1" type="body"/>
          </p:nvPr>
        </p:nvSpPr>
        <p:spPr>
          <a:xfrm>
            <a:off x="864871" y="3340204"/>
            <a:ext cx="8844256" cy="3076575"/>
          </a:xfrm>
          <a:prstGeom prst="rect">
            <a:avLst/>
          </a:prstGeom>
          <a:blipFill rotWithShape="1">
            <a:blip r:embed="rId3">
              <a:alphaModFix/>
            </a:blip>
            <a:stretch>
              <a:fillRect b="-2468" l="-860" r="0" t="-3291"/>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GB"/>
              <a:t> </a:t>
            </a:r>
            <a:endParaRPr/>
          </a:p>
        </p:txBody>
      </p:sp>
      <p:sp>
        <p:nvSpPr>
          <p:cNvPr id="1503" name="Google Shape;1503;p53"/>
          <p:cNvSpPr txBox="1"/>
          <p:nvPr/>
        </p:nvSpPr>
        <p:spPr>
          <a:xfrm>
            <a:off x="838200" y="1358512"/>
            <a:ext cx="10901189" cy="1569660"/>
          </a:xfrm>
          <a:prstGeom prst="rect">
            <a:avLst/>
          </a:prstGeom>
          <a:blipFill rotWithShape="1">
            <a:blip r:embed="rId4">
              <a:alphaModFix/>
            </a:blip>
            <a:stretch>
              <a:fillRect b="-8064" l="-930" r="0" t="-241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1504" name="Google Shape;1504;p53"/>
          <p:cNvPicPr preferRelativeResize="0"/>
          <p:nvPr/>
        </p:nvPicPr>
        <p:blipFill rotWithShape="1">
          <a:blip r:embed="rId5">
            <a:alphaModFix/>
          </a:blip>
          <a:srcRect b="0" l="0" r="0" t="0"/>
          <a:stretch/>
        </p:blipFill>
        <p:spPr>
          <a:xfrm>
            <a:off x="10716299" y="170160"/>
            <a:ext cx="1310447" cy="730794"/>
          </a:xfrm>
          <a:prstGeom prst="rect">
            <a:avLst/>
          </a:prstGeom>
          <a:noFill/>
          <a:ln>
            <a:noFill/>
          </a:ln>
        </p:spPr>
      </p:pic>
      <p:sp>
        <p:nvSpPr>
          <p:cNvPr id="1505" name="Google Shape;1505;p53"/>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grpSp>
        <p:nvGrpSpPr>
          <p:cNvPr id="1506" name="Google Shape;1506;p53"/>
          <p:cNvGrpSpPr/>
          <p:nvPr/>
        </p:nvGrpSpPr>
        <p:grpSpPr>
          <a:xfrm>
            <a:off x="6763871" y="4402093"/>
            <a:ext cx="5188811" cy="2103482"/>
            <a:chOff x="6763871" y="4402093"/>
            <a:chExt cx="5188811" cy="2103482"/>
          </a:xfrm>
        </p:grpSpPr>
        <p:pic>
          <p:nvPicPr>
            <p:cNvPr id="1507" name="Google Shape;1507;p53"/>
            <p:cNvPicPr preferRelativeResize="0"/>
            <p:nvPr/>
          </p:nvPicPr>
          <p:blipFill rotWithShape="1">
            <a:blip r:embed="rId6">
              <a:alphaModFix/>
            </a:blip>
            <a:srcRect b="0" l="0" r="0" t="0"/>
            <a:stretch/>
          </p:blipFill>
          <p:spPr>
            <a:xfrm>
              <a:off x="6763871" y="4402093"/>
              <a:ext cx="5188811" cy="2103482"/>
            </a:xfrm>
            <a:prstGeom prst="rect">
              <a:avLst/>
            </a:prstGeom>
            <a:noFill/>
            <a:ln>
              <a:noFill/>
            </a:ln>
          </p:spPr>
        </p:pic>
        <p:sp>
          <p:nvSpPr>
            <p:cNvPr id="1508" name="Google Shape;1508;p53"/>
            <p:cNvSpPr/>
            <p:nvPr/>
          </p:nvSpPr>
          <p:spPr>
            <a:xfrm>
              <a:off x="9304889" y="5373503"/>
              <a:ext cx="346588" cy="357186"/>
            </a:xfrm>
            <a:prstGeom prst="mathMultiply">
              <a:avLst>
                <a:gd fmla="val 23520" name="adj1"/>
              </a:avLst>
            </a:prstGeom>
            <a:solidFill>
              <a:srgbClr val="FF0000"/>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9" name="Google Shape;1509;p53"/>
            <p:cNvSpPr/>
            <p:nvPr/>
          </p:nvSpPr>
          <p:spPr>
            <a:xfrm>
              <a:off x="9319637" y="6086873"/>
              <a:ext cx="346588" cy="357186"/>
            </a:xfrm>
            <a:prstGeom prst="mathMultiply">
              <a:avLst>
                <a:gd fmla="val 23520" name="adj1"/>
              </a:avLst>
            </a:prstGeom>
            <a:solidFill>
              <a:srgbClr val="FF0000"/>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0" name="Google Shape;1510;p53"/>
            <p:cNvSpPr/>
            <p:nvPr/>
          </p:nvSpPr>
          <p:spPr>
            <a:xfrm>
              <a:off x="9943986" y="6089089"/>
              <a:ext cx="346588" cy="357186"/>
            </a:xfrm>
            <a:prstGeom prst="mathMultiply">
              <a:avLst>
                <a:gd fmla="val 23520" name="adj1"/>
              </a:avLst>
            </a:prstGeom>
            <a:solidFill>
              <a:srgbClr val="FF0000"/>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1" name="Google Shape;1511;p53"/>
            <p:cNvSpPr txBox="1"/>
            <p:nvPr/>
          </p:nvSpPr>
          <p:spPr>
            <a:xfrm>
              <a:off x="9304889" y="4760390"/>
              <a:ext cx="341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rgbClr val="FF0000"/>
                  </a:solidFill>
                  <a:latin typeface="Calibri"/>
                  <a:ea typeface="Calibri"/>
                  <a:cs typeface="Calibri"/>
                  <a:sym typeface="Calibri"/>
                </a:rPr>
                <a:t>✓</a:t>
              </a:r>
              <a:endParaRPr/>
            </a:p>
          </p:txBody>
        </p:sp>
        <p:sp>
          <p:nvSpPr>
            <p:cNvPr id="1512" name="Google Shape;1512;p53"/>
            <p:cNvSpPr txBox="1"/>
            <p:nvPr/>
          </p:nvSpPr>
          <p:spPr>
            <a:xfrm>
              <a:off x="9943986" y="5399618"/>
              <a:ext cx="341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rgbClr val="FF0000"/>
                  </a:solidFill>
                  <a:latin typeface="Calibri"/>
                  <a:ea typeface="Calibri"/>
                  <a:cs typeface="Calibri"/>
                  <a:sym typeface="Calibri"/>
                </a:rPr>
                <a:t>✓</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54"/>
          <p:cNvSpPr txBox="1"/>
          <p:nvPr>
            <p:ph type="title"/>
          </p:nvPr>
        </p:nvSpPr>
        <p:spPr>
          <a:xfrm>
            <a:off x="470697" y="12640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Weight initialization</a:t>
            </a:r>
            <a:endParaRPr/>
          </a:p>
        </p:txBody>
      </p:sp>
      <p:sp>
        <p:nvSpPr>
          <p:cNvPr id="1518" name="Google Shape;1518;p54"/>
          <p:cNvSpPr txBox="1"/>
          <p:nvPr/>
        </p:nvSpPr>
        <p:spPr>
          <a:xfrm>
            <a:off x="5499100" y="1905000"/>
            <a:ext cx="3167021" cy="1302921"/>
          </a:xfrm>
          <a:prstGeom prst="rect">
            <a:avLst/>
          </a:prstGeom>
          <a:blipFill rotWithShape="1">
            <a:blip r:embed="rId3">
              <a:alphaModFix/>
            </a:blip>
            <a:stretch>
              <a:fillRect b="-969" l="0" r="0" t="-1067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1519" name="Google Shape;1519;p54"/>
          <p:cNvPicPr preferRelativeResize="0"/>
          <p:nvPr/>
        </p:nvPicPr>
        <p:blipFill rotWithShape="1">
          <a:blip r:embed="rId4">
            <a:alphaModFix/>
          </a:blip>
          <a:srcRect b="0" l="0" r="0" t="0"/>
          <a:stretch/>
        </p:blipFill>
        <p:spPr>
          <a:xfrm>
            <a:off x="9098482" y="1924482"/>
            <a:ext cx="1985433" cy="1323826"/>
          </a:xfrm>
          <a:prstGeom prst="rect">
            <a:avLst/>
          </a:prstGeom>
          <a:noFill/>
          <a:ln>
            <a:noFill/>
          </a:ln>
        </p:spPr>
      </p:pic>
      <p:grpSp>
        <p:nvGrpSpPr>
          <p:cNvPr id="1520" name="Google Shape;1520;p54"/>
          <p:cNvGrpSpPr/>
          <p:nvPr/>
        </p:nvGrpSpPr>
        <p:grpSpPr>
          <a:xfrm>
            <a:off x="1213961" y="1971459"/>
            <a:ext cx="3698867" cy="1279422"/>
            <a:chOff x="1213961" y="1971459"/>
            <a:chExt cx="3698867" cy="1279422"/>
          </a:xfrm>
        </p:grpSpPr>
        <p:sp>
          <p:nvSpPr>
            <p:cNvPr id="1521" name="Google Shape;1521;p54"/>
            <p:cNvSpPr/>
            <p:nvPr/>
          </p:nvSpPr>
          <p:spPr>
            <a:xfrm>
              <a:off x="1744697" y="2017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Google Shape;1522;p54"/>
            <p:cNvSpPr/>
            <p:nvPr/>
          </p:nvSpPr>
          <p:spPr>
            <a:xfrm>
              <a:off x="2284697" y="2017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Google Shape;1523;p54"/>
            <p:cNvSpPr/>
            <p:nvPr/>
          </p:nvSpPr>
          <p:spPr>
            <a:xfrm>
              <a:off x="2824697" y="2017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4" name="Google Shape;1524;p54"/>
            <p:cNvSpPr/>
            <p:nvPr/>
          </p:nvSpPr>
          <p:spPr>
            <a:xfrm>
              <a:off x="3364697" y="2017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5" name="Google Shape;1525;p54"/>
            <p:cNvSpPr/>
            <p:nvPr/>
          </p:nvSpPr>
          <p:spPr>
            <a:xfrm>
              <a:off x="3904697" y="2017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6" name="Google Shape;1526;p54"/>
            <p:cNvSpPr/>
            <p:nvPr/>
          </p:nvSpPr>
          <p:spPr>
            <a:xfrm>
              <a:off x="1227024" y="2881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7" name="Google Shape;1527;p54"/>
            <p:cNvSpPr/>
            <p:nvPr/>
          </p:nvSpPr>
          <p:spPr>
            <a:xfrm>
              <a:off x="1767024" y="2881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8" name="Google Shape;1528;p54"/>
            <p:cNvSpPr/>
            <p:nvPr/>
          </p:nvSpPr>
          <p:spPr>
            <a:xfrm>
              <a:off x="2307024" y="2881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9" name="Google Shape;1529;p54"/>
            <p:cNvSpPr/>
            <p:nvPr/>
          </p:nvSpPr>
          <p:spPr>
            <a:xfrm>
              <a:off x="2847024" y="2881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0" name="Google Shape;1530;p54"/>
            <p:cNvSpPr/>
            <p:nvPr/>
          </p:nvSpPr>
          <p:spPr>
            <a:xfrm>
              <a:off x="3387024" y="2881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1" name="Google Shape;1531;p54"/>
            <p:cNvSpPr/>
            <p:nvPr/>
          </p:nvSpPr>
          <p:spPr>
            <a:xfrm>
              <a:off x="3927024" y="2881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2" name="Google Shape;1532;p54"/>
            <p:cNvSpPr/>
            <p:nvPr/>
          </p:nvSpPr>
          <p:spPr>
            <a:xfrm>
              <a:off x="4467024" y="2881778"/>
              <a:ext cx="367200" cy="366530"/>
            </a:xfrm>
            <a:prstGeom prst="ellipse">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3" name="Google Shape;1533;p54"/>
            <p:cNvSpPr/>
            <p:nvPr/>
          </p:nvSpPr>
          <p:spPr>
            <a:xfrm>
              <a:off x="1695381" y="1991702"/>
              <a:ext cx="460767"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34" name="Google Shape;1534;p54"/>
            <p:cNvSpPr/>
            <p:nvPr/>
          </p:nvSpPr>
          <p:spPr>
            <a:xfrm>
              <a:off x="2264470" y="1993629"/>
              <a:ext cx="466090"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35" name="Google Shape;1535;p54"/>
            <p:cNvSpPr/>
            <p:nvPr/>
          </p:nvSpPr>
          <p:spPr>
            <a:xfrm>
              <a:off x="3877708" y="1971459"/>
              <a:ext cx="480196"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36" name="Google Shape;1536;p54"/>
            <p:cNvSpPr/>
            <p:nvPr/>
          </p:nvSpPr>
          <p:spPr>
            <a:xfrm>
              <a:off x="2797780" y="2018657"/>
              <a:ext cx="434734"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cxnSp>
          <p:nvCxnSpPr>
            <p:cNvPr id="1537" name="Google Shape;1537;p54"/>
            <p:cNvCxnSpPr/>
            <p:nvPr/>
          </p:nvCxnSpPr>
          <p:spPr>
            <a:xfrm flipH="1">
              <a:off x="1416607" y="2387110"/>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38" name="Google Shape;1538;p54"/>
            <p:cNvCxnSpPr/>
            <p:nvPr/>
          </p:nvCxnSpPr>
          <p:spPr>
            <a:xfrm flipH="1">
              <a:off x="1961103" y="2387110"/>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39" name="Google Shape;1539;p54"/>
            <p:cNvCxnSpPr/>
            <p:nvPr/>
          </p:nvCxnSpPr>
          <p:spPr>
            <a:xfrm flipH="1">
              <a:off x="3589180" y="2401056"/>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40" name="Google Shape;1540;p54"/>
            <p:cNvCxnSpPr/>
            <p:nvPr/>
          </p:nvCxnSpPr>
          <p:spPr>
            <a:xfrm flipH="1">
              <a:off x="3039224" y="2387110"/>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41" name="Google Shape;1541;p54"/>
            <p:cNvCxnSpPr>
              <a:endCxn id="1527" idx="0"/>
            </p:cNvCxnSpPr>
            <p:nvPr/>
          </p:nvCxnSpPr>
          <p:spPr>
            <a:xfrm>
              <a:off x="1926024" y="2375078"/>
              <a:ext cx="24600" cy="506700"/>
            </a:xfrm>
            <a:prstGeom prst="straightConnector1">
              <a:avLst/>
            </a:prstGeom>
            <a:noFill/>
            <a:ln cap="flat" cmpd="sng" w="9525">
              <a:solidFill>
                <a:schemeClr val="accent1"/>
              </a:solidFill>
              <a:prstDash val="solid"/>
              <a:miter lim="800000"/>
              <a:headEnd len="sm" w="sm" type="none"/>
              <a:tailEnd len="sm" w="sm" type="none"/>
            </a:ln>
          </p:spPr>
        </p:cxnSp>
        <p:cxnSp>
          <p:nvCxnSpPr>
            <p:cNvPr id="1542" name="Google Shape;1542;p54"/>
            <p:cNvCxnSpPr/>
            <p:nvPr/>
          </p:nvCxnSpPr>
          <p:spPr>
            <a:xfrm>
              <a:off x="2444875" y="2388597"/>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43" name="Google Shape;1543;p54"/>
            <p:cNvCxnSpPr/>
            <p:nvPr/>
          </p:nvCxnSpPr>
          <p:spPr>
            <a:xfrm>
              <a:off x="3546453" y="2399132"/>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44" name="Google Shape;1544;p54"/>
            <p:cNvCxnSpPr/>
            <p:nvPr/>
          </p:nvCxnSpPr>
          <p:spPr>
            <a:xfrm>
              <a:off x="4079932" y="2399929"/>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45" name="Google Shape;1545;p54"/>
            <p:cNvCxnSpPr/>
            <p:nvPr/>
          </p:nvCxnSpPr>
          <p:spPr>
            <a:xfrm flipH="1">
              <a:off x="1416563" y="2387115"/>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46" name="Google Shape;1546;p54"/>
            <p:cNvCxnSpPr/>
            <p:nvPr/>
          </p:nvCxnSpPr>
          <p:spPr>
            <a:xfrm>
              <a:off x="1913486" y="2387115"/>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47" name="Google Shape;1547;p54"/>
            <p:cNvCxnSpPr/>
            <p:nvPr/>
          </p:nvCxnSpPr>
          <p:spPr>
            <a:xfrm>
              <a:off x="1913486" y="2387115"/>
              <a:ext cx="112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48" name="Google Shape;1548;p54"/>
            <p:cNvCxnSpPr/>
            <p:nvPr/>
          </p:nvCxnSpPr>
          <p:spPr>
            <a:xfrm>
              <a:off x="1913486" y="2387115"/>
              <a:ext cx="166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49" name="Google Shape;1549;p54"/>
            <p:cNvCxnSpPr/>
            <p:nvPr/>
          </p:nvCxnSpPr>
          <p:spPr>
            <a:xfrm>
              <a:off x="1913486" y="2387115"/>
              <a:ext cx="220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50" name="Google Shape;1550;p54"/>
            <p:cNvCxnSpPr/>
            <p:nvPr/>
          </p:nvCxnSpPr>
          <p:spPr>
            <a:xfrm>
              <a:off x="1913486" y="2387115"/>
              <a:ext cx="27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51" name="Google Shape;1551;p54"/>
            <p:cNvCxnSpPr/>
            <p:nvPr/>
          </p:nvCxnSpPr>
          <p:spPr>
            <a:xfrm flipH="1">
              <a:off x="1948997" y="2398690"/>
              <a:ext cx="496923"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52" name="Google Shape;1552;p54"/>
            <p:cNvCxnSpPr/>
            <p:nvPr/>
          </p:nvCxnSpPr>
          <p:spPr>
            <a:xfrm>
              <a:off x="2445920" y="2398690"/>
              <a:ext cx="4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53" name="Google Shape;1553;p54"/>
            <p:cNvCxnSpPr/>
            <p:nvPr/>
          </p:nvCxnSpPr>
          <p:spPr>
            <a:xfrm>
              <a:off x="2445920" y="2398690"/>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54" name="Google Shape;1554;p54"/>
            <p:cNvCxnSpPr/>
            <p:nvPr/>
          </p:nvCxnSpPr>
          <p:spPr>
            <a:xfrm>
              <a:off x="2445920" y="2398690"/>
              <a:ext cx="112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55" name="Google Shape;1555;p54"/>
            <p:cNvCxnSpPr/>
            <p:nvPr/>
          </p:nvCxnSpPr>
          <p:spPr>
            <a:xfrm>
              <a:off x="2445920" y="2398690"/>
              <a:ext cx="166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56" name="Google Shape;1556;p54"/>
            <p:cNvCxnSpPr/>
            <p:nvPr/>
          </p:nvCxnSpPr>
          <p:spPr>
            <a:xfrm>
              <a:off x="2445920" y="2398690"/>
              <a:ext cx="220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57" name="Google Shape;1557;p54"/>
            <p:cNvCxnSpPr>
              <a:stCxn id="1522" idx="4"/>
              <a:endCxn id="1526" idx="0"/>
            </p:cNvCxnSpPr>
            <p:nvPr/>
          </p:nvCxnSpPr>
          <p:spPr>
            <a:xfrm flipH="1">
              <a:off x="1410497" y="2384308"/>
              <a:ext cx="1057800" cy="497400"/>
            </a:xfrm>
            <a:prstGeom prst="straightConnector1">
              <a:avLst/>
            </a:prstGeom>
            <a:noFill/>
            <a:ln cap="flat" cmpd="sng" w="9525">
              <a:solidFill>
                <a:schemeClr val="accent1"/>
              </a:solidFill>
              <a:prstDash val="solid"/>
              <a:miter lim="800000"/>
              <a:headEnd len="sm" w="sm" type="none"/>
              <a:tailEnd len="sm" w="sm" type="none"/>
            </a:ln>
          </p:spPr>
        </p:cxnSp>
        <p:cxnSp>
          <p:nvCxnSpPr>
            <p:cNvPr id="1558" name="Google Shape;1558;p54"/>
            <p:cNvCxnSpPr/>
            <p:nvPr/>
          </p:nvCxnSpPr>
          <p:spPr>
            <a:xfrm flipH="1">
              <a:off x="1926532" y="2368261"/>
              <a:ext cx="1626762" cy="518817"/>
            </a:xfrm>
            <a:prstGeom prst="straightConnector1">
              <a:avLst/>
            </a:prstGeom>
            <a:noFill/>
            <a:ln cap="flat" cmpd="sng" w="9525">
              <a:solidFill>
                <a:schemeClr val="accent1"/>
              </a:solidFill>
              <a:prstDash val="solid"/>
              <a:miter lim="800000"/>
              <a:headEnd len="sm" w="sm" type="none"/>
              <a:tailEnd len="sm" w="sm" type="none"/>
            </a:ln>
          </p:spPr>
        </p:cxnSp>
        <p:cxnSp>
          <p:nvCxnSpPr>
            <p:cNvPr id="1559" name="Google Shape;1559;p54"/>
            <p:cNvCxnSpPr/>
            <p:nvPr/>
          </p:nvCxnSpPr>
          <p:spPr>
            <a:xfrm flipH="1">
              <a:off x="2466533" y="2368261"/>
              <a:ext cx="1104363" cy="518817"/>
            </a:xfrm>
            <a:prstGeom prst="straightConnector1">
              <a:avLst/>
            </a:prstGeom>
            <a:noFill/>
            <a:ln cap="flat" cmpd="sng" w="9525">
              <a:solidFill>
                <a:schemeClr val="accent1"/>
              </a:solidFill>
              <a:prstDash val="solid"/>
              <a:miter lim="800000"/>
              <a:headEnd len="sm" w="sm" type="none"/>
              <a:tailEnd len="sm" w="sm" type="none"/>
            </a:ln>
          </p:spPr>
        </p:cxnSp>
        <p:cxnSp>
          <p:nvCxnSpPr>
            <p:cNvPr id="1560" name="Google Shape;1560;p54"/>
            <p:cNvCxnSpPr/>
            <p:nvPr/>
          </p:nvCxnSpPr>
          <p:spPr>
            <a:xfrm flipH="1">
              <a:off x="2496224" y="2375661"/>
              <a:ext cx="1626762" cy="518817"/>
            </a:xfrm>
            <a:prstGeom prst="straightConnector1">
              <a:avLst/>
            </a:prstGeom>
            <a:noFill/>
            <a:ln cap="flat" cmpd="sng" w="9525">
              <a:solidFill>
                <a:schemeClr val="accent1"/>
              </a:solidFill>
              <a:prstDash val="solid"/>
              <a:miter lim="800000"/>
              <a:headEnd len="sm" w="sm" type="none"/>
              <a:tailEnd len="sm" w="sm" type="none"/>
            </a:ln>
          </p:spPr>
        </p:cxnSp>
        <p:cxnSp>
          <p:nvCxnSpPr>
            <p:cNvPr id="1561" name="Google Shape;1561;p54"/>
            <p:cNvCxnSpPr/>
            <p:nvPr/>
          </p:nvCxnSpPr>
          <p:spPr>
            <a:xfrm flipH="1">
              <a:off x="3023524" y="2384308"/>
              <a:ext cx="1057673" cy="497470"/>
            </a:xfrm>
            <a:prstGeom prst="straightConnector1">
              <a:avLst/>
            </a:prstGeom>
            <a:noFill/>
            <a:ln cap="flat" cmpd="sng" w="9525">
              <a:solidFill>
                <a:schemeClr val="accent1"/>
              </a:solidFill>
              <a:prstDash val="solid"/>
              <a:miter lim="800000"/>
              <a:headEnd len="sm" w="sm" type="none"/>
              <a:tailEnd len="sm" w="sm" type="none"/>
            </a:ln>
          </p:spPr>
        </p:cxnSp>
        <p:cxnSp>
          <p:nvCxnSpPr>
            <p:cNvPr id="1562" name="Google Shape;1562;p54"/>
            <p:cNvCxnSpPr/>
            <p:nvPr/>
          </p:nvCxnSpPr>
          <p:spPr>
            <a:xfrm>
              <a:off x="4071220" y="2383832"/>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63" name="Google Shape;1563;p54"/>
            <p:cNvCxnSpPr/>
            <p:nvPr/>
          </p:nvCxnSpPr>
          <p:spPr>
            <a:xfrm>
              <a:off x="3539247" y="2384061"/>
              <a:ext cx="583077" cy="485017"/>
            </a:xfrm>
            <a:prstGeom prst="straightConnector1">
              <a:avLst/>
            </a:prstGeom>
            <a:noFill/>
            <a:ln cap="flat" cmpd="sng" w="9525">
              <a:solidFill>
                <a:schemeClr val="accent1"/>
              </a:solidFill>
              <a:prstDash val="solid"/>
              <a:miter lim="800000"/>
              <a:headEnd len="sm" w="sm" type="none"/>
              <a:tailEnd len="sm" w="sm" type="none"/>
            </a:ln>
          </p:spPr>
        </p:cxnSp>
        <p:cxnSp>
          <p:nvCxnSpPr>
            <p:cNvPr id="1564" name="Google Shape;1564;p54"/>
            <p:cNvCxnSpPr>
              <a:endCxn id="1532" idx="0"/>
            </p:cNvCxnSpPr>
            <p:nvPr/>
          </p:nvCxnSpPr>
          <p:spPr>
            <a:xfrm>
              <a:off x="3539124" y="2383778"/>
              <a:ext cx="1111500" cy="498000"/>
            </a:xfrm>
            <a:prstGeom prst="straightConnector1">
              <a:avLst/>
            </a:prstGeom>
            <a:noFill/>
            <a:ln cap="flat" cmpd="sng" w="9525">
              <a:solidFill>
                <a:schemeClr val="accent1"/>
              </a:solidFill>
              <a:prstDash val="solid"/>
              <a:miter lim="800000"/>
              <a:headEnd len="sm" w="sm" type="none"/>
              <a:tailEnd len="sm" w="sm" type="none"/>
            </a:ln>
          </p:spPr>
        </p:cxnSp>
        <p:sp>
          <p:nvSpPr>
            <p:cNvPr id="1565" name="Google Shape;1565;p54"/>
            <p:cNvSpPr/>
            <p:nvPr/>
          </p:nvSpPr>
          <p:spPr>
            <a:xfrm>
              <a:off x="1213961" y="2868849"/>
              <a:ext cx="446148"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66" name="Google Shape;1566;p54"/>
            <p:cNvSpPr/>
            <p:nvPr/>
          </p:nvSpPr>
          <p:spPr>
            <a:xfrm>
              <a:off x="1734661" y="2881549"/>
              <a:ext cx="451470" cy="36933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67" name="Google Shape;1567;p54"/>
            <p:cNvSpPr/>
            <p:nvPr/>
          </p:nvSpPr>
          <p:spPr>
            <a:xfrm>
              <a:off x="2293461" y="2868849"/>
              <a:ext cx="451470" cy="3693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68" name="Google Shape;1568;p54"/>
            <p:cNvSpPr/>
            <p:nvPr/>
          </p:nvSpPr>
          <p:spPr>
            <a:xfrm>
              <a:off x="2826861" y="2856149"/>
              <a:ext cx="451470" cy="36933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69" name="Google Shape;1569;p54"/>
            <p:cNvSpPr/>
            <p:nvPr/>
          </p:nvSpPr>
          <p:spPr>
            <a:xfrm>
              <a:off x="4428593" y="2856149"/>
              <a:ext cx="484235" cy="369332"/>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70" name="Google Shape;1570;p54"/>
            <p:cNvSpPr/>
            <p:nvPr/>
          </p:nvSpPr>
          <p:spPr>
            <a:xfrm>
              <a:off x="3355506" y="2880699"/>
              <a:ext cx="434734" cy="369332"/>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71" name="Google Shape;1571;p54"/>
            <p:cNvSpPr/>
            <p:nvPr/>
          </p:nvSpPr>
          <p:spPr>
            <a:xfrm>
              <a:off x="3890192" y="2868849"/>
              <a:ext cx="434734" cy="369332"/>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72" name="Google Shape;1572;p54"/>
            <p:cNvSpPr/>
            <p:nvPr/>
          </p:nvSpPr>
          <p:spPr>
            <a:xfrm>
              <a:off x="3333030" y="2018657"/>
              <a:ext cx="434734"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grpSp>
      <p:sp>
        <p:nvSpPr>
          <p:cNvPr id="1573" name="Google Shape;1573;p54"/>
          <p:cNvSpPr txBox="1"/>
          <p:nvPr/>
        </p:nvSpPr>
        <p:spPr>
          <a:xfrm>
            <a:off x="818292" y="3678535"/>
            <a:ext cx="1566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3200">
                <a:solidFill>
                  <a:srgbClr val="0070C0"/>
                </a:solidFill>
                <a:latin typeface="Calibri"/>
                <a:ea typeface="Calibri"/>
                <a:cs typeface="Calibri"/>
                <a:sym typeface="Calibri"/>
              </a:rPr>
              <a:t>Solution</a:t>
            </a:r>
            <a:endParaRPr/>
          </a:p>
        </p:txBody>
      </p:sp>
      <p:cxnSp>
        <p:nvCxnSpPr>
          <p:cNvPr id="1574" name="Google Shape;1574;p54"/>
          <p:cNvCxnSpPr/>
          <p:nvPr/>
        </p:nvCxnSpPr>
        <p:spPr>
          <a:xfrm>
            <a:off x="10363200" y="1816040"/>
            <a:ext cx="720715" cy="0"/>
          </a:xfrm>
          <a:prstGeom prst="straightConnector1">
            <a:avLst/>
          </a:prstGeom>
          <a:noFill/>
          <a:ln cap="flat" cmpd="sng" w="34925">
            <a:solidFill>
              <a:srgbClr val="FF0000"/>
            </a:solidFill>
            <a:prstDash val="solid"/>
            <a:miter lim="800000"/>
            <a:headEnd len="sm" w="sm" type="none"/>
            <a:tailEnd len="med" w="med" type="triangle"/>
          </a:ln>
        </p:spPr>
      </p:cxnSp>
      <p:cxnSp>
        <p:nvCxnSpPr>
          <p:cNvPr id="1575" name="Google Shape;1575;p54"/>
          <p:cNvCxnSpPr/>
          <p:nvPr/>
        </p:nvCxnSpPr>
        <p:spPr>
          <a:xfrm rot="10800000">
            <a:off x="9245600" y="3270683"/>
            <a:ext cx="711200" cy="0"/>
          </a:xfrm>
          <a:prstGeom prst="straightConnector1">
            <a:avLst/>
          </a:prstGeom>
          <a:noFill/>
          <a:ln cap="flat" cmpd="sng" w="34925">
            <a:solidFill>
              <a:srgbClr val="FF0000"/>
            </a:solidFill>
            <a:prstDash val="solid"/>
            <a:miter lim="800000"/>
            <a:headEnd len="sm" w="sm" type="none"/>
            <a:tailEnd len="med" w="med" type="triangle"/>
          </a:ln>
        </p:spPr>
      </p:cxnSp>
      <p:sp>
        <p:nvSpPr>
          <p:cNvPr id="1576" name="Google Shape;1576;p54"/>
          <p:cNvSpPr txBox="1"/>
          <p:nvPr/>
        </p:nvSpPr>
        <p:spPr>
          <a:xfrm>
            <a:off x="9719339" y="1309150"/>
            <a:ext cx="20084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FF0000"/>
                </a:solidFill>
                <a:latin typeface="Calibri"/>
                <a:ea typeface="Calibri"/>
                <a:cs typeface="Calibri"/>
                <a:sym typeface="Calibri"/>
              </a:rPr>
              <a:t>Vanishing gradients</a:t>
            </a:r>
            <a:endParaRPr/>
          </a:p>
        </p:txBody>
      </p:sp>
      <p:graphicFrame>
        <p:nvGraphicFramePr>
          <p:cNvPr id="1577" name="Google Shape;1577;p54"/>
          <p:cNvGraphicFramePr/>
          <p:nvPr/>
        </p:nvGraphicFramePr>
        <p:xfrm>
          <a:off x="1410624" y="4560703"/>
          <a:ext cx="3000000" cy="3000000"/>
        </p:xfrm>
        <a:graphic>
          <a:graphicData uri="http://schemas.openxmlformats.org/drawingml/2006/table">
            <a:tbl>
              <a:tblPr bandRow="1" firstRow="1">
                <a:noFill/>
                <a:tableStyleId>{6BFBA767-2D91-4CA5-8A49-5D37E18216FA}</a:tableStyleId>
              </a:tblPr>
              <a:tblGrid>
                <a:gridCol w="3191900"/>
                <a:gridCol w="3191900"/>
                <a:gridCol w="3191900"/>
              </a:tblGrid>
              <a:tr h="365750">
                <a:tc>
                  <a:txBody>
                    <a:bodyPr/>
                    <a:lstStyle/>
                    <a:p>
                      <a:pPr indent="0" lvl="0" marL="0" marR="0" rtl="0" algn="l">
                        <a:spcBef>
                          <a:spcPts val="0"/>
                        </a:spcBef>
                        <a:spcAft>
                          <a:spcPts val="0"/>
                        </a:spcAft>
                        <a:buNone/>
                      </a:pPr>
                      <a:r>
                        <a:rPr lang="en-GB" sz="1800" u="none" cap="none" strike="noStrike"/>
                        <a:t>Publication</a:t>
                      </a:r>
                      <a:endParaRPr/>
                    </a:p>
                  </a:txBody>
                  <a:tcPr marT="45725" marB="45725" marR="91450" marL="91450"/>
                </a:tc>
                <a:tc>
                  <a:txBody>
                    <a:bodyPr/>
                    <a:lstStyle/>
                    <a:p>
                      <a:pPr indent="0" lvl="0" marL="0" marR="0" rtl="0" algn="l">
                        <a:spcBef>
                          <a:spcPts val="0"/>
                        </a:spcBef>
                        <a:spcAft>
                          <a:spcPts val="0"/>
                        </a:spcAft>
                        <a:buNone/>
                      </a:pPr>
                      <a:r>
                        <a:rPr lang="en-GB" sz="1800"/>
                        <a:t>Weight initialization</a:t>
                      </a:r>
                      <a:endParaRPr/>
                    </a:p>
                  </a:txBody>
                  <a:tcPr marT="45725" marB="45725" marR="91450" marL="91450"/>
                </a:tc>
                <a:tc>
                  <a:txBody>
                    <a:bodyPr/>
                    <a:lstStyle/>
                    <a:p>
                      <a:pPr indent="0" lvl="0" marL="0" marR="0" rtl="0" algn="l">
                        <a:spcBef>
                          <a:spcPts val="0"/>
                        </a:spcBef>
                        <a:spcAft>
                          <a:spcPts val="0"/>
                        </a:spcAft>
                        <a:buNone/>
                      </a:pPr>
                      <a:r>
                        <a:rPr lang="en-GB" sz="1800"/>
                        <a:t>Activation function</a:t>
                      </a:r>
                      <a:endParaRPr/>
                    </a:p>
                  </a:txBody>
                  <a:tcPr marT="45725" marB="45725" marR="91450" marL="91450"/>
                </a:tc>
              </a:tr>
              <a:tr h="365750">
                <a:tc>
                  <a:txBody>
                    <a:bodyPr/>
                    <a:lstStyle/>
                    <a:p>
                      <a:pPr indent="0" lvl="0" marL="0" marR="0" rtl="0" algn="l">
                        <a:lnSpc>
                          <a:spcPct val="100000"/>
                        </a:lnSpc>
                        <a:spcBef>
                          <a:spcPts val="0"/>
                        </a:spcBef>
                        <a:spcAft>
                          <a:spcPts val="0"/>
                        </a:spcAft>
                        <a:buClr>
                          <a:srgbClr val="002060"/>
                        </a:buClr>
                        <a:buSzPts val="1800"/>
                        <a:buFont typeface="Calibri"/>
                        <a:buNone/>
                      </a:pPr>
                      <a:r>
                        <a:rPr lang="en-GB" sz="1800" u="sng">
                          <a:solidFill>
                            <a:schemeClr val="hlink"/>
                          </a:solidFill>
                          <a:hlinkClick r:id="rId16"/>
                        </a:rPr>
                        <a:t>Glorot &amp; Bengio, PMLR, 2010</a:t>
                      </a:r>
                      <a:endParaRPr sz="1800">
                        <a:solidFill>
                          <a:srgbClr val="002060"/>
                        </a:solidFill>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GB" sz="1800"/>
                        <a:t>logistic, tanh</a:t>
                      </a:r>
                      <a:endParaRPr/>
                    </a:p>
                  </a:txBody>
                  <a:tcPr marT="45725" marB="45725" marR="91450" marL="91450"/>
                </a:tc>
              </a:tr>
              <a:tr h="365750">
                <a:tc>
                  <a:txBody>
                    <a:bodyPr/>
                    <a:lstStyle/>
                    <a:p>
                      <a:pPr indent="0" lvl="0" marL="0" marR="0" rtl="0" algn="l">
                        <a:spcBef>
                          <a:spcPts val="0"/>
                        </a:spcBef>
                        <a:spcAft>
                          <a:spcPts val="0"/>
                        </a:spcAft>
                        <a:buNone/>
                      </a:pPr>
                      <a:r>
                        <a:rPr lang="en-GB" sz="1800" u="sng">
                          <a:solidFill>
                            <a:schemeClr val="hlink"/>
                          </a:solidFill>
                          <a:hlinkClick r:id="rId17"/>
                        </a:rPr>
                        <a:t>He et al., </a:t>
                      </a:r>
                      <a:r>
                        <a:rPr b="0" i="0" lang="en-GB" sz="1800" u="sng">
                          <a:solidFill>
                            <a:schemeClr val="hlink"/>
                          </a:solidFill>
                          <a:latin typeface="Calibri"/>
                          <a:ea typeface="Calibri"/>
                          <a:cs typeface="Calibri"/>
                          <a:sym typeface="Calibri"/>
                          <a:hlinkClick r:id="rId18"/>
                        </a:rPr>
                        <a:t>ICCV, 2015</a:t>
                      </a:r>
                      <a:endParaRPr sz="1800">
                        <a:solidFill>
                          <a:srgbClr val="002060"/>
                        </a:solidFill>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GB" sz="1800"/>
                        <a:t>ReLU</a:t>
                      </a:r>
                      <a:endParaRPr/>
                    </a:p>
                  </a:txBody>
                  <a:tcPr marT="45725" marB="45725" marR="91450" marL="91450"/>
                </a:tc>
              </a:tr>
              <a:tr h="440250">
                <a:tc>
                  <a:txBody>
                    <a:bodyPr/>
                    <a:lstStyle/>
                    <a:p>
                      <a:pPr indent="0" lvl="0" marL="0" marR="0" rtl="0" algn="l">
                        <a:spcBef>
                          <a:spcPts val="0"/>
                        </a:spcBef>
                        <a:spcAft>
                          <a:spcPts val="0"/>
                        </a:spcAft>
                        <a:buNone/>
                      </a:pPr>
                      <a:r>
                        <a:rPr lang="en-GB" sz="1800"/>
                        <a:t>LeCun</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GB" sz="1800"/>
                        <a:t>SELU</a:t>
                      </a:r>
                      <a:endParaRPr/>
                    </a:p>
                  </a:txBody>
                  <a:tcPr marT="45725" marB="45725" marR="91450" marL="91450"/>
                </a:tc>
              </a:tr>
            </a:tbl>
          </a:graphicData>
        </a:graphic>
      </p:graphicFrame>
      <p:sp>
        <p:nvSpPr>
          <p:cNvPr id="1578" name="Google Shape;1578;p54"/>
          <p:cNvSpPr/>
          <p:nvPr/>
        </p:nvSpPr>
        <p:spPr>
          <a:xfrm>
            <a:off x="5215225" y="4889094"/>
            <a:ext cx="1896776" cy="376000"/>
          </a:xfrm>
          <a:prstGeom prst="rect">
            <a:avLst/>
          </a:prstGeom>
          <a:blipFill rotWithShape="1">
            <a:blip r:embed="rId19">
              <a:alphaModFix/>
            </a:blip>
            <a:stretch>
              <a:fillRect b="-164506" l="0" r="0" t="-1032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1579" name="Google Shape;1579;p54"/>
          <p:cNvSpPr/>
          <p:nvPr/>
        </p:nvSpPr>
        <p:spPr>
          <a:xfrm>
            <a:off x="5215225" y="5728847"/>
            <a:ext cx="1896776" cy="353943"/>
          </a:xfrm>
          <a:prstGeom prst="rect">
            <a:avLst/>
          </a:prstGeom>
          <a:blipFill rotWithShape="1">
            <a:blip r:embed="rId20">
              <a:alphaModFix/>
            </a:blip>
            <a:stretch>
              <a:fillRect b="-172391" l="0" r="0" t="-11722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1580" name="Google Shape;1580;p54"/>
          <p:cNvPicPr preferRelativeResize="0"/>
          <p:nvPr/>
        </p:nvPicPr>
        <p:blipFill rotWithShape="1">
          <a:blip r:embed="rId21">
            <a:alphaModFix/>
          </a:blip>
          <a:srcRect b="0" l="0" r="0" t="0"/>
          <a:stretch/>
        </p:blipFill>
        <p:spPr>
          <a:xfrm>
            <a:off x="10716299" y="170160"/>
            <a:ext cx="1310447" cy="730794"/>
          </a:xfrm>
          <a:prstGeom prst="rect">
            <a:avLst/>
          </a:prstGeom>
          <a:noFill/>
          <a:ln>
            <a:noFill/>
          </a:ln>
        </p:spPr>
      </p:pic>
      <p:sp>
        <p:nvSpPr>
          <p:cNvPr id="1581" name="Google Shape;1581;p54"/>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55"/>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Activation functions</a:t>
            </a:r>
            <a:endParaRPr/>
          </a:p>
        </p:txBody>
      </p:sp>
      <p:pic>
        <p:nvPicPr>
          <p:cNvPr descr="Chart, line chart&#10;&#10;Description automatically generated" id="1588" name="Google Shape;1588;p55"/>
          <p:cNvPicPr preferRelativeResize="0"/>
          <p:nvPr/>
        </p:nvPicPr>
        <p:blipFill rotWithShape="1">
          <a:blip r:embed="rId3">
            <a:alphaModFix/>
          </a:blip>
          <a:srcRect b="0" l="0" r="0" t="0"/>
          <a:stretch/>
        </p:blipFill>
        <p:spPr>
          <a:xfrm>
            <a:off x="482600" y="1440712"/>
            <a:ext cx="3388360" cy="3124513"/>
          </a:xfrm>
          <a:prstGeom prst="rect">
            <a:avLst/>
          </a:prstGeom>
          <a:noFill/>
          <a:ln>
            <a:noFill/>
          </a:ln>
        </p:spPr>
      </p:pic>
      <p:pic>
        <p:nvPicPr>
          <p:cNvPr descr="Chart, line chart&#10;&#10;Description automatically generated" id="1589" name="Google Shape;1589;p55"/>
          <p:cNvPicPr preferRelativeResize="0"/>
          <p:nvPr/>
        </p:nvPicPr>
        <p:blipFill rotWithShape="1">
          <a:blip r:embed="rId4">
            <a:alphaModFix/>
          </a:blip>
          <a:srcRect b="0" l="0" r="0" t="0"/>
          <a:stretch/>
        </p:blipFill>
        <p:spPr>
          <a:xfrm>
            <a:off x="4363829" y="1089540"/>
            <a:ext cx="3388360" cy="3124512"/>
          </a:xfrm>
          <a:prstGeom prst="rect">
            <a:avLst/>
          </a:prstGeom>
          <a:noFill/>
          <a:ln>
            <a:noFill/>
          </a:ln>
        </p:spPr>
      </p:pic>
      <p:sp>
        <p:nvSpPr>
          <p:cNvPr id="1590" name="Google Shape;1590;p55"/>
          <p:cNvSpPr txBox="1"/>
          <p:nvPr/>
        </p:nvSpPr>
        <p:spPr>
          <a:xfrm>
            <a:off x="838200" y="4605634"/>
            <a:ext cx="2730106" cy="1169551"/>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 Smooth</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tanh: ~ zero centered outputs</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Slow to calculate</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Sigmoid has only positive outputs</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Vanishing gradients</a:t>
            </a:r>
            <a:endParaRPr/>
          </a:p>
        </p:txBody>
      </p:sp>
      <p:sp>
        <p:nvSpPr>
          <p:cNvPr id="1591" name="Google Shape;1591;p55"/>
          <p:cNvSpPr txBox="1"/>
          <p:nvPr/>
        </p:nvSpPr>
        <p:spPr>
          <a:xfrm>
            <a:off x="4783998" y="4228800"/>
            <a:ext cx="2881110" cy="2585323"/>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 Fast</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Positive gradient</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Sparse outputs</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Piecewise linear spline</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Kink at 0 leads to jump in derivative</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Positive unbounded outputs</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Invariance to scaling</a:t>
            </a:r>
            <a:endParaRPr/>
          </a:p>
          <a:p>
            <a:pPr indent="0" lvl="0" marL="0" marR="0" rtl="0" algn="l">
              <a:spcBef>
                <a:spcPts val="0"/>
              </a:spcBef>
              <a:spcAft>
                <a:spcPts val="0"/>
              </a:spcAft>
              <a:buNone/>
            </a:pPr>
            <a:br>
              <a:rPr lang="en-GB" sz="14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ReLU: </a:t>
            </a:r>
            <a:r>
              <a:rPr lang="en-GB" sz="1000" u="sng">
                <a:solidFill>
                  <a:schemeClr val="hlink"/>
                </a:solidFill>
                <a:latin typeface="Calibri"/>
                <a:ea typeface="Calibri"/>
                <a:cs typeface="Calibri"/>
                <a:sym typeface="Calibri"/>
                <a:hlinkClick r:id="rId5"/>
              </a:rPr>
              <a:t>Glorot et al, 2011</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leaky ReLU: </a:t>
            </a:r>
            <a:r>
              <a:rPr lang="en-GB" sz="1000" u="sng">
                <a:solidFill>
                  <a:schemeClr val="hlink"/>
                </a:solidFill>
                <a:latin typeface="Calibri"/>
                <a:ea typeface="Calibri"/>
                <a:cs typeface="Calibri"/>
                <a:sym typeface="Calibri"/>
                <a:hlinkClick r:id="rId6"/>
              </a:rPr>
              <a:t>Xu et al, 2015</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GB" sz="1000">
                <a:solidFill>
                  <a:schemeClr val="dk1"/>
                </a:solidFill>
                <a:latin typeface="Calibri"/>
                <a:ea typeface="Calibri"/>
                <a:cs typeface="Calibri"/>
                <a:sym typeface="Calibri"/>
              </a:rPr>
              <a:t>Spline: </a:t>
            </a:r>
            <a:r>
              <a:rPr lang="en-GB" sz="1000" u="sng">
                <a:solidFill>
                  <a:schemeClr val="hlink"/>
                </a:solidFill>
                <a:latin typeface="Calibri"/>
                <a:ea typeface="Calibri"/>
                <a:cs typeface="Calibri"/>
                <a:sym typeface="Calibri"/>
                <a:hlinkClick r:id="rId7"/>
              </a:rPr>
              <a:t>Poggio, CBMM, 2015</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8"/>
              </a:rPr>
              <a:t>Strang SIAM News, 2018</a:t>
            </a:r>
            <a:r>
              <a:rPr lang="en-GB" sz="1000">
                <a:solidFill>
                  <a:schemeClr val="dk1"/>
                </a:solidFill>
                <a:latin typeface="Calibri"/>
                <a:ea typeface="Calibri"/>
                <a:cs typeface="Calibri"/>
                <a:sym typeface="Calibri"/>
              </a:rPr>
              <a:t>, </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9"/>
              </a:rPr>
              <a:t>Belstrino &amp; Baraniuk, ICML, 2018</a:t>
            </a:r>
            <a:endParaRPr sz="1000">
              <a:solidFill>
                <a:schemeClr val="dk1"/>
              </a:solidFill>
              <a:latin typeface="Calibri"/>
              <a:ea typeface="Calibri"/>
              <a:cs typeface="Calibri"/>
              <a:sym typeface="Calibri"/>
            </a:endParaRPr>
          </a:p>
        </p:txBody>
      </p:sp>
      <p:sp>
        <p:nvSpPr>
          <p:cNvPr id="1592" name="Google Shape;1592;p55"/>
          <p:cNvSpPr txBox="1"/>
          <p:nvPr/>
        </p:nvSpPr>
        <p:spPr>
          <a:xfrm>
            <a:off x="8654091" y="4683988"/>
            <a:ext cx="3064685" cy="1692771"/>
          </a:xfrm>
          <a:prstGeom prst="rect">
            <a:avLst/>
          </a:prstGeom>
          <a:blipFill rotWithShape="1">
            <a:blip r:embed="rId10">
              <a:alphaModFix/>
            </a:blip>
            <a:stretch>
              <a:fillRect b="-740" l="-82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descr="Chart, line chart&#10;&#10;Description automatically generated" id="1593" name="Google Shape;1593;p55"/>
          <p:cNvPicPr preferRelativeResize="0"/>
          <p:nvPr/>
        </p:nvPicPr>
        <p:blipFill rotWithShape="1">
          <a:blip r:embed="rId11">
            <a:alphaModFix/>
          </a:blip>
          <a:srcRect b="0" l="0" r="0" t="0"/>
          <a:stretch/>
        </p:blipFill>
        <p:spPr>
          <a:xfrm>
            <a:off x="8245058" y="1440712"/>
            <a:ext cx="3388360" cy="3124513"/>
          </a:xfrm>
          <a:prstGeom prst="rect">
            <a:avLst/>
          </a:prstGeom>
          <a:noFill/>
          <a:ln>
            <a:noFill/>
          </a:ln>
        </p:spPr>
      </p:pic>
      <p:sp>
        <p:nvSpPr>
          <p:cNvPr id="1594" name="Google Shape;1594;p55"/>
          <p:cNvSpPr txBox="1"/>
          <p:nvPr/>
        </p:nvSpPr>
        <p:spPr>
          <a:xfrm>
            <a:off x="9263715" y="1256046"/>
            <a:ext cx="15834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Exponential LU</a:t>
            </a:r>
            <a:endParaRPr/>
          </a:p>
        </p:txBody>
      </p:sp>
      <p:sp>
        <p:nvSpPr>
          <p:cNvPr id="1595" name="Google Shape;1595;p55"/>
          <p:cNvSpPr txBox="1"/>
          <p:nvPr/>
        </p:nvSpPr>
        <p:spPr>
          <a:xfrm>
            <a:off x="5444699" y="1021264"/>
            <a:ext cx="13026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Rectified LU</a:t>
            </a:r>
            <a:endParaRPr/>
          </a:p>
        </p:txBody>
      </p:sp>
      <p:pic>
        <p:nvPicPr>
          <p:cNvPr id="1596" name="Google Shape;1596;p55"/>
          <p:cNvPicPr preferRelativeResize="0"/>
          <p:nvPr/>
        </p:nvPicPr>
        <p:blipFill rotWithShape="1">
          <a:blip r:embed="rId12">
            <a:alphaModFix/>
          </a:blip>
          <a:srcRect b="0" l="0" r="0" t="0"/>
          <a:stretch/>
        </p:blipFill>
        <p:spPr>
          <a:xfrm>
            <a:off x="10716299" y="170160"/>
            <a:ext cx="1310447" cy="730794"/>
          </a:xfrm>
          <a:prstGeom prst="rect">
            <a:avLst/>
          </a:prstGeom>
          <a:noFill/>
          <a:ln>
            <a:noFill/>
          </a:ln>
        </p:spPr>
      </p:pic>
      <p:sp>
        <p:nvSpPr>
          <p:cNvPr id="1597" name="Google Shape;1597;p55"/>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Learning rate</a:t>
            </a:r>
            <a:endParaRPr/>
          </a:p>
        </p:txBody>
      </p:sp>
      <p:pic>
        <p:nvPicPr>
          <p:cNvPr id="1604" name="Google Shape;1604;p56"/>
          <p:cNvPicPr preferRelativeResize="0"/>
          <p:nvPr/>
        </p:nvPicPr>
        <p:blipFill rotWithShape="1">
          <a:blip r:embed="rId3">
            <a:alphaModFix/>
          </a:blip>
          <a:srcRect b="0" l="0" r="0" t="0"/>
          <a:stretch/>
        </p:blipFill>
        <p:spPr>
          <a:xfrm>
            <a:off x="601134" y="4127759"/>
            <a:ext cx="3493922" cy="2365116"/>
          </a:xfrm>
          <a:prstGeom prst="rect">
            <a:avLst/>
          </a:prstGeom>
          <a:noFill/>
          <a:ln>
            <a:noFill/>
          </a:ln>
        </p:spPr>
      </p:pic>
      <p:pic>
        <p:nvPicPr>
          <p:cNvPr id="1605" name="Google Shape;1605;p56"/>
          <p:cNvPicPr preferRelativeResize="0"/>
          <p:nvPr/>
        </p:nvPicPr>
        <p:blipFill rotWithShape="1">
          <a:blip r:embed="rId4">
            <a:alphaModFix/>
          </a:blip>
          <a:srcRect b="0" l="0" r="0" t="0"/>
          <a:stretch/>
        </p:blipFill>
        <p:spPr>
          <a:xfrm>
            <a:off x="4376902" y="1605338"/>
            <a:ext cx="3620023" cy="2450477"/>
          </a:xfrm>
          <a:prstGeom prst="rect">
            <a:avLst/>
          </a:prstGeom>
          <a:noFill/>
          <a:ln>
            <a:noFill/>
          </a:ln>
        </p:spPr>
      </p:pic>
      <p:pic>
        <p:nvPicPr>
          <p:cNvPr id="1606" name="Google Shape;1606;p56"/>
          <p:cNvPicPr preferRelativeResize="0"/>
          <p:nvPr/>
        </p:nvPicPr>
        <p:blipFill rotWithShape="1">
          <a:blip r:embed="rId5">
            <a:alphaModFix/>
          </a:blip>
          <a:srcRect b="0" l="0" r="0" t="0"/>
          <a:stretch/>
        </p:blipFill>
        <p:spPr>
          <a:xfrm>
            <a:off x="599099" y="1607816"/>
            <a:ext cx="3490277" cy="2362649"/>
          </a:xfrm>
          <a:prstGeom prst="rect">
            <a:avLst/>
          </a:prstGeom>
          <a:noFill/>
          <a:ln>
            <a:noFill/>
          </a:ln>
        </p:spPr>
      </p:pic>
      <p:pic>
        <p:nvPicPr>
          <p:cNvPr id="1607" name="Google Shape;1607;p56"/>
          <p:cNvPicPr preferRelativeResize="0"/>
          <p:nvPr/>
        </p:nvPicPr>
        <p:blipFill rotWithShape="1">
          <a:blip r:embed="rId6">
            <a:alphaModFix/>
          </a:blip>
          <a:srcRect b="0" l="0" r="0" t="0"/>
          <a:stretch/>
        </p:blipFill>
        <p:spPr>
          <a:xfrm>
            <a:off x="4376902" y="4089135"/>
            <a:ext cx="3620023" cy="2450477"/>
          </a:xfrm>
          <a:prstGeom prst="rect">
            <a:avLst/>
          </a:prstGeom>
          <a:noFill/>
          <a:ln>
            <a:noFill/>
          </a:ln>
        </p:spPr>
      </p:pic>
      <p:sp>
        <p:nvSpPr>
          <p:cNvPr id="1608" name="Google Shape;1608;p56"/>
          <p:cNvSpPr txBox="1"/>
          <p:nvPr/>
        </p:nvSpPr>
        <p:spPr>
          <a:xfrm>
            <a:off x="8461611" y="2519474"/>
            <a:ext cx="3904852" cy="3139321"/>
          </a:xfrm>
          <a:prstGeom prst="rect">
            <a:avLst/>
          </a:prstGeom>
          <a:blipFill rotWithShape="1">
            <a:blip r:embed="rId7">
              <a:alphaModFix/>
            </a:blip>
            <a:stretch>
              <a:fillRect b="0" l="-1298" r="-324" t="-80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1609" name="Google Shape;1609;p56"/>
          <p:cNvPicPr preferRelativeResize="0"/>
          <p:nvPr/>
        </p:nvPicPr>
        <p:blipFill rotWithShape="1">
          <a:blip r:embed="rId8">
            <a:alphaModFix/>
          </a:blip>
          <a:srcRect b="0" l="0" r="0" t="0"/>
          <a:stretch/>
        </p:blipFill>
        <p:spPr>
          <a:xfrm>
            <a:off x="10716299" y="170160"/>
            <a:ext cx="1310447" cy="730794"/>
          </a:xfrm>
          <a:prstGeom prst="rect">
            <a:avLst/>
          </a:prstGeom>
          <a:noFill/>
          <a:ln>
            <a:noFill/>
          </a:ln>
        </p:spPr>
      </p:pic>
      <p:sp>
        <p:nvSpPr>
          <p:cNvPr id="1610" name="Google Shape;1610;p56"/>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Learning rate schedule</a:t>
            </a:r>
            <a:endParaRPr/>
          </a:p>
        </p:txBody>
      </p:sp>
      <p:sp>
        <p:nvSpPr>
          <p:cNvPr id="1617" name="Google Shape;1617;p57"/>
          <p:cNvSpPr txBox="1"/>
          <p:nvPr>
            <p:ph idx="1" type="body"/>
          </p:nvPr>
        </p:nvSpPr>
        <p:spPr>
          <a:xfrm>
            <a:off x="838200" y="1825625"/>
            <a:ext cx="10515600" cy="4351338"/>
          </a:xfrm>
          <a:prstGeom prst="rect">
            <a:avLst/>
          </a:prstGeom>
          <a:blipFill rotWithShape="1">
            <a:blip r:embed="rId3">
              <a:alphaModFix/>
            </a:blip>
            <a:stretch>
              <a:fillRect b="-20639" l="-1085" r="0" t="-24126"/>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GB"/>
              <a:t> </a:t>
            </a:r>
            <a:endParaRPr/>
          </a:p>
        </p:txBody>
      </p:sp>
      <p:grpSp>
        <p:nvGrpSpPr>
          <p:cNvPr id="1618" name="Google Shape;1618;p57"/>
          <p:cNvGrpSpPr/>
          <p:nvPr/>
        </p:nvGrpSpPr>
        <p:grpSpPr>
          <a:xfrm>
            <a:off x="8204769" y="435473"/>
            <a:ext cx="3708589" cy="2993527"/>
            <a:chOff x="8204769" y="435473"/>
            <a:chExt cx="3708589" cy="2993527"/>
          </a:xfrm>
        </p:grpSpPr>
        <p:pic>
          <p:nvPicPr>
            <p:cNvPr id="1619" name="Google Shape;1619;p57"/>
            <p:cNvPicPr preferRelativeResize="0"/>
            <p:nvPr/>
          </p:nvPicPr>
          <p:blipFill rotWithShape="1">
            <a:blip r:embed="rId4">
              <a:alphaModFix/>
            </a:blip>
            <a:srcRect b="0" l="0" r="0" t="0"/>
            <a:stretch/>
          </p:blipFill>
          <p:spPr>
            <a:xfrm>
              <a:off x="8204769" y="435473"/>
              <a:ext cx="3708589" cy="2510429"/>
            </a:xfrm>
            <a:prstGeom prst="rect">
              <a:avLst/>
            </a:prstGeom>
            <a:noFill/>
            <a:ln>
              <a:noFill/>
            </a:ln>
          </p:spPr>
        </p:pic>
        <p:cxnSp>
          <p:nvCxnSpPr>
            <p:cNvPr id="1620" name="Google Shape;1620;p57"/>
            <p:cNvCxnSpPr/>
            <p:nvPr/>
          </p:nvCxnSpPr>
          <p:spPr>
            <a:xfrm>
              <a:off x="9730854" y="3429000"/>
              <a:ext cx="832514" cy="0"/>
            </a:xfrm>
            <a:prstGeom prst="straightConnector1">
              <a:avLst/>
            </a:prstGeom>
            <a:noFill/>
            <a:ln cap="flat" cmpd="sng" w="9525">
              <a:solidFill>
                <a:schemeClr val="accent1"/>
              </a:solidFill>
              <a:prstDash val="solid"/>
              <a:miter lim="800000"/>
              <a:headEnd len="sm" w="sm" type="none"/>
              <a:tailEnd len="sm" w="sm" type="none"/>
            </a:ln>
          </p:spPr>
        </p:cxnSp>
        <p:cxnSp>
          <p:nvCxnSpPr>
            <p:cNvPr id="1621" name="Google Shape;1621;p57"/>
            <p:cNvCxnSpPr/>
            <p:nvPr/>
          </p:nvCxnSpPr>
          <p:spPr>
            <a:xfrm rot="10800000">
              <a:off x="10563367" y="2945902"/>
              <a:ext cx="0" cy="483098"/>
            </a:xfrm>
            <a:prstGeom prst="straightConnector1">
              <a:avLst/>
            </a:prstGeom>
            <a:noFill/>
            <a:ln cap="flat" cmpd="sng" w="9525">
              <a:solidFill>
                <a:schemeClr val="accent1"/>
              </a:solidFill>
              <a:prstDash val="solid"/>
              <a:miter lim="800000"/>
              <a:headEnd len="sm" w="sm" type="none"/>
              <a:tailEnd len="med" w="med" type="triangle"/>
            </a:ln>
          </p:spPr>
        </p:cxnSp>
      </p:grpSp>
      <p:pic>
        <p:nvPicPr>
          <p:cNvPr id="1622" name="Google Shape;1622;p57"/>
          <p:cNvPicPr preferRelativeResize="0"/>
          <p:nvPr/>
        </p:nvPicPr>
        <p:blipFill rotWithShape="1">
          <a:blip r:embed="rId5">
            <a:alphaModFix/>
          </a:blip>
          <a:srcRect b="0" l="0" r="0" t="0"/>
          <a:stretch/>
        </p:blipFill>
        <p:spPr>
          <a:xfrm>
            <a:off x="10716299" y="6038714"/>
            <a:ext cx="1310447" cy="730794"/>
          </a:xfrm>
          <a:prstGeom prst="rect">
            <a:avLst/>
          </a:prstGeom>
          <a:noFill/>
          <a:ln>
            <a:noFill/>
          </a:ln>
        </p:spPr>
      </p:pic>
      <p:sp>
        <p:nvSpPr>
          <p:cNvPr id="1623" name="Google Shape;1623;p57"/>
          <p:cNvSpPr txBox="1"/>
          <p:nvPr/>
        </p:nvSpPr>
        <p:spPr>
          <a:xfrm>
            <a:off x="11072937" y="6038267"/>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58"/>
          <p:cNvSpPr txBox="1"/>
          <p:nvPr>
            <p:ph type="title"/>
          </p:nvPr>
        </p:nvSpPr>
        <p:spPr>
          <a:xfrm>
            <a:off x="838200" y="4147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Regularization</a:t>
            </a:r>
            <a:endParaRPr/>
          </a:p>
        </p:txBody>
      </p:sp>
      <p:sp>
        <p:nvSpPr>
          <p:cNvPr id="1630" name="Google Shape;1630;p58"/>
          <p:cNvSpPr txBox="1"/>
          <p:nvPr>
            <p:ph idx="1" type="body"/>
          </p:nvPr>
        </p:nvSpPr>
        <p:spPr>
          <a:xfrm>
            <a:off x="838200" y="2023518"/>
            <a:ext cx="10515600" cy="3790428"/>
          </a:xfrm>
          <a:prstGeom prst="rect">
            <a:avLst/>
          </a:prstGeom>
          <a:blipFill rotWithShape="1">
            <a:blip r:embed="rId3">
              <a:alphaModFix/>
            </a:blip>
            <a:stretch>
              <a:fillRect b="-3676" l="-1085" r="-1566" t="-3677"/>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GB"/>
              <a:t> </a:t>
            </a:r>
            <a:endParaRPr/>
          </a:p>
        </p:txBody>
      </p:sp>
      <p:pic>
        <p:nvPicPr>
          <p:cNvPr id="1631" name="Google Shape;1631;p58"/>
          <p:cNvPicPr preferRelativeResize="0"/>
          <p:nvPr/>
        </p:nvPicPr>
        <p:blipFill rotWithShape="1">
          <a:blip r:embed="rId4">
            <a:alphaModFix/>
          </a:blip>
          <a:srcRect b="0" l="0" r="0" t="0"/>
          <a:stretch/>
        </p:blipFill>
        <p:spPr>
          <a:xfrm>
            <a:off x="10716299" y="170160"/>
            <a:ext cx="1310447" cy="730794"/>
          </a:xfrm>
          <a:prstGeom prst="rect">
            <a:avLst/>
          </a:prstGeom>
          <a:noFill/>
          <a:ln>
            <a:noFill/>
          </a:ln>
        </p:spPr>
      </p:pic>
      <p:sp>
        <p:nvSpPr>
          <p:cNvPr id="1632" name="Google Shape;1632;p58"/>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Regularization</a:t>
            </a:r>
            <a:endParaRPr/>
          </a:p>
        </p:txBody>
      </p:sp>
      <p:sp>
        <p:nvSpPr>
          <p:cNvPr id="1639" name="Google Shape;1639;p59"/>
          <p:cNvSpPr txBox="1"/>
          <p:nvPr>
            <p:ph idx="1" type="body"/>
          </p:nvPr>
        </p:nvSpPr>
        <p:spPr>
          <a:xfrm>
            <a:off x="838200" y="1825624"/>
            <a:ext cx="10515600" cy="486221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833C0B"/>
              </a:buClr>
              <a:buSzPts val="2800"/>
              <a:buChar char="•"/>
            </a:pPr>
            <a:r>
              <a:rPr lang="en-GB">
                <a:solidFill>
                  <a:srgbClr val="833C0B"/>
                </a:solidFill>
              </a:rPr>
              <a:t>Skip connections</a:t>
            </a:r>
            <a:r>
              <a:rPr lang="en-GB">
                <a:solidFill>
                  <a:srgbClr val="0070C0"/>
                </a:solidFill>
              </a:rPr>
              <a:t>: the input can be added to the output of a set of layers if the output has the same dimension and is similar to the input. This refreshes the output, kickstarts learning and can avoid vanishing gradients. </a:t>
            </a:r>
            <a:br>
              <a:rPr lang="en-GB">
                <a:solidFill>
                  <a:srgbClr val="0070C0"/>
                </a:solidFill>
              </a:rPr>
            </a:br>
            <a:endParaRPr>
              <a:solidFill>
                <a:srgbClr val="0070C0"/>
              </a:solidFill>
            </a:endParaRPr>
          </a:p>
          <a:p>
            <a:pPr indent="-228600" lvl="0" marL="228600" rtl="0" algn="l">
              <a:lnSpc>
                <a:spcPct val="90000"/>
              </a:lnSpc>
              <a:spcBef>
                <a:spcPts val="1000"/>
              </a:spcBef>
              <a:spcAft>
                <a:spcPts val="0"/>
              </a:spcAft>
              <a:buClr>
                <a:srgbClr val="833C0B"/>
              </a:buClr>
              <a:buSzPts val="2800"/>
              <a:buChar char="•"/>
            </a:pPr>
            <a:r>
              <a:rPr lang="en-GB">
                <a:solidFill>
                  <a:srgbClr val="833C0B"/>
                </a:solidFill>
              </a:rPr>
              <a:t>Transfer learning or pretraining</a:t>
            </a:r>
            <a:r>
              <a:rPr lang="en-GB">
                <a:solidFill>
                  <a:srgbClr val="0070C0"/>
                </a:solidFill>
              </a:rPr>
              <a:t>: </a:t>
            </a:r>
            <a:br>
              <a:rPr lang="en-GB">
                <a:solidFill>
                  <a:srgbClr val="0070C0"/>
                </a:solidFill>
              </a:rPr>
            </a:br>
            <a:r>
              <a:rPr lang="en-GB">
                <a:solidFill>
                  <a:srgbClr val="0070C0"/>
                </a:solidFill>
              </a:rPr>
              <a:t>initialize weights with good starting </a:t>
            </a:r>
            <a:br>
              <a:rPr lang="en-GB">
                <a:solidFill>
                  <a:srgbClr val="0070C0"/>
                </a:solidFill>
              </a:rPr>
            </a:br>
            <a:r>
              <a:rPr lang="en-GB">
                <a:solidFill>
                  <a:srgbClr val="0070C0"/>
                </a:solidFill>
              </a:rPr>
              <a:t>values from a network that was </a:t>
            </a:r>
            <a:br>
              <a:rPr lang="en-GB">
                <a:solidFill>
                  <a:srgbClr val="0070C0"/>
                </a:solidFill>
              </a:rPr>
            </a:br>
            <a:r>
              <a:rPr lang="en-GB">
                <a:solidFill>
                  <a:srgbClr val="0070C0"/>
                </a:solidFill>
              </a:rPr>
              <a:t>trained with lots of data for a similar </a:t>
            </a:r>
            <a:br>
              <a:rPr lang="en-GB">
                <a:solidFill>
                  <a:srgbClr val="0070C0"/>
                </a:solidFill>
              </a:rPr>
            </a:br>
            <a:r>
              <a:rPr lang="en-GB">
                <a:solidFill>
                  <a:srgbClr val="0070C0"/>
                </a:solidFill>
              </a:rPr>
              <a:t>task.  </a:t>
            </a:r>
            <a:endParaRPr/>
          </a:p>
          <a:p>
            <a:pPr indent="-228600" lvl="0" marL="228600" rtl="0" algn="l">
              <a:lnSpc>
                <a:spcPct val="90000"/>
              </a:lnSpc>
              <a:spcBef>
                <a:spcPts val="1000"/>
              </a:spcBef>
              <a:spcAft>
                <a:spcPts val="0"/>
              </a:spcAft>
              <a:buClr>
                <a:srgbClr val="833C0B"/>
              </a:buClr>
              <a:buSzPts val="2800"/>
              <a:buChar char="•"/>
            </a:pPr>
            <a:r>
              <a:rPr lang="en-GB">
                <a:solidFill>
                  <a:srgbClr val="833C0B"/>
                </a:solidFill>
              </a:rPr>
              <a:t>Data augmentation</a:t>
            </a:r>
            <a:r>
              <a:rPr lang="en-GB">
                <a:solidFill>
                  <a:srgbClr val="0070C0"/>
                </a:solidFill>
              </a:rPr>
              <a:t>: for images, flip</a:t>
            </a:r>
            <a:br>
              <a:rPr lang="en-GB">
                <a:solidFill>
                  <a:srgbClr val="0070C0"/>
                </a:solidFill>
              </a:rPr>
            </a:br>
            <a:r>
              <a:rPr lang="en-GB">
                <a:solidFill>
                  <a:srgbClr val="0070C0"/>
                </a:solidFill>
              </a:rPr>
              <a:t>rotate, shift, zoom and change lighting</a:t>
            </a:r>
            <a:br>
              <a:rPr lang="en-GB">
                <a:solidFill>
                  <a:srgbClr val="0070C0"/>
                </a:solidFill>
              </a:rPr>
            </a:br>
            <a:r>
              <a:rPr lang="en-GB">
                <a:solidFill>
                  <a:srgbClr val="0070C0"/>
                </a:solidFill>
              </a:rPr>
              <a:t>to create new training data.</a:t>
            </a:r>
            <a:endParaRPr/>
          </a:p>
        </p:txBody>
      </p:sp>
      <p:pic>
        <p:nvPicPr>
          <p:cNvPr id="1640" name="Google Shape;1640;p59"/>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641" name="Google Shape;1641;p59"/>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grpSp>
        <p:nvGrpSpPr>
          <p:cNvPr id="1642" name="Google Shape;1642;p59"/>
          <p:cNvGrpSpPr/>
          <p:nvPr/>
        </p:nvGrpSpPr>
        <p:grpSpPr>
          <a:xfrm>
            <a:off x="6727975" y="3124926"/>
            <a:ext cx="5298771" cy="2263609"/>
            <a:chOff x="6673852" y="4421875"/>
            <a:chExt cx="5298771" cy="2263609"/>
          </a:xfrm>
        </p:grpSpPr>
        <p:pic>
          <p:nvPicPr>
            <p:cNvPr id="1643" name="Google Shape;1643;p59"/>
            <p:cNvPicPr preferRelativeResize="0"/>
            <p:nvPr/>
          </p:nvPicPr>
          <p:blipFill rotWithShape="1">
            <a:blip r:embed="rId4">
              <a:alphaModFix/>
            </a:blip>
            <a:srcRect b="0" l="0" r="0" t="0"/>
            <a:stretch/>
          </p:blipFill>
          <p:spPr>
            <a:xfrm>
              <a:off x="6673852" y="4421875"/>
              <a:ext cx="5298771" cy="2263609"/>
            </a:xfrm>
            <a:prstGeom prst="rect">
              <a:avLst/>
            </a:prstGeom>
            <a:noFill/>
            <a:ln>
              <a:noFill/>
            </a:ln>
          </p:spPr>
        </p:pic>
        <p:sp>
          <p:nvSpPr>
            <p:cNvPr id="1644" name="Google Shape;1644;p59"/>
            <p:cNvSpPr txBox="1"/>
            <p:nvPr/>
          </p:nvSpPr>
          <p:spPr>
            <a:xfrm>
              <a:off x="9543054" y="4637877"/>
              <a:ext cx="1810746" cy="2265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5"/>
                </a:rPr>
                <a:t>Li et al. NIPS, 2018</a:t>
              </a:r>
              <a:endParaRPr sz="1800">
                <a:solidFill>
                  <a:schemeClr val="dk1"/>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Regularization: early stopping</a:t>
            </a:r>
            <a:endParaRPr/>
          </a:p>
        </p:txBody>
      </p:sp>
      <p:pic>
        <p:nvPicPr>
          <p:cNvPr id="1651" name="Google Shape;1651;p60"/>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652" name="Google Shape;1652;p60"/>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
        <p:nvSpPr>
          <p:cNvPr id="1653" name="Google Shape;1653;p60"/>
          <p:cNvSpPr txBox="1"/>
          <p:nvPr/>
        </p:nvSpPr>
        <p:spPr>
          <a:xfrm>
            <a:off x="6632812" y="1991327"/>
            <a:ext cx="527009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833C0B"/>
                </a:solidFill>
                <a:latin typeface="Calibri"/>
                <a:ea typeface="Calibri"/>
                <a:cs typeface="Calibri"/>
                <a:sym typeface="Calibri"/>
              </a:rPr>
              <a:t>Training set loss</a:t>
            </a:r>
            <a:r>
              <a:rPr lang="en-GB" sz="1800">
                <a:solidFill>
                  <a:srgbClr val="0070C0"/>
                </a:solidFill>
                <a:latin typeface="Calibri"/>
                <a:ea typeface="Calibri"/>
                <a:cs typeface="Calibri"/>
                <a:sym typeface="Calibri"/>
              </a:rPr>
              <a:t>: minimized by gradient descent</a:t>
            </a:r>
            <a:endParaRPr/>
          </a:p>
          <a:p>
            <a:pPr indent="0" lvl="0" marL="0" marR="0" rtl="0" algn="l">
              <a:spcBef>
                <a:spcPts val="0"/>
              </a:spcBef>
              <a:spcAft>
                <a:spcPts val="0"/>
              </a:spcAft>
              <a:buNone/>
            </a:pPr>
            <a:r>
              <a:rPr lang="en-GB" sz="1800">
                <a:solidFill>
                  <a:srgbClr val="833C0B"/>
                </a:solidFill>
                <a:latin typeface="Calibri"/>
                <a:ea typeface="Calibri"/>
                <a:cs typeface="Calibri"/>
                <a:sym typeface="Calibri"/>
              </a:rPr>
              <a:t>Validation set loss</a:t>
            </a:r>
            <a:r>
              <a:rPr lang="en-GB" sz="1800">
                <a:solidFill>
                  <a:srgbClr val="0070C0"/>
                </a:solidFill>
                <a:latin typeface="Calibri"/>
                <a:ea typeface="Calibri"/>
                <a:cs typeface="Calibri"/>
                <a:sym typeface="Calibri"/>
              </a:rPr>
              <a:t>: used to control overfitting 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for early stopping</a:t>
            </a:r>
            <a:endParaRPr/>
          </a:p>
          <a:p>
            <a:pPr indent="0" lvl="0" marL="0" marR="0" rtl="0" algn="l">
              <a:spcBef>
                <a:spcPts val="0"/>
              </a:spcBef>
              <a:spcAft>
                <a:spcPts val="0"/>
              </a:spcAft>
              <a:buNone/>
            </a:pPr>
            <a:r>
              <a:t/>
            </a:r>
            <a:endParaRPr sz="1800">
              <a:solidFill>
                <a:srgbClr val="0070C0"/>
              </a:solidFill>
              <a:latin typeface="Calibri"/>
              <a:ea typeface="Calibri"/>
              <a:cs typeface="Calibri"/>
              <a:sym typeface="Calibri"/>
            </a:endParaRPr>
          </a:p>
          <a:p>
            <a:pPr indent="0" lvl="0" marL="0" marR="0" rtl="0" algn="l">
              <a:spcBef>
                <a:spcPts val="0"/>
              </a:spcBef>
              <a:spcAft>
                <a:spcPts val="0"/>
              </a:spcAft>
              <a:buNone/>
            </a:pPr>
            <a:r>
              <a:rPr lang="en-GB" sz="1800">
                <a:solidFill>
                  <a:srgbClr val="833C0B"/>
                </a:solidFill>
                <a:latin typeface="Calibri"/>
                <a:ea typeface="Calibri"/>
                <a:cs typeface="Calibri"/>
                <a:sym typeface="Calibri"/>
              </a:rPr>
              <a:t>Early stopping</a:t>
            </a:r>
            <a:r>
              <a:rPr lang="en-GB" sz="1800">
                <a:solidFill>
                  <a:srgbClr val="0070C0"/>
                </a:solidFill>
                <a:latin typeface="Calibri"/>
                <a:ea typeface="Calibri"/>
                <a:cs typeface="Calibri"/>
                <a:sym typeface="Calibri"/>
              </a:rPr>
              <a:t>: if the validation loss does not decrease</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anymore for an number of epoches, stop the training. </a:t>
            </a:r>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Keep the weights that gave the lowest validation loss.</a:t>
            </a:r>
            <a:endParaRPr/>
          </a:p>
        </p:txBody>
      </p:sp>
      <p:pic>
        <p:nvPicPr>
          <p:cNvPr descr="Chart&#10;&#10;Description automatically generated" id="1654" name="Google Shape;1654;p60"/>
          <p:cNvPicPr preferRelativeResize="0"/>
          <p:nvPr/>
        </p:nvPicPr>
        <p:blipFill rotWithShape="1">
          <a:blip r:embed="rId4">
            <a:alphaModFix/>
          </a:blip>
          <a:srcRect b="0" l="0" r="0" t="0"/>
          <a:stretch/>
        </p:blipFill>
        <p:spPr>
          <a:xfrm>
            <a:off x="838200" y="1506791"/>
            <a:ext cx="5562600" cy="5129447"/>
          </a:xfrm>
          <a:prstGeom prst="rect">
            <a:avLst/>
          </a:prstGeom>
          <a:noFill/>
          <a:ln>
            <a:noFill/>
          </a:ln>
        </p:spPr>
      </p:pic>
      <p:grpSp>
        <p:nvGrpSpPr>
          <p:cNvPr id="1655" name="Google Shape;1655;p60"/>
          <p:cNvGrpSpPr/>
          <p:nvPr/>
        </p:nvGrpSpPr>
        <p:grpSpPr>
          <a:xfrm>
            <a:off x="3796924" y="5281684"/>
            <a:ext cx="1532984" cy="805217"/>
            <a:chOff x="3796924" y="5281684"/>
            <a:chExt cx="1532984" cy="805217"/>
          </a:xfrm>
        </p:grpSpPr>
        <p:cxnSp>
          <p:nvCxnSpPr>
            <p:cNvPr id="1656" name="Google Shape;1656;p60"/>
            <p:cNvCxnSpPr/>
            <p:nvPr/>
          </p:nvCxnSpPr>
          <p:spPr>
            <a:xfrm>
              <a:off x="3796924" y="5281684"/>
              <a:ext cx="0" cy="805217"/>
            </a:xfrm>
            <a:prstGeom prst="straightConnector1">
              <a:avLst/>
            </a:prstGeom>
            <a:noFill/>
            <a:ln cap="flat" cmpd="sng" w="38100">
              <a:solidFill>
                <a:srgbClr val="00B050"/>
              </a:solidFill>
              <a:prstDash val="solid"/>
              <a:miter lim="800000"/>
              <a:headEnd len="sm" w="sm" type="none"/>
              <a:tailEnd len="sm" w="sm" type="none"/>
            </a:ln>
          </p:spPr>
        </p:cxnSp>
        <p:sp>
          <p:nvSpPr>
            <p:cNvPr id="1657" name="Google Shape;1657;p60"/>
            <p:cNvSpPr txBox="1"/>
            <p:nvPr/>
          </p:nvSpPr>
          <p:spPr>
            <a:xfrm>
              <a:off x="3796924" y="5351209"/>
              <a:ext cx="15329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00B050"/>
                  </a:solidFill>
                  <a:latin typeface="Calibri"/>
                  <a:ea typeface="Calibri"/>
                  <a:cs typeface="Calibri"/>
                  <a:sym typeface="Calibri"/>
                </a:rPr>
                <a:t>Early stopping</a:t>
              </a:r>
              <a:endParaRPr/>
            </a:p>
          </p:txBody>
        </p:sp>
      </p:grpSp>
      <p:grpSp>
        <p:nvGrpSpPr>
          <p:cNvPr id="1658" name="Google Shape;1658;p60"/>
          <p:cNvGrpSpPr/>
          <p:nvPr/>
        </p:nvGrpSpPr>
        <p:grpSpPr>
          <a:xfrm>
            <a:off x="1938598" y="2155882"/>
            <a:ext cx="4036839" cy="2901866"/>
            <a:chOff x="1938598" y="2155882"/>
            <a:chExt cx="4036839" cy="2901866"/>
          </a:xfrm>
        </p:grpSpPr>
        <p:pic>
          <p:nvPicPr>
            <p:cNvPr id="1659" name="Google Shape;1659;p60"/>
            <p:cNvPicPr preferRelativeResize="0"/>
            <p:nvPr/>
          </p:nvPicPr>
          <p:blipFill rotWithShape="1">
            <a:blip r:embed="rId5">
              <a:alphaModFix/>
            </a:blip>
            <a:srcRect b="0" l="0" r="0" t="0"/>
            <a:stretch/>
          </p:blipFill>
          <p:spPr>
            <a:xfrm>
              <a:off x="5027998" y="3596161"/>
              <a:ext cx="940037" cy="940037"/>
            </a:xfrm>
            <a:prstGeom prst="rect">
              <a:avLst/>
            </a:prstGeom>
            <a:noFill/>
            <a:ln>
              <a:noFill/>
            </a:ln>
          </p:spPr>
        </p:pic>
        <p:pic>
          <p:nvPicPr>
            <p:cNvPr id="1660" name="Google Shape;1660;p60"/>
            <p:cNvPicPr preferRelativeResize="0"/>
            <p:nvPr/>
          </p:nvPicPr>
          <p:blipFill rotWithShape="1">
            <a:blip r:embed="rId6">
              <a:alphaModFix/>
            </a:blip>
            <a:srcRect b="0" l="0" r="0" t="0"/>
            <a:stretch/>
          </p:blipFill>
          <p:spPr>
            <a:xfrm>
              <a:off x="3345692" y="4155284"/>
              <a:ext cx="902464" cy="902464"/>
            </a:xfrm>
            <a:prstGeom prst="rect">
              <a:avLst/>
            </a:prstGeom>
            <a:noFill/>
            <a:ln>
              <a:noFill/>
            </a:ln>
          </p:spPr>
        </p:pic>
        <p:pic>
          <p:nvPicPr>
            <p:cNvPr id="1661" name="Google Shape;1661;p60"/>
            <p:cNvPicPr preferRelativeResize="0"/>
            <p:nvPr/>
          </p:nvPicPr>
          <p:blipFill rotWithShape="1">
            <a:blip r:embed="rId7">
              <a:alphaModFix/>
            </a:blip>
            <a:srcRect b="0" l="0" r="0" t="0"/>
            <a:stretch/>
          </p:blipFill>
          <p:spPr>
            <a:xfrm>
              <a:off x="1947460" y="2155882"/>
              <a:ext cx="902464" cy="902464"/>
            </a:xfrm>
            <a:prstGeom prst="rect">
              <a:avLst/>
            </a:prstGeom>
            <a:noFill/>
            <a:ln>
              <a:noFill/>
            </a:ln>
          </p:spPr>
        </p:pic>
        <p:sp>
          <p:nvSpPr>
            <p:cNvPr id="1662" name="Google Shape;1662;p60"/>
            <p:cNvSpPr txBox="1"/>
            <p:nvPr/>
          </p:nvSpPr>
          <p:spPr>
            <a:xfrm>
              <a:off x="5027998" y="3257121"/>
              <a:ext cx="9474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overfitting</a:t>
              </a:r>
              <a:endParaRPr/>
            </a:p>
          </p:txBody>
        </p:sp>
        <p:sp>
          <p:nvSpPr>
            <p:cNvPr id="1663" name="Google Shape;1663;p60"/>
            <p:cNvSpPr txBox="1"/>
            <p:nvPr/>
          </p:nvSpPr>
          <p:spPr>
            <a:xfrm>
              <a:off x="3228830" y="3596161"/>
              <a:ext cx="12152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best </a:t>
              </a:r>
              <a:endParaRPr/>
            </a:p>
            <a:p>
              <a:pPr indent="0" lvl="0" marL="0" marR="0" rtl="0" algn="ctr">
                <a:spcBef>
                  <a:spcPts val="0"/>
                </a:spcBef>
                <a:spcAft>
                  <a:spcPts val="0"/>
                </a:spcAft>
                <a:buNone/>
              </a:pPr>
              <a:r>
                <a:rPr lang="en-GB" sz="1400">
                  <a:solidFill>
                    <a:schemeClr val="dk1"/>
                  </a:solidFill>
                  <a:latin typeface="Calibri"/>
                  <a:ea typeface="Calibri"/>
                  <a:cs typeface="Calibri"/>
                  <a:sym typeface="Calibri"/>
                </a:rPr>
                <a:t>generalization</a:t>
              </a:r>
              <a:endParaRPr/>
            </a:p>
          </p:txBody>
        </p:sp>
        <p:sp>
          <p:nvSpPr>
            <p:cNvPr id="1664" name="Google Shape;1664;p60"/>
            <p:cNvSpPr txBox="1"/>
            <p:nvPr/>
          </p:nvSpPr>
          <p:spPr>
            <a:xfrm>
              <a:off x="1938598" y="3078045"/>
              <a:ext cx="9201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first guess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pic>
        <p:nvPicPr>
          <p:cNvPr id="1670" name="Google Shape;1670;p61"/>
          <p:cNvPicPr preferRelativeResize="0"/>
          <p:nvPr/>
        </p:nvPicPr>
        <p:blipFill rotWithShape="1">
          <a:blip r:embed="rId3">
            <a:alphaModFix/>
          </a:blip>
          <a:srcRect b="0" l="0" r="0" t="0"/>
          <a:stretch/>
        </p:blipFill>
        <p:spPr>
          <a:xfrm>
            <a:off x="8474160" y="3821373"/>
            <a:ext cx="3508574" cy="2893326"/>
          </a:xfrm>
          <a:prstGeom prst="rect">
            <a:avLst/>
          </a:prstGeom>
          <a:noFill/>
          <a:ln>
            <a:noFill/>
          </a:ln>
        </p:spPr>
      </p:pic>
      <p:sp>
        <p:nvSpPr>
          <p:cNvPr id="1671" name="Google Shape;1671;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Regularization: dropout</a:t>
            </a:r>
            <a:endParaRPr/>
          </a:p>
        </p:txBody>
      </p:sp>
      <p:sp>
        <p:nvSpPr>
          <p:cNvPr id="1672" name="Google Shape;1672;p61"/>
          <p:cNvSpPr txBox="1"/>
          <p:nvPr>
            <p:ph idx="1" type="body"/>
          </p:nvPr>
        </p:nvSpPr>
        <p:spPr>
          <a:xfrm>
            <a:off x="838200" y="1825625"/>
            <a:ext cx="10515600" cy="4351338"/>
          </a:xfrm>
          <a:prstGeom prst="rect">
            <a:avLst/>
          </a:prstGeom>
          <a:blipFill rotWithShape="1">
            <a:blip r:embed="rId4">
              <a:alphaModFix/>
            </a:blip>
            <a:stretch>
              <a:fillRect b="0" l="-722" r="0" t="-2906"/>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GB"/>
              <a:t> </a:t>
            </a:r>
            <a:endParaRPr/>
          </a:p>
        </p:txBody>
      </p:sp>
      <p:pic>
        <p:nvPicPr>
          <p:cNvPr id="1673" name="Google Shape;1673;p61"/>
          <p:cNvPicPr preferRelativeResize="0"/>
          <p:nvPr/>
        </p:nvPicPr>
        <p:blipFill rotWithShape="1">
          <a:blip r:embed="rId5">
            <a:alphaModFix/>
          </a:blip>
          <a:srcRect b="0" l="0" r="0" t="0"/>
          <a:stretch/>
        </p:blipFill>
        <p:spPr>
          <a:xfrm>
            <a:off x="10716299" y="170160"/>
            <a:ext cx="1310447" cy="730794"/>
          </a:xfrm>
          <a:prstGeom prst="rect">
            <a:avLst/>
          </a:prstGeom>
          <a:noFill/>
          <a:ln>
            <a:noFill/>
          </a:ln>
        </p:spPr>
      </p:pic>
      <p:sp>
        <p:nvSpPr>
          <p:cNvPr id="1674" name="Google Shape;1674;p61"/>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Regularization: batch normalization</a:t>
            </a:r>
            <a:endParaRPr/>
          </a:p>
        </p:txBody>
      </p:sp>
      <p:sp>
        <p:nvSpPr>
          <p:cNvPr id="1681" name="Google Shape;1681;p62"/>
          <p:cNvSpPr txBox="1"/>
          <p:nvPr>
            <p:ph idx="1" type="body"/>
          </p:nvPr>
        </p:nvSpPr>
        <p:spPr>
          <a:xfrm>
            <a:off x="838200" y="1825625"/>
            <a:ext cx="10515600" cy="4351338"/>
          </a:xfrm>
          <a:prstGeom prst="rect">
            <a:avLst/>
          </a:prstGeom>
          <a:blipFill rotWithShape="1">
            <a:blip r:embed="rId3">
              <a:alphaModFix/>
            </a:blip>
            <a:stretch>
              <a:fillRect b="0" l="-1085" r="0" t="-2324"/>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GB"/>
              <a:t> </a:t>
            </a:r>
            <a:endParaRPr/>
          </a:p>
        </p:txBody>
      </p:sp>
      <p:pic>
        <p:nvPicPr>
          <p:cNvPr id="1682" name="Google Shape;1682;p62"/>
          <p:cNvPicPr preferRelativeResize="0"/>
          <p:nvPr/>
        </p:nvPicPr>
        <p:blipFill rotWithShape="1">
          <a:blip r:embed="rId4">
            <a:alphaModFix/>
          </a:blip>
          <a:srcRect b="0" l="0" r="0" t="0"/>
          <a:stretch/>
        </p:blipFill>
        <p:spPr>
          <a:xfrm>
            <a:off x="10716299" y="170160"/>
            <a:ext cx="1310447" cy="730794"/>
          </a:xfrm>
          <a:prstGeom prst="rect">
            <a:avLst/>
          </a:prstGeom>
          <a:noFill/>
          <a:ln>
            <a:noFill/>
          </a:ln>
        </p:spPr>
      </p:pic>
      <p:sp>
        <p:nvSpPr>
          <p:cNvPr id="1683" name="Google Shape;1683;p62"/>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Timeline of deep learning (adopted from [20])" id="128" name="Google Shape;128;p18"/>
          <p:cNvPicPr preferRelativeResize="0"/>
          <p:nvPr/>
        </p:nvPicPr>
        <p:blipFill rotWithShape="1">
          <a:blip r:embed="rId3">
            <a:alphaModFix/>
          </a:blip>
          <a:srcRect b="0" l="0" r="0" t="0"/>
          <a:stretch/>
        </p:blipFill>
        <p:spPr>
          <a:xfrm>
            <a:off x="558800" y="1746250"/>
            <a:ext cx="10795000" cy="3365500"/>
          </a:xfrm>
          <a:prstGeom prst="rect">
            <a:avLst/>
          </a:prstGeom>
          <a:noFill/>
          <a:ln cap="flat" cmpd="sng" w="9525">
            <a:solidFill>
              <a:schemeClr val="accent3"/>
            </a:solidFill>
            <a:prstDash val="solid"/>
            <a:round/>
            <a:headEnd len="sm" w="sm" type="none"/>
            <a:tailEnd len="sm" w="sm" type="none"/>
          </a:ln>
        </p:spPr>
      </p:pic>
      <p:sp>
        <p:nvSpPr>
          <p:cNvPr id="129" name="Google Shape;129;p18"/>
          <p:cNvSpPr txBox="1"/>
          <p:nvPr>
            <p:ph type="title"/>
          </p:nvPr>
        </p:nvSpPr>
        <p:spPr>
          <a:xfrm>
            <a:off x="838200" y="2786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A bit of deep learning (DL) history</a:t>
            </a:r>
            <a:endParaRPr/>
          </a:p>
        </p:txBody>
      </p:sp>
      <p:sp>
        <p:nvSpPr>
          <p:cNvPr id="130" name="Google Shape;130;p18"/>
          <p:cNvSpPr txBox="1"/>
          <p:nvPr/>
        </p:nvSpPr>
        <p:spPr>
          <a:xfrm>
            <a:off x="5050801" y="5253811"/>
            <a:ext cx="554151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See also:</a:t>
            </a:r>
            <a:endParaRPr/>
          </a:p>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https://www.dataversity.net/brief-history-deep-learning/</a:t>
            </a:r>
            <a:endParaRPr sz="1800">
              <a:solidFill>
                <a:srgbClr val="0070C0"/>
              </a:solidFill>
              <a:latin typeface="Calibri"/>
              <a:ea typeface="Calibri"/>
              <a:cs typeface="Calibri"/>
              <a:sym typeface="Calibri"/>
            </a:endParaRPr>
          </a:p>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5"/>
              </a:rPr>
              <a:t>LeCun et al. Nature, 2015</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6"/>
              </a:rPr>
              <a:t>Geoffrey Hinton: The Foundations of Deep Learning</a:t>
            </a:r>
            <a:endParaRPr sz="1800">
              <a:solidFill>
                <a:schemeClr val="dk1"/>
              </a:solidFill>
              <a:latin typeface="Calibri"/>
              <a:ea typeface="Calibri"/>
              <a:cs typeface="Calibri"/>
              <a:sym typeface="Calibri"/>
            </a:endParaRPr>
          </a:p>
        </p:txBody>
      </p:sp>
      <p:sp>
        <p:nvSpPr>
          <p:cNvPr id="131" name="Google Shape;131;p18"/>
          <p:cNvSpPr txBox="1"/>
          <p:nvPr/>
        </p:nvSpPr>
        <p:spPr>
          <a:xfrm>
            <a:off x="549377" y="4803973"/>
            <a:ext cx="1877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7"/>
              </a:rPr>
              <a:t>Made by Favio Vazquez</a:t>
            </a:r>
            <a:endParaRPr sz="1400">
              <a:solidFill>
                <a:schemeClr val="dk1"/>
              </a:solidFill>
              <a:latin typeface="Calibri"/>
              <a:ea typeface="Calibri"/>
              <a:cs typeface="Calibri"/>
              <a:sym typeface="Calibri"/>
            </a:endParaRPr>
          </a:p>
        </p:txBody>
      </p:sp>
      <p:pic>
        <p:nvPicPr>
          <p:cNvPr id="132" name="Google Shape;132;p18"/>
          <p:cNvPicPr preferRelativeResize="0"/>
          <p:nvPr/>
        </p:nvPicPr>
        <p:blipFill rotWithShape="1">
          <a:blip r:embed="rId8">
            <a:alphaModFix/>
          </a:blip>
          <a:srcRect b="0" l="0" r="0" t="0"/>
          <a:stretch/>
        </p:blipFill>
        <p:spPr>
          <a:xfrm>
            <a:off x="10716299" y="170160"/>
            <a:ext cx="1310447" cy="730794"/>
          </a:xfrm>
          <a:prstGeom prst="rect">
            <a:avLst/>
          </a:prstGeom>
          <a:noFill/>
          <a:ln>
            <a:noFill/>
          </a:ln>
        </p:spPr>
      </p:pic>
      <p:sp>
        <p:nvSpPr>
          <p:cNvPr id="133" name="Google Shape;133;p18"/>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pic>
        <p:nvPicPr>
          <p:cNvPr descr="Head with gears outline" id="134" name="Google Shape;134;p18"/>
          <p:cNvPicPr preferRelativeResize="0"/>
          <p:nvPr/>
        </p:nvPicPr>
        <p:blipFill rotWithShape="1">
          <a:blip r:embed="rId9">
            <a:alphaModFix/>
          </a:blip>
          <a:srcRect b="0" l="0" r="0" t="0"/>
          <a:stretch/>
        </p:blipFill>
        <p:spPr>
          <a:xfrm>
            <a:off x="549377" y="1746250"/>
            <a:ext cx="760976" cy="7609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63"/>
          <p:cNvSpPr txBox="1"/>
          <p:nvPr>
            <p:ph type="title"/>
          </p:nvPr>
        </p:nvSpPr>
        <p:spPr>
          <a:xfrm>
            <a:off x="838200" y="11440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Regularization and generalisation</a:t>
            </a:r>
            <a:endParaRPr/>
          </a:p>
        </p:txBody>
      </p:sp>
      <p:pic>
        <p:nvPicPr>
          <p:cNvPr id="1690" name="Google Shape;1690;p63"/>
          <p:cNvPicPr preferRelativeResize="0"/>
          <p:nvPr/>
        </p:nvPicPr>
        <p:blipFill rotWithShape="1">
          <a:blip r:embed="rId3">
            <a:alphaModFix/>
          </a:blip>
          <a:srcRect b="0" l="0" r="0" t="0"/>
          <a:stretch/>
        </p:blipFill>
        <p:spPr>
          <a:xfrm>
            <a:off x="6096000" y="2097726"/>
            <a:ext cx="5257800" cy="4127900"/>
          </a:xfrm>
          <a:prstGeom prst="rect">
            <a:avLst/>
          </a:prstGeom>
          <a:noFill/>
          <a:ln>
            <a:noFill/>
          </a:ln>
        </p:spPr>
      </p:pic>
      <p:sp>
        <p:nvSpPr>
          <p:cNvPr id="1691" name="Google Shape;1691;p63"/>
          <p:cNvSpPr txBox="1"/>
          <p:nvPr/>
        </p:nvSpPr>
        <p:spPr>
          <a:xfrm>
            <a:off x="3546673" y="1447189"/>
            <a:ext cx="53696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Inception v3. ConvNet 13 layers, 1 ,649,402 parameters</a:t>
            </a:r>
            <a:endParaRPr sz="1800">
              <a:solidFill>
                <a:srgbClr val="0070C0"/>
              </a:solidFill>
              <a:latin typeface="Calibri"/>
              <a:ea typeface="Calibri"/>
              <a:cs typeface="Calibri"/>
              <a:sym typeface="Calibri"/>
            </a:endParaRPr>
          </a:p>
        </p:txBody>
      </p:sp>
      <p:pic>
        <p:nvPicPr>
          <p:cNvPr id="1692" name="Google Shape;1692;p63"/>
          <p:cNvPicPr preferRelativeResize="0"/>
          <p:nvPr/>
        </p:nvPicPr>
        <p:blipFill rotWithShape="1">
          <a:blip r:embed="rId4">
            <a:alphaModFix/>
          </a:blip>
          <a:srcRect b="0" l="0" r="0" t="0"/>
          <a:stretch/>
        </p:blipFill>
        <p:spPr>
          <a:xfrm>
            <a:off x="607756" y="1918311"/>
            <a:ext cx="5115911" cy="4008192"/>
          </a:xfrm>
          <a:prstGeom prst="rect">
            <a:avLst/>
          </a:prstGeom>
          <a:noFill/>
          <a:ln>
            <a:noFill/>
          </a:ln>
        </p:spPr>
      </p:pic>
      <p:sp>
        <p:nvSpPr>
          <p:cNvPr id="1693" name="Google Shape;1693;p63"/>
          <p:cNvSpPr txBox="1"/>
          <p:nvPr/>
        </p:nvSpPr>
        <p:spPr>
          <a:xfrm>
            <a:off x="4483423" y="6207708"/>
            <a:ext cx="2480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5"/>
              </a:rPr>
              <a:t>Zhang et al. CACM, 2021</a:t>
            </a:r>
            <a:endParaRPr sz="1800">
              <a:solidFill>
                <a:schemeClr val="dk1"/>
              </a:solidFill>
              <a:latin typeface="Calibri"/>
              <a:ea typeface="Calibri"/>
              <a:cs typeface="Calibri"/>
              <a:sym typeface="Calibri"/>
            </a:endParaRPr>
          </a:p>
        </p:txBody>
      </p:sp>
      <p:pic>
        <p:nvPicPr>
          <p:cNvPr id="1694" name="Google Shape;1694;p63"/>
          <p:cNvPicPr preferRelativeResize="0"/>
          <p:nvPr/>
        </p:nvPicPr>
        <p:blipFill rotWithShape="1">
          <a:blip r:embed="rId6">
            <a:alphaModFix/>
          </a:blip>
          <a:srcRect b="0" l="0" r="0" t="0"/>
          <a:stretch/>
        </p:blipFill>
        <p:spPr>
          <a:xfrm>
            <a:off x="10716299" y="170160"/>
            <a:ext cx="1310447" cy="730794"/>
          </a:xfrm>
          <a:prstGeom prst="rect">
            <a:avLst/>
          </a:prstGeom>
          <a:noFill/>
          <a:ln>
            <a:noFill/>
          </a:ln>
        </p:spPr>
      </p:pic>
      <p:sp>
        <p:nvSpPr>
          <p:cNvPr id="1695" name="Google Shape;1695;p63"/>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The art of deep learning: chose the right architecture and hyperparameters</a:t>
            </a:r>
            <a:endParaRPr/>
          </a:p>
        </p:txBody>
      </p:sp>
      <p:pic>
        <p:nvPicPr>
          <p:cNvPr id="1701" name="Google Shape;1701;p64"/>
          <p:cNvPicPr preferRelativeResize="0"/>
          <p:nvPr/>
        </p:nvPicPr>
        <p:blipFill rotWithShape="1">
          <a:blip r:embed="rId3">
            <a:alphaModFix/>
          </a:blip>
          <a:srcRect b="0" l="0" r="0" t="0"/>
          <a:stretch/>
        </p:blipFill>
        <p:spPr>
          <a:xfrm>
            <a:off x="692899" y="1973295"/>
            <a:ext cx="5494086" cy="4075324"/>
          </a:xfrm>
          <a:prstGeom prst="rect">
            <a:avLst/>
          </a:prstGeom>
          <a:noFill/>
          <a:ln>
            <a:noFill/>
          </a:ln>
        </p:spPr>
      </p:pic>
      <p:sp>
        <p:nvSpPr>
          <p:cNvPr id="1702" name="Google Shape;1702;p64"/>
          <p:cNvSpPr txBox="1"/>
          <p:nvPr/>
        </p:nvSpPr>
        <p:spPr>
          <a:xfrm>
            <a:off x="1512202" y="6088227"/>
            <a:ext cx="38554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Angermueller et al. Mol. Sys. Biol. 2016</a:t>
            </a:r>
            <a:endParaRPr sz="1800">
              <a:solidFill>
                <a:schemeClr val="dk1"/>
              </a:solidFill>
              <a:latin typeface="Calibri"/>
              <a:ea typeface="Calibri"/>
              <a:cs typeface="Calibri"/>
              <a:sym typeface="Calibri"/>
            </a:endParaRPr>
          </a:p>
        </p:txBody>
      </p:sp>
      <p:sp>
        <p:nvSpPr>
          <p:cNvPr id="1703" name="Google Shape;1703;p64"/>
          <p:cNvSpPr txBox="1"/>
          <p:nvPr/>
        </p:nvSpPr>
        <p:spPr>
          <a:xfrm>
            <a:off x="6469038" y="1981312"/>
            <a:ext cx="5722962"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Good parameters can be found through trail and error. You can test different values for each parameter individually and find which values that work well. The most important parameters are the network size, the learning rate.</a:t>
            </a:r>
            <a:endParaRPr/>
          </a:p>
          <a:p>
            <a:pPr indent="0" lvl="0" marL="0" marR="0" rtl="0" algn="l">
              <a:spcBef>
                <a:spcPts val="0"/>
              </a:spcBef>
              <a:spcAft>
                <a:spcPts val="0"/>
              </a:spcAft>
              <a:buNone/>
            </a:pPr>
            <a:r>
              <a:t/>
            </a:r>
            <a:endParaRPr sz="1800">
              <a:solidFill>
                <a:srgbClr val="0070C0"/>
              </a:solidFill>
              <a:latin typeface="Calibri"/>
              <a:ea typeface="Calibri"/>
              <a:cs typeface="Calibri"/>
              <a:sym typeface="Calibri"/>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You can try to find good combinations of these parameters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more automatically via a </a:t>
            </a:r>
            <a:r>
              <a:rPr lang="en-GB" sz="1800">
                <a:solidFill>
                  <a:srgbClr val="FF0000"/>
                </a:solidFill>
                <a:latin typeface="Calibri"/>
                <a:ea typeface="Calibri"/>
                <a:cs typeface="Calibri"/>
                <a:sym typeface="Calibri"/>
              </a:rPr>
              <a:t>parameter optimization framework</a:t>
            </a:r>
            <a:r>
              <a:rPr lang="en-GB" sz="1800">
                <a:solidFill>
                  <a:srgbClr val="0070C0"/>
                </a:solidFill>
                <a:latin typeface="Calibri"/>
                <a:ea typeface="Calibri"/>
                <a:cs typeface="Calibri"/>
                <a:sym typeface="Calibri"/>
              </a:rPr>
              <a:t> such as sklearn GridSearchCV or RandomSearchCV. More advanced tuners include Hyperband, Hyperopt, AutoML or Sklearn-Deep.</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04" name="Google Shape;1704;p64"/>
          <p:cNvPicPr preferRelativeResize="0"/>
          <p:nvPr/>
        </p:nvPicPr>
        <p:blipFill rotWithShape="1">
          <a:blip r:embed="rId5">
            <a:alphaModFix/>
          </a:blip>
          <a:srcRect b="0" l="0" r="0" t="0"/>
          <a:stretch/>
        </p:blipFill>
        <p:spPr>
          <a:xfrm>
            <a:off x="10716299" y="170160"/>
            <a:ext cx="1310447" cy="730794"/>
          </a:xfrm>
          <a:prstGeom prst="rect">
            <a:avLst/>
          </a:prstGeom>
          <a:noFill/>
          <a:ln>
            <a:noFill/>
          </a:ln>
        </p:spPr>
      </p:pic>
      <p:sp>
        <p:nvSpPr>
          <p:cNvPr id="1705" name="Google Shape;1705;p64"/>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6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GB"/>
              <a:t>DNN generalization and robustness</a:t>
            </a:r>
            <a:endParaRPr/>
          </a:p>
        </p:txBody>
      </p:sp>
      <p:sp>
        <p:nvSpPr>
          <p:cNvPr id="1711" name="Google Shape;1711;p6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Generalization of DNNs</a:t>
            </a:r>
            <a:endParaRPr/>
          </a:p>
        </p:txBody>
      </p:sp>
      <p:sp>
        <p:nvSpPr>
          <p:cNvPr id="1718" name="Google Shape;1718;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0C0"/>
              </a:buClr>
              <a:buSzPts val="2800"/>
              <a:buChar char="•"/>
            </a:pPr>
            <a:r>
              <a:rPr lang="en-GB">
                <a:solidFill>
                  <a:srgbClr val="0070C0"/>
                </a:solidFill>
              </a:rPr>
              <a:t>Why strongly over parametrized DNNs do not overfit and generalize well on test data is still not fully understood</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Regularization methods improve generalization performance but are not necessary to make generalization work (</a:t>
            </a:r>
            <a:r>
              <a:rPr lang="en-GB" u="sng">
                <a:solidFill>
                  <a:schemeClr val="hlink"/>
                </a:solidFill>
                <a:hlinkClick r:id="rId3"/>
              </a:rPr>
              <a:t>Zhang et al. CACM, 2021</a:t>
            </a:r>
            <a:r>
              <a:rPr lang="en-GB">
                <a:solidFill>
                  <a:srgbClr val="0070C0"/>
                </a:solidFill>
              </a:rPr>
              <a:t>).</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(S)GD and early stopping find solutions that generalize well (large margin for separable classes) (</a:t>
            </a:r>
            <a:r>
              <a:rPr lang="en-GB" u="sng">
                <a:solidFill>
                  <a:schemeClr val="hlink"/>
                </a:solidFill>
                <a:hlinkClick r:id="rId4"/>
              </a:rPr>
              <a:t>Zhang et al. CACM, 2021</a:t>
            </a:r>
            <a:r>
              <a:rPr lang="en-GB">
                <a:solidFill>
                  <a:srgbClr val="0070C0"/>
                </a:solidFill>
              </a:rPr>
              <a:t>, </a:t>
            </a:r>
            <a:r>
              <a:rPr lang="en-GB" u="sng">
                <a:solidFill>
                  <a:schemeClr val="hlink"/>
                </a:solidFill>
                <a:hlinkClick r:id="rId5"/>
              </a:rPr>
              <a:t>Poggio et al., arXiv, 2018</a:t>
            </a:r>
            <a:r>
              <a:rPr lang="en-GB">
                <a:solidFill>
                  <a:srgbClr val="0070C0"/>
                </a:solidFill>
              </a:rPr>
              <a:t>).</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Do DNNs just interpolate the training data, or do they produce a coherent model reflecting the data generation process?</a:t>
            </a:r>
            <a:endParaRPr/>
          </a:p>
        </p:txBody>
      </p:sp>
      <p:pic>
        <p:nvPicPr>
          <p:cNvPr id="1719" name="Google Shape;1719;p66"/>
          <p:cNvPicPr preferRelativeResize="0"/>
          <p:nvPr/>
        </p:nvPicPr>
        <p:blipFill rotWithShape="1">
          <a:blip r:embed="rId6">
            <a:alphaModFix/>
          </a:blip>
          <a:srcRect b="0" l="0" r="0" t="0"/>
          <a:stretch/>
        </p:blipFill>
        <p:spPr>
          <a:xfrm>
            <a:off x="10716299" y="170160"/>
            <a:ext cx="1310447" cy="730794"/>
          </a:xfrm>
          <a:prstGeom prst="rect">
            <a:avLst/>
          </a:prstGeom>
          <a:noFill/>
          <a:ln>
            <a:noFill/>
          </a:ln>
        </p:spPr>
      </p:pic>
      <p:sp>
        <p:nvSpPr>
          <p:cNvPr id="1720" name="Google Shape;1720;p66"/>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The magic of DNN: breaking the variance barrier</a:t>
            </a:r>
            <a:endParaRPr/>
          </a:p>
        </p:txBody>
      </p:sp>
      <p:pic>
        <p:nvPicPr>
          <p:cNvPr id="1727" name="Google Shape;1727;p67"/>
          <p:cNvPicPr preferRelativeResize="0"/>
          <p:nvPr/>
        </p:nvPicPr>
        <p:blipFill rotWithShape="1">
          <a:blip r:embed="rId3">
            <a:alphaModFix/>
          </a:blip>
          <a:srcRect b="0" l="0" r="0" t="0"/>
          <a:stretch/>
        </p:blipFill>
        <p:spPr>
          <a:xfrm>
            <a:off x="706056" y="2237146"/>
            <a:ext cx="6945807" cy="2307558"/>
          </a:xfrm>
          <a:prstGeom prst="rect">
            <a:avLst/>
          </a:prstGeom>
          <a:noFill/>
          <a:ln>
            <a:noFill/>
          </a:ln>
        </p:spPr>
      </p:pic>
      <p:sp>
        <p:nvSpPr>
          <p:cNvPr id="1728" name="Google Shape;1728;p67"/>
          <p:cNvSpPr txBox="1"/>
          <p:nvPr/>
        </p:nvSpPr>
        <p:spPr>
          <a:xfrm>
            <a:off x="3986183" y="1594585"/>
            <a:ext cx="24132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Belkin et al. PNAS, 2019</a:t>
            </a:r>
            <a:endParaRPr sz="1800">
              <a:solidFill>
                <a:schemeClr val="dk1"/>
              </a:solidFill>
              <a:latin typeface="Calibri"/>
              <a:ea typeface="Calibri"/>
              <a:cs typeface="Calibri"/>
              <a:sym typeface="Calibri"/>
            </a:endParaRPr>
          </a:p>
        </p:txBody>
      </p:sp>
      <p:pic>
        <p:nvPicPr>
          <p:cNvPr id="1729" name="Google Shape;1729;p67"/>
          <p:cNvPicPr preferRelativeResize="0"/>
          <p:nvPr/>
        </p:nvPicPr>
        <p:blipFill rotWithShape="1">
          <a:blip r:embed="rId5">
            <a:alphaModFix/>
          </a:blip>
          <a:srcRect b="0" l="0" r="0" t="0"/>
          <a:stretch/>
        </p:blipFill>
        <p:spPr>
          <a:xfrm>
            <a:off x="10716299" y="170160"/>
            <a:ext cx="1310447" cy="730794"/>
          </a:xfrm>
          <a:prstGeom prst="rect">
            <a:avLst/>
          </a:prstGeom>
          <a:noFill/>
          <a:ln>
            <a:noFill/>
          </a:ln>
        </p:spPr>
      </p:pic>
      <p:sp>
        <p:nvSpPr>
          <p:cNvPr id="1730" name="Google Shape;1730;p67"/>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pic>
        <p:nvPicPr>
          <p:cNvPr id="1731" name="Google Shape;1731;p67"/>
          <p:cNvPicPr preferRelativeResize="0"/>
          <p:nvPr/>
        </p:nvPicPr>
        <p:blipFill rotWithShape="1">
          <a:blip r:embed="rId6">
            <a:alphaModFix/>
          </a:blip>
          <a:srcRect b="0" l="0" r="0" t="0"/>
          <a:stretch/>
        </p:blipFill>
        <p:spPr>
          <a:xfrm>
            <a:off x="7914669" y="1665778"/>
            <a:ext cx="4193966" cy="2307558"/>
          </a:xfrm>
          <a:prstGeom prst="rect">
            <a:avLst/>
          </a:prstGeom>
          <a:noFill/>
          <a:ln>
            <a:noFill/>
          </a:ln>
        </p:spPr>
      </p:pic>
      <p:sp>
        <p:nvSpPr>
          <p:cNvPr id="1732" name="Google Shape;1732;p67"/>
          <p:cNvSpPr txBox="1"/>
          <p:nvPr/>
        </p:nvSpPr>
        <p:spPr>
          <a:xfrm>
            <a:off x="8592272" y="1312271"/>
            <a:ext cx="32275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MNIST (</a:t>
            </a:r>
            <a:r>
              <a:rPr i="1" lang="en-GB" sz="1400">
                <a:solidFill>
                  <a:schemeClr val="dk1"/>
                </a:solidFill>
                <a:latin typeface="Calibri"/>
                <a:ea typeface="Calibri"/>
                <a:cs typeface="Calibri"/>
                <a:sym typeface="Calibri"/>
              </a:rPr>
              <a:t>n </a:t>
            </a:r>
            <a:r>
              <a:rPr lang="en-GB" sz="1400">
                <a:solidFill>
                  <a:schemeClr val="dk1"/>
                </a:solidFill>
                <a:latin typeface="Calibri"/>
                <a:ea typeface="Calibri"/>
                <a:cs typeface="Calibri"/>
                <a:sym typeface="Calibri"/>
              </a:rPr>
              <a:t>= 4 · 103 , </a:t>
            </a:r>
            <a:r>
              <a:rPr i="1" lang="en-GB" sz="1400">
                <a:solidFill>
                  <a:schemeClr val="dk1"/>
                </a:solidFill>
                <a:latin typeface="Calibri"/>
                <a:ea typeface="Calibri"/>
                <a:cs typeface="Calibri"/>
                <a:sym typeface="Calibri"/>
              </a:rPr>
              <a:t>d </a:t>
            </a:r>
            <a:r>
              <a:rPr lang="en-GB" sz="1400">
                <a:solidFill>
                  <a:schemeClr val="dk1"/>
                </a:solidFill>
                <a:latin typeface="Calibri"/>
                <a:ea typeface="Calibri"/>
                <a:cs typeface="Calibri"/>
                <a:sym typeface="Calibri"/>
              </a:rPr>
              <a:t>= 784, </a:t>
            </a:r>
            <a:r>
              <a:rPr i="1" lang="en-GB" sz="1400">
                <a:solidFill>
                  <a:schemeClr val="dk1"/>
                </a:solidFill>
                <a:latin typeface="Calibri"/>
                <a:ea typeface="Calibri"/>
                <a:cs typeface="Calibri"/>
                <a:sym typeface="Calibri"/>
              </a:rPr>
              <a:t>K</a:t>
            </a:r>
            <a:r>
              <a:rPr lang="en-GB" sz="1400">
                <a:solidFill>
                  <a:schemeClr val="dk1"/>
                </a:solidFill>
                <a:latin typeface="Calibri"/>
                <a:ea typeface="Calibri"/>
                <a:cs typeface="Calibri"/>
                <a:sym typeface="Calibri"/>
              </a:rPr>
              <a:t>=10 classes)</a:t>
            </a:r>
            <a:endParaRPr/>
          </a:p>
          <a:p>
            <a:pPr indent="0" lvl="0" marL="0" marR="0" rtl="0" algn="ctr">
              <a:spcBef>
                <a:spcPts val="0"/>
              </a:spcBef>
              <a:spcAft>
                <a:spcPts val="0"/>
              </a:spcAft>
              <a:buNone/>
            </a:pPr>
            <a:r>
              <a:rPr lang="en-GB" sz="1400">
                <a:solidFill>
                  <a:schemeClr val="dk1"/>
                </a:solidFill>
                <a:latin typeface="Calibri"/>
                <a:ea typeface="Calibri"/>
                <a:cs typeface="Calibri"/>
                <a:sym typeface="Calibri"/>
              </a:rPr>
              <a:t>NN with1 hidden layer </a:t>
            </a:r>
            <a:endParaRPr/>
          </a:p>
        </p:txBody>
      </p:sp>
      <p:grpSp>
        <p:nvGrpSpPr>
          <p:cNvPr id="1733" name="Google Shape;1733;p67"/>
          <p:cNvGrpSpPr/>
          <p:nvPr/>
        </p:nvGrpSpPr>
        <p:grpSpPr>
          <a:xfrm>
            <a:off x="1303346" y="3330054"/>
            <a:ext cx="3248390" cy="3372436"/>
            <a:chOff x="1303346" y="3330054"/>
            <a:chExt cx="3248390" cy="3372436"/>
          </a:xfrm>
        </p:grpSpPr>
        <p:cxnSp>
          <p:nvCxnSpPr>
            <p:cNvPr id="1734" name="Google Shape;1734;p67"/>
            <p:cNvCxnSpPr/>
            <p:nvPr/>
          </p:nvCxnSpPr>
          <p:spPr>
            <a:xfrm flipH="1" rot="10800000">
              <a:off x="2574720" y="3330054"/>
              <a:ext cx="1977016" cy="1804545"/>
            </a:xfrm>
            <a:prstGeom prst="straightConnector1">
              <a:avLst/>
            </a:prstGeom>
            <a:noFill/>
            <a:ln cap="flat" cmpd="sng" w="28575">
              <a:solidFill>
                <a:schemeClr val="accent1"/>
              </a:solidFill>
              <a:prstDash val="solid"/>
              <a:miter lim="800000"/>
              <a:headEnd len="sm" w="sm" type="none"/>
              <a:tailEnd len="med" w="med" type="triangle"/>
            </a:ln>
          </p:spPr>
        </p:cxnSp>
        <p:pic>
          <p:nvPicPr>
            <p:cNvPr id="1735" name="Google Shape;1735;p67"/>
            <p:cNvPicPr preferRelativeResize="0"/>
            <p:nvPr/>
          </p:nvPicPr>
          <p:blipFill rotWithShape="1">
            <a:blip r:embed="rId7">
              <a:alphaModFix/>
            </a:blip>
            <a:srcRect b="0" l="0" r="0" t="0"/>
            <a:stretch/>
          </p:blipFill>
          <p:spPr>
            <a:xfrm>
              <a:off x="1303346" y="5051274"/>
              <a:ext cx="2542747" cy="1651216"/>
            </a:xfrm>
            <a:prstGeom prst="rect">
              <a:avLst/>
            </a:prstGeom>
            <a:noFill/>
            <a:ln>
              <a:noFill/>
            </a:ln>
          </p:spPr>
        </p:pic>
      </p:grpSp>
      <p:grpSp>
        <p:nvGrpSpPr>
          <p:cNvPr id="1736" name="Google Shape;1736;p67"/>
          <p:cNvGrpSpPr/>
          <p:nvPr/>
        </p:nvGrpSpPr>
        <p:grpSpPr>
          <a:xfrm>
            <a:off x="4573005" y="2553812"/>
            <a:ext cx="2542747" cy="4218356"/>
            <a:chOff x="4573005" y="2553812"/>
            <a:chExt cx="2542747" cy="4218356"/>
          </a:xfrm>
        </p:grpSpPr>
        <p:cxnSp>
          <p:nvCxnSpPr>
            <p:cNvPr id="1737" name="Google Shape;1737;p67"/>
            <p:cNvCxnSpPr/>
            <p:nvPr/>
          </p:nvCxnSpPr>
          <p:spPr>
            <a:xfrm rot="10800000">
              <a:off x="5540991" y="2553812"/>
              <a:ext cx="341756" cy="2567140"/>
            </a:xfrm>
            <a:prstGeom prst="straightConnector1">
              <a:avLst/>
            </a:prstGeom>
            <a:noFill/>
            <a:ln cap="flat" cmpd="sng" w="28575">
              <a:solidFill>
                <a:schemeClr val="accent1"/>
              </a:solidFill>
              <a:prstDash val="solid"/>
              <a:miter lim="800000"/>
              <a:headEnd len="sm" w="sm" type="none"/>
              <a:tailEnd len="med" w="med" type="triangle"/>
            </a:ln>
          </p:spPr>
        </p:cxnSp>
        <p:pic>
          <p:nvPicPr>
            <p:cNvPr id="1738" name="Google Shape;1738;p67"/>
            <p:cNvPicPr preferRelativeResize="0"/>
            <p:nvPr/>
          </p:nvPicPr>
          <p:blipFill rotWithShape="1">
            <a:blip r:embed="rId8">
              <a:alphaModFix/>
            </a:blip>
            <a:srcRect b="0" l="0" r="0" t="0"/>
            <a:stretch/>
          </p:blipFill>
          <p:spPr>
            <a:xfrm>
              <a:off x="4573005" y="5120952"/>
              <a:ext cx="2542747" cy="1651216"/>
            </a:xfrm>
            <a:prstGeom prst="rect">
              <a:avLst/>
            </a:prstGeom>
            <a:noFill/>
            <a:ln>
              <a:noFill/>
            </a:ln>
          </p:spPr>
        </p:pic>
      </p:grpSp>
      <p:grpSp>
        <p:nvGrpSpPr>
          <p:cNvPr id="1739" name="Google Shape;1739;p67"/>
          <p:cNvGrpSpPr/>
          <p:nvPr/>
        </p:nvGrpSpPr>
        <p:grpSpPr>
          <a:xfrm>
            <a:off x="7115752" y="3514275"/>
            <a:ext cx="3077764" cy="3188215"/>
            <a:chOff x="7115752" y="3514275"/>
            <a:chExt cx="3077764" cy="3188215"/>
          </a:xfrm>
        </p:grpSpPr>
        <p:cxnSp>
          <p:nvCxnSpPr>
            <p:cNvPr id="1740" name="Google Shape;1740;p67"/>
            <p:cNvCxnSpPr/>
            <p:nvPr/>
          </p:nvCxnSpPr>
          <p:spPr>
            <a:xfrm rot="10800000">
              <a:off x="7115752" y="3514275"/>
              <a:ext cx="1883521" cy="1620325"/>
            </a:xfrm>
            <a:prstGeom prst="straightConnector1">
              <a:avLst/>
            </a:prstGeom>
            <a:noFill/>
            <a:ln cap="flat" cmpd="sng" w="28575">
              <a:solidFill>
                <a:schemeClr val="accent1"/>
              </a:solidFill>
              <a:prstDash val="solid"/>
              <a:miter lim="800000"/>
              <a:headEnd len="sm" w="sm" type="none"/>
              <a:tailEnd len="med" w="med" type="triangle"/>
            </a:ln>
          </p:spPr>
        </p:cxnSp>
        <p:pic>
          <p:nvPicPr>
            <p:cNvPr id="1741" name="Google Shape;1741;p67"/>
            <p:cNvPicPr preferRelativeResize="0"/>
            <p:nvPr/>
          </p:nvPicPr>
          <p:blipFill rotWithShape="1">
            <a:blip r:embed="rId9">
              <a:alphaModFix/>
            </a:blip>
            <a:srcRect b="0" l="0" r="0" t="0"/>
            <a:stretch/>
          </p:blipFill>
          <p:spPr>
            <a:xfrm>
              <a:off x="7805030" y="5232232"/>
              <a:ext cx="2388486" cy="147025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68"/>
          <p:cNvSpPr txBox="1"/>
          <p:nvPr>
            <p:ph type="title"/>
          </p:nvPr>
        </p:nvSpPr>
        <p:spPr>
          <a:xfrm>
            <a:off x="166396" y="4924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Generalization of CNNs for corrupted images</a:t>
            </a:r>
            <a:endParaRPr/>
          </a:p>
        </p:txBody>
      </p:sp>
      <p:sp>
        <p:nvSpPr>
          <p:cNvPr id="1748" name="Google Shape;1748;p68"/>
          <p:cNvSpPr txBox="1"/>
          <p:nvPr/>
        </p:nvSpPr>
        <p:spPr>
          <a:xfrm>
            <a:off x="849363" y="4879543"/>
            <a:ext cx="27530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3"/>
              </a:rPr>
              <a:t>Geirhos et al, NeurIPS 2018</a:t>
            </a:r>
            <a:endParaRPr sz="1800">
              <a:solidFill>
                <a:schemeClr val="dk1"/>
              </a:solidFill>
              <a:latin typeface="Calibri"/>
              <a:ea typeface="Calibri"/>
              <a:cs typeface="Calibri"/>
              <a:sym typeface="Calibri"/>
            </a:endParaRPr>
          </a:p>
        </p:txBody>
      </p:sp>
      <p:pic>
        <p:nvPicPr>
          <p:cNvPr id="1749" name="Google Shape;1749;p68"/>
          <p:cNvPicPr preferRelativeResize="0"/>
          <p:nvPr/>
        </p:nvPicPr>
        <p:blipFill rotWithShape="1">
          <a:blip r:embed="rId4">
            <a:alphaModFix/>
          </a:blip>
          <a:srcRect b="0" l="0" r="0" t="0"/>
          <a:stretch/>
        </p:blipFill>
        <p:spPr>
          <a:xfrm>
            <a:off x="198108" y="1255218"/>
            <a:ext cx="4631582" cy="1958568"/>
          </a:xfrm>
          <a:prstGeom prst="rect">
            <a:avLst/>
          </a:prstGeom>
          <a:noFill/>
          <a:ln>
            <a:noFill/>
          </a:ln>
        </p:spPr>
      </p:pic>
      <p:pic>
        <p:nvPicPr>
          <p:cNvPr id="1750" name="Google Shape;1750;p68"/>
          <p:cNvPicPr preferRelativeResize="0"/>
          <p:nvPr/>
        </p:nvPicPr>
        <p:blipFill rotWithShape="1">
          <a:blip r:embed="rId5">
            <a:alphaModFix/>
          </a:blip>
          <a:srcRect b="0" l="0" r="0" t="0"/>
          <a:stretch/>
        </p:blipFill>
        <p:spPr>
          <a:xfrm>
            <a:off x="4481785" y="3568050"/>
            <a:ext cx="6984678" cy="3022217"/>
          </a:xfrm>
          <a:prstGeom prst="rect">
            <a:avLst/>
          </a:prstGeom>
          <a:noFill/>
          <a:ln>
            <a:noFill/>
          </a:ln>
        </p:spPr>
      </p:pic>
      <p:pic>
        <p:nvPicPr>
          <p:cNvPr id="1751" name="Google Shape;1751;p68"/>
          <p:cNvPicPr preferRelativeResize="0"/>
          <p:nvPr/>
        </p:nvPicPr>
        <p:blipFill rotWithShape="1">
          <a:blip r:embed="rId6">
            <a:alphaModFix/>
          </a:blip>
          <a:srcRect b="0" l="0" r="0" t="0"/>
          <a:stretch/>
        </p:blipFill>
        <p:spPr>
          <a:xfrm>
            <a:off x="7362311" y="2256503"/>
            <a:ext cx="2016482" cy="1033447"/>
          </a:xfrm>
          <a:prstGeom prst="rect">
            <a:avLst/>
          </a:prstGeom>
          <a:noFill/>
          <a:ln>
            <a:noFill/>
          </a:ln>
        </p:spPr>
      </p:pic>
      <p:pic>
        <p:nvPicPr>
          <p:cNvPr id="1752" name="Google Shape;1752;p68"/>
          <p:cNvPicPr preferRelativeResize="0"/>
          <p:nvPr/>
        </p:nvPicPr>
        <p:blipFill rotWithShape="1">
          <a:blip r:embed="rId7">
            <a:alphaModFix/>
          </a:blip>
          <a:srcRect b="0" l="0" r="0" t="0"/>
          <a:stretch/>
        </p:blipFill>
        <p:spPr>
          <a:xfrm>
            <a:off x="10716299" y="170160"/>
            <a:ext cx="1310447" cy="730794"/>
          </a:xfrm>
          <a:prstGeom prst="rect">
            <a:avLst/>
          </a:prstGeom>
          <a:noFill/>
          <a:ln>
            <a:noFill/>
          </a:ln>
        </p:spPr>
      </p:pic>
      <p:sp>
        <p:nvSpPr>
          <p:cNvPr id="1753" name="Google Shape;1753;p68"/>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69"/>
          <p:cNvSpPr txBox="1"/>
          <p:nvPr>
            <p:ph type="title"/>
          </p:nvPr>
        </p:nvSpPr>
        <p:spPr>
          <a:xfrm>
            <a:off x="4773112" y="84250"/>
            <a:ext cx="59431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Is there a free lunch?</a:t>
            </a:r>
            <a:br>
              <a:rPr lang="en-GB"/>
            </a:br>
            <a:r>
              <a:rPr lang="en-GB" sz="3100">
                <a:solidFill>
                  <a:srgbClr val="0070C0"/>
                </a:solidFill>
              </a:rPr>
              <a:t>Robustness to adversarial attacks</a:t>
            </a:r>
            <a:endParaRPr/>
          </a:p>
        </p:txBody>
      </p:sp>
      <p:pic>
        <p:nvPicPr>
          <p:cNvPr id="1760" name="Google Shape;1760;p69"/>
          <p:cNvPicPr preferRelativeResize="0"/>
          <p:nvPr/>
        </p:nvPicPr>
        <p:blipFill rotWithShape="1">
          <a:blip r:embed="rId3">
            <a:alphaModFix/>
          </a:blip>
          <a:srcRect b="0" l="0" r="0" t="0"/>
          <a:stretch/>
        </p:blipFill>
        <p:spPr>
          <a:xfrm>
            <a:off x="498334" y="0"/>
            <a:ext cx="3864428" cy="6855446"/>
          </a:xfrm>
          <a:prstGeom prst="rect">
            <a:avLst/>
          </a:prstGeom>
          <a:noFill/>
          <a:ln>
            <a:noFill/>
          </a:ln>
        </p:spPr>
      </p:pic>
      <p:sp>
        <p:nvSpPr>
          <p:cNvPr id="1761" name="Google Shape;1761;p69"/>
          <p:cNvSpPr txBox="1"/>
          <p:nvPr/>
        </p:nvSpPr>
        <p:spPr>
          <a:xfrm rot="-5400000">
            <a:off x="-970095" y="3454622"/>
            <a:ext cx="24854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Su et al, IEEE TEVC, 2019</a:t>
            </a:r>
            <a:endParaRPr sz="1800">
              <a:solidFill>
                <a:schemeClr val="dk1"/>
              </a:solidFill>
              <a:latin typeface="Calibri"/>
              <a:ea typeface="Calibri"/>
              <a:cs typeface="Calibri"/>
              <a:sym typeface="Calibri"/>
            </a:endParaRPr>
          </a:p>
        </p:txBody>
      </p:sp>
      <p:grpSp>
        <p:nvGrpSpPr>
          <p:cNvPr id="1762" name="Google Shape;1762;p69"/>
          <p:cNvGrpSpPr/>
          <p:nvPr/>
        </p:nvGrpSpPr>
        <p:grpSpPr>
          <a:xfrm>
            <a:off x="5550711" y="1884504"/>
            <a:ext cx="4387988" cy="4889246"/>
            <a:chOff x="890700" y="1690688"/>
            <a:chExt cx="4387988" cy="4889246"/>
          </a:xfrm>
        </p:grpSpPr>
        <p:pic>
          <p:nvPicPr>
            <p:cNvPr id="1763" name="Google Shape;1763;p69"/>
            <p:cNvPicPr preferRelativeResize="0"/>
            <p:nvPr/>
          </p:nvPicPr>
          <p:blipFill rotWithShape="1">
            <a:blip r:embed="rId5">
              <a:alphaModFix/>
            </a:blip>
            <a:srcRect b="0" l="0" r="0" t="0"/>
            <a:stretch/>
          </p:blipFill>
          <p:spPr>
            <a:xfrm>
              <a:off x="890700" y="1690688"/>
              <a:ext cx="4387988" cy="4519914"/>
            </a:xfrm>
            <a:prstGeom prst="rect">
              <a:avLst/>
            </a:prstGeom>
            <a:noFill/>
            <a:ln>
              <a:noFill/>
            </a:ln>
          </p:spPr>
        </p:pic>
        <p:sp>
          <p:nvSpPr>
            <p:cNvPr id="1764" name="Google Shape;1764;p69"/>
            <p:cNvSpPr txBox="1"/>
            <p:nvPr/>
          </p:nvSpPr>
          <p:spPr>
            <a:xfrm>
              <a:off x="2002420" y="6210602"/>
              <a:ext cx="25982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6"/>
                </a:rPr>
                <a:t>Szegedy et al., arXiv, 2013</a:t>
              </a:r>
              <a:endParaRPr sz="1800">
                <a:solidFill>
                  <a:schemeClr val="dk1"/>
                </a:solidFill>
                <a:latin typeface="Calibri"/>
                <a:ea typeface="Calibri"/>
                <a:cs typeface="Calibri"/>
                <a:sym typeface="Calibri"/>
              </a:endParaRPr>
            </a:p>
          </p:txBody>
        </p:sp>
      </p:grpSp>
      <p:pic>
        <p:nvPicPr>
          <p:cNvPr id="1765" name="Google Shape;1765;p69"/>
          <p:cNvPicPr preferRelativeResize="0"/>
          <p:nvPr/>
        </p:nvPicPr>
        <p:blipFill rotWithShape="1">
          <a:blip r:embed="rId7">
            <a:alphaModFix/>
          </a:blip>
          <a:srcRect b="0" l="0" r="0" t="0"/>
          <a:stretch/>
        </p:blipFill>
        <p:spPr>
          <a:xfrm>
            <a:off x="10716299" y="170160"/>
            <a:ext cx="1310447" cy="730794"/>
          </a:xfrm>
          <a:prstGeom prst="rect">
            <a:avLst/>
          </a:prstGeom>
          <a:noFill/>
          <a:ln>
            <a:noFill/>
          </a:ln>
        </p:spPr>
      </p:pic>
      <p:sp>
        <p:nvSpPr>
          <p:cNvPr id="1766" name="Google Shape;1766;p69"/>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pic>
        <p:nvPicPr>
          <p:cNvPr descr="Do Ostriches Really Bury Their Heads in the Sand? | Wonderopolis" id="1767" name="Google Shape;1767;p69"/>
          <p:cNvPicPr preferRelativeResize="0"/>
          <p:nvPr/>
        </p:nvPicPr>
        <p:blipFill rotWithShape="1">
          <a:blip r:embed="rId8">
            <a:alphaModFix/>
          </a:blip>
          <a:srcRect b="0" l="0" r="0" t="0"/>
          <a:stretch/>
        </p:blipFill>
        <p:spPr>
          <a:xfrm>
            <a:off x="8428180" y="1797781"/>
            <a:ext cx="3754688" cy="23466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70"/>
          <p:cNvSpPr txBox="1"/>
          <p:nvPr>
            <p:ph type="title"/>
          </p:nvPr>
        </p:nvSpPr>
        <p:spPr>
          <a:xfrm>
            <a:off x="200699" y="16971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Similar for CNN is not similar for humans</a:t>
            </a:r>
            <a:endParaRPr/>
          </a:p>
        </p:txBody>
      </p:sp>
      <p:pic>
        <p:nvPicPr>
          <p:cNvPr id="1773" name="Google Shape;1773;p70"/>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774" name="Google Shape;1774;p70"/>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pic>
        <p:nvPicPr>
          <p:cNvPr id="1775" name="Google Shape;1775;p70"/>
          <p:cNvPicPr preferRelativeResize="0"/>
          <p:nvPr/>
        </p:nvPicPr>
        <p:blipFill rotWithShape="1">
          <a:blip r:embed="rId4">
            <a:alphaModFix/>
          </a:blip>
          <a:srcRect b="0" l="0" r="0" t="0"/>
          <a:stretch/>
        </p:blipFill>
        <p:spPr>
          <a:xfrm>
            <a:off x="1701187" y="1768547"/>
            <a:ext cx="8789624" cy="2414732"/>
          </a:xfrm>
          <a:prstGeom prst="rect">
            <a:avLst/>
          </a:prstGeom>
          <a:noFill/>
          <a:ln>
            <a:noFill/>
          </a:ln>
        </p:spPr>
      </p:pic>
      <p:sp>
        <p:nvSpPr>
          <p:cNvPr id="1776" name="Google Shape;1776;p70"/>
          <p:cNvSpPr txBox="1"/>
          <p:nvPr/>
        </p:nvSpPr>
        <p:spPr>
          <a:xfrm>
            <a:off x="4208175" y="1331275"/>
            <a:ext cx="37756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5"/>
              </a:rPr>
              <a:t>Feather et al. Nat. Neuroscience, 2023</a:t>
            </a:r>
            <a:endParaRPr sz="1800">
              <a:solidFill>
                <a:schemeClr val="dk1"/>
              </a:solidFill>
              <a:latin typeface="Calibri"/>
              <a:ea typeface="Calibri"/>
              <a:cs typeface="Calibri"/>
              <a:sym typeface="Calibri"/>
            </a:endParaRPr>
          </a:p>
        </p:txBody>
      </p:sp>
      <p:pic>
        <p:nvPicPr>
          <p:cNvPr id="1777" name="Google Shape;1777;p70"/>
          <p:cNvPicPr preferRelativeResize="0"/>
          <p:nvPr/>
        </p:nvPicPr>
        <p:blipFill rotWithShape="1">
          <a:blip r:embed="rId6">
            <a:alphaModFix/>
          </a:blip>
          <a:srcRect b="0" l="0" r="0" t="0"/>
          <a:stretch/>
        </p:blipFill>
        <p:spPr>
          <a:xfrm>
            <a:off x="3851832" y="4584700"/>
            <a:ext cx="4064000" cy="2273300"/>
          </a:xfrm>
          <a:prstGeom prst="rect">
            <a:avLst/>
          </a:prstGeom>
          <a:noFill/>
          <a:ln>
            <a:noFill/>
          </a:ln>
        </p:spPr>
      </p:pic>
      <p:sp>
        <p:nvSpPr>
          <p:cNvPr id="1778" name="Google Shape;1778;p70"/>
          <p:cNvSpPr txBox="1"/>
          <p:nvPr/>
        </p:nvSpPr>
        <p:spPr>
          <a:xfrm>
            <a:off x="4552057" y="4224609"/>
            <a:ext cx="26635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Adversarial learning helps:</a:t>
            </a:r>
            <a:endParaRPr/>
          </a:p>
        </p:txBody>
      </p:sp>
      <p:pic>
        <p:nvPicPr>
          <p:cNvPr id="1779" name="Google Shape;1779;p70"/>
          <p:cNvPicPr preferRelativeResize="0"/>
          <p:nvPr/>
        </p:nvPicPr>
        <p:blipFill rotWithShape="1">
          <a:blip r:embed="rId7">
            <a:alphaModFix/>
          </a:blip>
          <a:srcRect b="0" l="0" r="0" t="0"/>
          <a:stretch/>
        </p:blipFill>
        <p:spPr>
          <a:xfrm>
            <a:off x="1524269" y="4473652"/>
            <a:ext cx="2113063" cy="2257135"/>
          </a:xfrm>
          <a:prstGeom prst="rect">
            <a:avLst/>
          </a:prstGeom>
          <a:noFill/>
          <a:ln>
            <a:noFill/>
          </a:ln>
        </p:spPr>
      </p:pic>
      <p:pic>
        <p:nvPicPr>
          <p:cNvPr id="1780" name="Google Shape;1780;p70"/>
          <p:cNvPicPr preferRelativeResize="0"/>
          <p:nvPr/>
        </p:nvPicPr>
        <p:blipFill rotWithShape="1">
          <a:blip r:embed="rId8">
            <a:alphaModFix/>
          </a:blip>
          <a:srcRect b="0" l="0" r="0" t="0"/>
          <a:stretch/>
        </p:blipFill>
        <p:spPr>
          <a:xfrm>
            <a:off x="8721361" y="4666608"/>
            <a:ext cx="1994938" cy="187122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How to counter adversarial attacks</a:t>
            </a:r>
            <a:endParaRPr/>
          </a:p>
        </p:txBody>
      </p:sp>
      <p:sp>
        <p:nvSpPr>
          <p:cNvPr id="1787" name="Google Shape;1787;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0C0"/>
              </a:buClr>
              <a:buSzPts val="2800"/>
              <a:buChar char="•"/>
            </a:pPr>
            <a:r>
              <a:rPr lang="en-GB">
                <a:solidFill>
                  <a:srgbClr val="0070C0"/>
                </a:solidFill>
              </a:rPr>
              <a:t>Augment your training set with adversarial examples</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Adversarial examples are not robust: e.g. a slight change in the adversarial input will change their classification.</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Methods that estimate the uncertainty in the NN model prediction can detect adversarial attacks.</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Two approaches for uncertainty prediction:</a:t>
            </a:r>
            <a:endParaRPr/>
          </a:p>
          <a:p>
            <a:pPr indent="-228600" lvl="1" marL="685800" rtl="0" algn="l">
              <a:lnSpc>
                <a:spcPct val="90000"/>
              </a:lnSpc>
              <a:spcBef>
                <a:spcPts val="500"/>
              </a:spcBef>
              <a:spcAft>
                <a:spcPts val="0"/>
              </a:spcAft>
              <a:buClr>
                <a:srgbClr val="0070C0"/>
              </a:buClr>
              <a:buSzPts val="2400"/>
              <a:buChar char="•"/>
            </a:pPr>
            <a:r>
              <a:rPr lang="en-GB">
                <a:solidFill>
                  <a:srgbClr val="0070C0"/>
                </a:solidFill>
              </a:rPr>
              <a:t>Bayesian NN (dropout, data sampling)</a:t>
            </a:r>
            <a:br>
              <a:rPr lang="en-GB">
                <a:solidFill>
                  <a:srgbClr val="0070C0"/>
                </a:solidFill>
              </a:rPr>
            </a:br>
            <a:r>
              <a:rPr lang="en-GB" u="sng">
                <a:solidFill>
                  <a:schemeClr val="hlink"/>
                </a:solidFill>
                <a:hlinkClick r:id="rId3"/>
              </a:rPr>
              <a:t>Gal &amp; Ghahramani, PMLR, 2016</a:t>
            </a:r>
            <a:r>
              <a:rPr lang="en-GB">
                <a:solidFill>
                  <a:srgbClr val="0070C0"/>
                </a:solidFill>
              </a:rPr>
              <a:t> , </a:t>
            </a:r>
            <a:r>
              <a:rPr lang="en-GB" u="sng">
                <a:solidFill>
                  <a:schemeClr val="hlink"/>
                </a:solidFill>
                <a:hlinkClick r:id="rId4"/>
              </a:rPr>
              <a:t>Lakshminarayanan et al., NIPS, 2017</a:t>
            </a:r>
            <a:endParaRPr>
              <a:solidFill>
                <a:srgbClr val="0070C0"/>
              </a:solidFill>
            </a:endParaRPr>
          </a:p>
          <a:p>
            <a:pPr indent="-228600" lvl="1" marL="685800" rtl="0" algn="l">
              <a:lnSpc>
                <a:spcPct val="90000"/>
              </a:lnSpc>
              <a:spcBef>
                <a:spcPts val="500"/>
              </a:spcBef>
              <a:spcAft>
                <a:spcPts val="0"/>
              </a:spcAft>
              <a:buClr>
                <a:srgbClr val="0070C0"/>
              </a:buClr>
              <a:buSzPts val="2400"/>
              <a:buChar char="•"/>
            </a:pPr>
            <a:r>
              <a:rPr lang="en-GB">
                <a:solidFill>
                  <a:srgbClr val="0070C0"/>
                </a:solidFill>
              </a:rPr>
              <a:t>Evidential DL</a:t>
            </a:r>
            <a:br>
              <a:rPr lang="en-GB">
                <a:solidFill>
                  <a:srgbClr val="0070C0"/>
                </a:solidFill>
              </a:rPr>
            </a:br>
            <a:r>
              <a:rPr lang="en-GB" u="sng">
                <a:solidFill>
                  <a:schemeClr val="hlink"/>
                </a:solidFill>
                <a:hlinkClick r:id="rId5"/>
              </a:rPr>
              <a:t>Sensoy et al., NIPS, 2018</a:t>
            </a:r>
            <a:r>
              <a:rPr lang="en-GB">
                <a:solidFill>
                  <a:srgbClr val="0070C0"/>
                </a:solidFill>
              </a:rPr>
              <a:t> (classification), </a:t>
            </a:r>
            <a:r>
              <a:rPr lang="en-GB" u="sng">
                <a:solidFill>
                  <a:schemeClr val="hlink"/>
                </a:solidFill>
                <a:hlinkClick r:id="rId6"/>
              </a:rPr>
              <a:t>Amini et al., NIPS, 2020</a:t>
            </a:r>
            <a:r>
              <a:rPr lang="en-GB">
                <a:solidFill>
                  <a:srgbClr val="0070C0"/>
                </a:solidFill>
              </a:rPr>
              <a:t> (regression)</a:t>
            </a:r>
            <a:endParaRPr/>
          </a:p>
        </p:txBody>
      </p:sp>
      <p:pic>
        <p:nvPicPr>
          <p:cNvPr id="1788" name="Google Shape;1788;p71"/>
          <p:cNvPicPr preferRelativeResize="0"/>
          <p:nvPr/>
        </p:nvPicPr>
        <p:blipFill rotWithShape="1">
          <a:blip r:embed="rId7">
            <a:alphaModFix/>
          </a:blip>
          <a:srcRect b="0" l="0" r="0" t="0"/>
          <a:stretch/>
        </p:blipFill>
        <p:spPr>
          <a:xfrm>
            <a:off x="10716299" y="170160"/>
            <a:ext cx="1310447" cy="730794"/>
          </a:xfrm>
          <a:prstGeom prst="rect">
            <a:avLst/>
          </a:prstGeom>
          <a:noFill/>
          <a:ln>
            <a:noFill/>
          </a:ln>
        </p:spPr>
      </p:pic>
      <p:sp>
        <p:nvSpPr>
          <p:cNvPr id="1789" name="Google Shape;1789;p71"/>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72"/>
          <p:cNvSpPr txBox="1"/>
          <p:nvPr>
            <p:ph type="title"/>
          </p:nvPr>
        </p:nvSpPr>
        <p:spPr>
          <a:xfrm>
            <a:off x="116005" y="139282"/>
            <a:ext cx="1077861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Evidential deep learning (EDL) for classification</a:t>
            </a:r>
            <a:endParaRPr/>
          </a:p>
        </p:txBody>
      </p:sp>
      <p:pic>
        <p:nvPicPr>
          <p:cNvPr id="1796" name="Google Shape;1796;p72"/>
          <p:cNvPicPr preferRelativeResize="0"/>
          <p:nvPr/>
        </p:nvPicPr>
        <p:blipFill rotWithShape="1">
          <a:blip r:embed="rId3">
            <a:alphaModFix/>
          </a:blip>
          <a:srcRect b="0" l="0" r="0" t="0"/>
          <a:stretch/>
        </p:blipFill>
        <p:spPr>
          <a:xfrm>
            <a:off x="6096000" y="1690688"/>
            <a:ext cx="6059830" cy="3598607"/>
          </a:xfrm>
          <a:prstGeom prst="rect">
            <a:avLst/>
          </a:prstGeom>
          <a:noFill/>
          <a:ln>
            <a:noFill/>
          </a:ln>
        </p:spPr>
      </p:pic>
      <p:sp>
        <p:nvSpPr>
          <p:cNvPr id="1797" name="Google Shape;1797;p72"/>
          <p:cNvSpPr txBox="1"/>
          <p:nvPr/>
        </p:nvSpPr>
        <p:spPr>
          <a:xfrm>
            <a:off x="7873039" y="5474614"/>
            <a:ext cx="25057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Ulmer et al. TMLR., 2023</a:t>
            </a:r>
            <a:endParaRPr sz="1800">
              <a:solidFill>
                <a:schemeClr val="dk1"/>
              </a:solidFill>
              <a:latin typeface="Calibri"/>
              <a:ea typeface="Calibri"/>
              <a:cs typeface="Calibri"/>
              <a:sym typeface="Calibri"/>
            </a:endParaRPr>
          </a:p>
        </p:txBody>
      </p:sp>
      <p:pic>
        <p:nvPicPr>
          <p:cNvPr id="1798" name="Google Shape;1798;p72"/>
          <p:cNvPicPr preferRelativeResize="0"/>
          <p:nvPr/>
        </p:nvPicPr>
        <p:blipFill rotWithShape="1">
          <a:blip r:embed="rId5">
            <a:alphaModFix/>
          </a:blip>
          <a:srcRect b="0" l="0" r="0" t="0"/>
          <a:stretch/>
        </p:blipFill>
        <p:spPr>
          <a:xfrm>
            <a:off x="153578" y="2220286"/>
            <a:ext cx="5723920" cy="2631933"/>
          </a:xfrm>
          <a:prstGeom prst="rect">
            <a:avLst/>
          </a:prstGeom>
          <a:noFill/>
          <a:ln>
            <a:noFill/>
          </a:ln>
        </p:spPr>
      </p:pic>
      <p:sp>
        <p:nvSpPr>
          <p:cNvPr id="1799" name="Google Shape;1799;p72"/>
          <p:cNvSpPr txBox="1"/>
          <p:nvPr/>
        </p:nvSpPr>
        <p:spPr>
          <a:xfrm>
            <a:off x="1813210" y="5374338"/>
            <a:ext cx="24809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6"/>
              </a:rPr>
              <a:t>Sensoy et al., NIPS, 2018</a:t>
            </a:r>
            <a:endParaRPr sz="1800">
              <a:solidFill>
                <a:schemeClr val="dk1"/>
              </a:solidFill>
              <a:latin typeface="Calibri"/>
              <a:ea typeface="Calibri"/>
              <a:cs typeface="Calibri"/>
              <a:sym typeface="Calibri"/>
            </a:endParaRPr>
          </a:p>
        </p:txBody>
      </p:sp>
      <p:pic>
        <p:nvPicPr>
          <p:cNvPr id="1800" name="Google Shape;1800;p72"/>
          <p:cNvPicPr preferRelativeResize="0"/>
          <p:nvPr/>
        </p:nvPicPr>
        <p:blipFill rotWithShape="1">
          <a:blip r:embed="rId7">
            <a:alphaModFix/>
          </a:blip>
          <a:srcRect b="0" l="0" r="0" t="0"/>
          <a:stretch/>
        </p:blipFill>
        <p:spPr>
          <a:xfrm>
            <a:off x="10716299" y="170160"/>
            <a:ext cx="1310447" cy="730794"/>
          </a:xfrm>
          <a:prstGeom prst="rect">
            <a:avLst/>
          </a:prstGeom>
          <a:noFill/>
          <a:ln>
            <a:noFill/>
          </a:ln>
        </p:spPr>
      </p:pic>
      <p:sp>
        <p:nvSpPr>
          <p:cNvPr id="1801" name="Google Shape;1801;p72"/>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838200" y="19770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Deep learning citations</a:t>
            </a:r>
            <a:endParaRPr/>
          </a:p>
        </p:txBody>
      </p:sp>
      <p:pic>
        <p:nvPicPr>
          <p:cNvPr descr="Chart, line chart&#10;&#10;Description automatically generated" id="141" name="Google Shape;141;p19"/>
          <p:cNvPicPr preferRelativeResize="0"/>
          <p:nvPr/>
        </p:nvPicPr>
        <p:blipFill rotWithShape="1">
          <a:blip r:embed="rId3">
            <a:alphaModFix/>
          </a:blip>
          <a:srcRect b="0" l="0" r="0" t="0"/>
          <a:stretch/>
        </p:blipFill>
        <p:spPr>
          <a:xfrm>
            <a:off x="6096000" y="1325013"/>
            <a:ext cx="5867964" cy="4862954"/>
          </a:xfrm>
          <a:prstGeom prst="rect">
            <a:avLst/>
          </a:prstGeom>
          <a:noFill/>
          <a:ln>
            <a:noFill/>
          </a:ln>
        </p:spPr>
      </p:pic>
      <p:pic>
        <p:nvPicPr>
          <p:cNvPr id="142" name="Google Shape;142;p19"/>
          <p:cNvPicPr preferRelativeResize="0"/>
          <p:nvPr/>
        </p:nvPicPr>
        <p:blipFill rotWithShape="1">
          <a:blip r:embed="rId4">
            <a:alphaModFix/>
          </a:blip>
          <a:srcRect b="0" l="0" r="0" t="0"/>
          <a:stretch/>
        </p:blipFill>
        <p:spPr>
          <a:xfrm>
            <a:off x="10716299" y="129819"/>
            <a:ext cx="1310447" cy="730794"/>
          </a:xfrm>
          <a:prstGeom prst="rect">
            <a:avLst/>
          </a:prstGeom>
          <a:noFill/>
          <a:ln>
            <a:noFill/>
          </a:ln>
        </p:spPr>
      </p:pic>
      <p:sp>
        <p:nvSpPr>
          <p:cNvPr id="143" name="Google Shape;143;p19"/>
          <p:cNvSpPr txBox="1"/>
          <p:nvPr/>
        </p:nvSpPr>
        <p:spPr>
          <a:xfrm>
            <a:off x="11072937" y="129372"/>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pic>
        <p:nvPicPr>
          <p:cNvPr id="144" name="Google Shape;144;p19"/>
          <p:cNvPicPr preferRelativeResize="0"/>
          <p:nvPr/>
        </p:nvPicPr>
        <p:blipFill rotWithShape="1">
          <a:blip r:embed="rId5">
            <a:alphaModFix/>
          </a:blip>
          <a:srcRect b="0" l="0" r="0" t="0"/>
          <a:stretch/>
        </p:blipFill>
        <p:spPr>
          <a:xfrm>
            <a:off x="838200" y="1711055"/>
            <a:ext cx="4800410" cy="2610223"/>
          </a:xfrm>
          <a:prstGeom prst="rect">
            <a:avLst/>
          </a:prstGeom>
          <a:noFill/>
          <a:ln>
            <a:noFill/>
          </a:ln>
        </p:spPr>
      </p:pic>
      <p:sp>
        <p:nvSpPr>
          <p:cNvPr id="145" name="Google Shape;145;p19"/>
          <p:cNvSpPr txBox="1"/>
          <p:nvPr/>
        </p:nvSpPr>
        <p:spPr>
          <a:xfrm>
            <a:off x="838200" y="4505118"/>
            <a:ext cx="169520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6"/>
              </a:rPr>
              <a:t>Waldrop, PNAS 2019</a:t>
            </a:r>
            <a:endParaRPr sz="14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73"/>
          <p:cNvSpPr txBox="1"/>
          <p:nvPr>
            <p:ph type="title"/>
          </p:nvPr>
        </p:nvSpPr>
        <p:spPr>
          <a:xfrm>
            <a:off x="0" y="0"/>
            <a:ext cx="1072453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Evidential deep learning (EDL) for classification</a:t>
            </a:r>
            <a:endParaRPr/>
          </a:p>
        </p:txBody>
      </p:sp>
      <p:sp>
        <p:nvSpPr>
          <p:cNvPr id="1808" name="Google Shape;1808;p73"/>
          <p:cNvSpPr txBox="1"/>
          <p:nvPr>
            <p:ph idx="1" type="body"/>
          </p:nvPr>
        </p:nvSpPr>
        <p:spPr>
          <a:xfrm>
            <a:off x="838200" y="1574903"/>
            <a:ext cx="10515600" cy="4351338"/>
          </a:xfrm>
          <a:prstGeom prst="rect">
            <a:avLst/>
          </a:prstGeom>
          <a:blipFill rotWithShape="1">
            <a:blip r:embed="rId3">
              <a:alphaModFix/>
            </a:blip>
            <a:stretch>
              <a:fillRect b="-2614" l="-963" r="-1205" t="-3487"/>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GB"/>
              <a:t> </a:t>
            </a:r>
            <a:endParaRPr/>
          </a:p>
        </p:txBody>
      </p:sp>
      <p:pic>
        <p:nvPicPr>
          <p:cNvPr id="1809" name="Google Shape;1809;p73"/>
          <p:cNvPicPr preferRelativeResize="0"/>
          <p:nvPr/>
        </p:nvPicPr>
        <p:blipFill rotWithShape="1">
          <a:blip r:embed="rId4">
            <a:alphaModFix/>
          </a:blip>
          <a:srcRect b="0" l="0" r="0" t="0"/>
          <a:stretch/>
        </p:blipFill>
        <p:spPr>
          <a:xfrm>
            <a:off x="5035882" y="3758381"/>
            <a:ext cx="1060118" cy="916858"/>
          </a:xfrm>
          <a:prstGeom prst="rect">
            <a:avLst/>
          </a:prstGeom>
          <a:noFill/>
          <a:ln>
            <a:noFill/>
          </a:ln>
        </p:spPr>
      </p:pic>
      <p:pic>
        <p:nvPicPr>
          <p:cNvPr id="1810" name="Google Shape;1810;p73"/>
          <p:cNvPicPr preferRelativeResize="0"/>
          <p:nvPr/>
        </p:nvPicPr>
        <p:blipFill rotWithShape="1">
          <a:blip r:embed="rId5">
            <a:alphaModFix/>
          </a:blip>
          <a:srcRect b="0" l="0" r="0" t="0"/>
          <a:stretch/>
        </p:blipFill>
        <p:spPr>
          <a:xfrm>
            <a:off x="8048932" y="3750572"/>
            <a:ext cx="1060118" cy="916859"/>
          </a:xfrm>
          <a:prstGeom prst="rect">
            <a:avLst/>
          </a:prstGeom>
          <a:noFill/>
          <a:ln>
            <a:noFill/>
          </a:ln>
        </p:spPr>
      </p:pic>
      <p:pic>
        <p:nvPicPr>
          <p:cNvPr id="1811" name="Google Shape;1811;p73"/>
          <p:cNvPicPr preferRelativeResize="0"/>
          <p:nvPr/>
        </p:nvPicPr>
        <p:blipFill rotWithShape="1">
          <a:blip r:embed="rId6">
            <a:alphaModFix/>
          </a:blip>
          <a:srcRect b="0" l="0" r="0" t="0"/>
          <a:stretch/>
        </p:blipFill>
        <p:spPr>
          <a:xfrm>
            <a:off x="10716299" y="170160"/>
            <a:ext cx="1310447" cy="730794"/>
          </a:xfrm>
          <a:prstGeom prst="rect">
            <a:avLst/>
          </a:prstGeom>
          <a:noFill/>
          <a:ln>
            <a:noFill/>
          </a:ln>
        </p:spPr>
      </p:pic>
      <p:sp>
        <p:nvSpPr>
          <p:cNvPr id="1812" name="Google Shape;1812;p73"/>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7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GB"/>
              <a:t>Biological and medical applications of deep learning</a:t>
            </a:r>
            <a:endParaRPr/>
          </a:p>
        </p:txBody>
      </p:sp>
      <p:sp>
        <p:nvSpPr>
          <p:cNvPr id="1818" name="Google Shape;1818;p7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When should I start using deep learning?</a:t>
            </a:r>
            <a:endParaRPr/>
          </a:p>
        </p:txBody>
      </p:sp>
      <p:sp>
        <p:nvSpPr>
          <p:cNvPr id="1824" name="Google Shape;1824;p75"/>
          <p:cNvSpPr txBox="1"/>
          <p:nvPr>
            <p:ph idx="1" type="body"/>
          </p:nvPr>
        </p:nvSpPr>
        <p:spPr>
          <a:xfrm>
            <a:off x="838200" y="1630660"/>
            <a:ext cx="10515600" cy="4862215"/>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110000"/>
              </a:lnSpc>
              <a:spcBef>
                <a:spcPts val="0"/>
              </a:spcBef>
              <a:spcAft>
                <a:spcPts val="0"/>
              </a:spcAft>
              <a:buClr>
                <a:srgbClr val="0070C0"/>
              </a:buClr>
              <a:buSzPct val="100000"/>
              <a:buChar char="•"/>
            </a:pPr>
            <a:r>
              <a:rPr lang="en-GB" sz="3200">
                <a:solidFill>
                  <a:srgbClr val="0070C0"/>
                </a:solidFill>
              </a:rPr>
              <a:t>Training from scratch</a:t>
            </a:r>
            <a:endParaRPr/>
          </a:p>
          <a:p>
            <a:pPr indent="-228600" lvl="1" marL="685800" rtl="0" algn="l">
              <a:lnSpc>
                <a:spcPct val="110000"/>
              </a:lnSpc>
              <a:spcBef>
                <a:spcPts val="500"/>
              </a:spcBef>
              <a:spcAft>
                <a:spcPts val="0"/>
              </a:spcAft>
              <a:buClr>
                <a:srgbClr val="0070C0"/>
              </a:buClr>
              <a:buSzPct val="100000"/>
              <a:buChar char="•"/>
            </a:pPr>
            <a:r>
              <a:rPr lang="en-GB" sz="2800">
                <a:solidFill>
                  <a:srgbClr val="0070C0"/>
                </a:solidFill>
              </a:rPr>
              <a:t>Availability of large datasets (&gt;10000 items per class) </a:t>
            </a:r>
            <a:endParaRPr/>
          </a:p>
          <a:p>
            <a:pPr indent="-228600" lvl="0" marL="228600" rtl="0" algn="l">
              <a:lnSpc>
                <a:spcPct val="110000"/>
              </a:lnSpc>
              <a:spcBef>
                <a:spcPts val="1000"/>
              </a:spcBef>
              <a:spcAft>
                <a:spcPts val="0"/>
              </a:spcAft>
              <a:buClr>
                <a:srgbClr val="0070C0"/>
              </a:buClr>
              <a:buSzPct val="100000"/>
              <a:buChar char="•"/>
            </a:pPr>
            <a:r>
              <a:rPr lang="en-GB" sz="3200">
                <a:solidFill>
                  <a:srgbClr val="0070C0"/>
                </a:solidFill>
              </a:rPr>
              <a:t>Few shot learning, transfer learning or fine tuning</a:t>
            </a:r>
            <a:endParaRPr/>
          </a:p>
          <a:p>
            <a:pPr indent="-228600" lvl="1" marL="685800" rtl="0" algn="l">
              <a:lnSpc>
                <a:spcPct val="110000"/>
              </a:lnSpc>
              <a:spcBef>
                <a:spcPts val="500"/>
              </a:spcBef>
              <a:spcAft>
                <a:spcPts val="0"/>
              </a:spcAft>
              <a:buClr>
                <a:srgbClr val="0070C0"/>
              </a:buClr>
              <a:buSzPct val="100000"/>
              <a:buChar char="•"/>
            </a:pPr>
            <a:r>
              <a:rPr lang="en-GB" sz="2800">
                <a:solidFill>
                  <a:srgbClr val="0070C0"/>
                </a:solidFill>
              </a:rPr>
              <a:t>Pretrained foundation model adapted to the problem</a:t>
            </a:r>
            <a:endParaRPr/>
          </a:p>
          <a:p>
            <a:pPr indent="-228600" lvl="1" marL="685800" rtl="0" algn="l">
              <a:lnSpc>
                <a:spcPct val="110000"/>
              </a:lnSpc>
              <a:spcBef>
                <a:spcPts val="500"/>
              </a:spcBef>
              <a:spcAft>
                <a:spcPts val="0"/>
              </a:spcAft>
              <a:buClr>
                <a:srgbClr val="0070C0"/>
              </a:buClr>
              <a:buSzPct val="100000"/>
              <a:buChar char="•"/>
            </a:pPr>
            <a:r>
              <a:rPr lang="en-GB" sz="2800">
                <a:solidFill>
                  <a:srgbClr val="0070C0"/>
                </a:solidFill>
              </a:rPr>
              <a:t>Specialized dataset (can be fairly small)</a:t>
            </a:r>
            <a:endParaRPr sz="3200">
              <a:solidFill>
                <a:srgbClr val="0070C0"/>
              </a:solidFill>
            </a:endParaRPr>
          </a:p>
          <a:p>
            <a:pPr indent="-228600" lvl="0" marL="228600" rtl="0" algn="l">
              <a:lnSpc>
                <a:spcPct val="110000"/>
              </a:lnSpc>
              <a:spcBef>
                <a:spcPts val="1000"/>
              </a:spcBef>
              <a:spcAft>
                <a:spcPts val="0"/>
              </a:spcAft>
              <a:buClr>
                <a:srgbClr val="0070C0"/>
              </a:buClr>
              <a:buSzPct val="100000"/>
              <a:buChar char="•"/>
            </a:pPr>
            <a:r>
              <a:rPr lang="en-GB" sz="3200">
                <a:solidFill>
                  <a:srgbClr val="0070C0"/>
                </a:solidFill>
              </a:rPr>
              <a:t>Zero shot learning</a:t>
            </a:r>
            <a:endParaRPr/>
          </a:p>
          <a:p>
            <a:pPr indent="-228600" lvl="1" marL="685800" rtl="0" algn="l">
              <a:lnSpc>
                <a:spcPct val="110000"/>
              </a:lnSpc>
              <a:spcBef>
                <a:spcPts val="500"/>
              </a:spcBef>
              <a:spcAft>
                <a:spcPts val="0"/>
              </a:spcAft>
              <a:buClr>
                <a:srgbClr val="0070C0"/>
              </a:buClr>
              <a:buSzPct val="100000"/>
              <a:buChar char="•"/>
            </a:pPr>
            <a:r>
              <a:rPr lang="en-GB" sz="2800">
                <a:solidFill>
                  <a:srgbClr val="0070C0"/>
                </a:solidFill>
              </a:rPr>
              <a:t>Pretrained foundation model adapted to the problem</a:t>
            </a:r>
            <a:endParaRPr/>
          </a:p>
          <a:p>
            <a:pPr indent="-228600" lvl="0" marL="228600" rtl="0" algn="l">
              <a:lnSpc>
                <a:spcPct val="100000"/>
              </a:lnSpc>
              <a:spcBef>
                <a:spcPts val="1000"/>
              </a:spcBef>
              <a:spcAft>
                <a:spcPts val="0"/>
              </a:spcAft>
              <a:buClr>
                <a:srgbClr val="0070C0"/>
              </a:buClr>
              <a:buSzPct val="100000"/>
              <a:buChar char="•"/>
            </a:pPr>
            <a:r>
              <a:rPr lang="en-GB" sz="3200">
                <a:solidFill>
                  <a:srgbClr val="0070C0"/>
                </a:solidFill>
              </a:rPr>
              <a:t>Datasets are well annotated and labeled for supervised learning</a:t>
            </a:r>
            <a:endParaRPr/>
          </a:p>
          <a:p>
            <a:pPr indent="-228600" lvl="0" marL="228600" rtl="0" algn="l">
              <a:lnSpc>
                <a:spcPct val="100000"/>
              </a:lnSpc>
              <a:spcBef>
                <a:spcPts val="1000"/>
              </a:spcBef>
              <a:spcAft>
                <a:spcPts val="0"/>
              </a:spcAft>
              <a:buClr>
                <a:srgbClr val="0070C0"/>
              </a:buClr>
              <a:buSzPct val="100000"/>
              <a:buChar char="•"/>
            </a:pPr>
            <a:r>
              <a:rPr lang="en-GB" sz="3200">
                <a:solidFill>
                  <a:srgbClr val="0070C0"/>
                </a:solidFill>
              </a:rPr>
              <a:t>Ideally, data should be homogenous, i.e. consisting of many multidimensional feature vectors with strong correlations and hierarchical structure  (sequences, 3D structures, images, text, …)</a:t>
            </a:r>
            <a:endParaRPr/>
          </a:p>
          <a:p>
            <a:pPr indent="-228600" lvl="0" marL="228600" rtl="0" algn="l">
              <a:lnSpc>
                <a:spcPct val="100000"/>
              </a:lnSpc>
              <a:spcBef>
                <a:spcPts val="1000"/>
              </a:spcBef>
              <a:spcAft>
                <a:spcPts val="0"/>
              </a:spcAft>
              <a:buClr>
                <a:srgbClr val="0070C0"/>
              </a:buClr>
              <a:buSzPct val="100000"/>
              <a:buChar char="•"/>
            </a:pPr>
            <a:r>
              <a:rPr lang="en-GB" sz="3200">
                <a:solidFill>
                  <a:srgbClr val="0070C0"/>
                </a:solidFill>
              </a:rPr>
              <a:t>Computational resources and hardware (GPU, TPU) should be available</a:t>
            </a:r>
            <a:endParaRPr/>
          </a:p>
          <a:p>
            <a:pPr indent="-228600" lvl="0" marL="228600" rtl="0" algn="l">
              <a:lnSpc>
                <a:spcPct val="100000"/>
              </a:lnSpc>
              <a:spcBef>
                <a:spcPts val="1000"/>
              </a:spcBef>
              <a:spcAft>
                <a:spcPts val="0"/>
              </a:spcAft>
              <a:buClr>
                <a:srgbClr val="0070C0"/>
              </a:buClr>
              <a:buSzPct val="100000"/>
              <a:buChar char="•"/>
            </a:pPr>
            <a:r>
              <a:rPr lang="en-GB" sz="3200">
                <a:solidFill>
                  <a:srgbClr val="0070C0"/>
                </a:solidFill>
              </a:rPr>
              <a:t>Time to experiment</a:t>
            </a:r>
            <a:endParaRPr/>
          </a:p>
          <a:p>
            <a:pPr indent="-228600" lvl="0" marL="228600" rtl="0" algn="l">
              <a:lnSpc>
                <a:spcPct val="100000"/>
              </a:lnSpc>
              <a:spcBef>
                <a:spcPts val="1000"/>
              </a:spcBef>
              <a:spcAft>
                <a:spcPts val="0"/>
              </a:spcAft>
              <a:buClr>
                <a:srgbClr val="0070C0"/>
              </a:buClr>
              <a:buSzPct val="100000"/>
              <a:buChar char="•"/>
            </a:pPr>
            <a:r>
              <a:rPr lang="en-GB" sz="3200">
                <a:solidFill>
                  <a:srgbClr val="0070C0"/>
                </a:solidFill>
              </a:rPr>
              <a:t>The problem should not be too simple</a:t>
            </a:r>
            <a:endParaRPr/>
          </a:p>
          <a:p>
            <a:pPr indent="-117475" lvl="0" marL="228600" rtl="0" algn="l">
              <a:lnSpc>
                <a:spcPct val="90000"/>
              </a:lnSpc>
              <a:spcBef>
                <a:spcPts val="1000"/>
              </a:spcBef>
              <a:spcAft>
                <a:spcPts val="0"/>
              </a:spcAft>
              <a:buClr>
                <a:schemeClr val="dk1"/>
              </a:buClr>
              <a:buSzPct val="100000"/>
              <a:buNone/>
            </a:pPr>
            <a:r>
              <a:t/>
            </a:r>
            <a:endParaRPr>
              <a:solidFill>
                <a:srgbClr val="0070C0"/>
              </a:solidFill>
            </a:endParaRPr>
          </a:p>
        </p:txBody>
      </p:sp>
      <p:pic>
        <p:nvPicPr>
          <p:cNvPr id="1825" name="Google Shape;1825;p75"/>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826" name="Google Shape;1826;p75"/>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76"/>
          <p:cNvSpPr txBox="1"/>
          <p:nvPr>
            <p:ph type="title"/>
          </p:nvPr>
        </p:nvSpPr>
        <p:spPr>
          <a:xfrm>
            <a:off x="165254" y="169713"/>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a:t>Using a language model to detect heart failure by parsing medical discharge summaries </a:t>
            </a:r>
            <a:endParaRPr/>
          </a:p>
        </p:txBody>
      </p:sp>
      <p:pic>
        <p:nvPicPr>
          <p:cNvPr id="1833" name="Google Shape;1833;p76"/>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834" name="Google Shape;1834;p76"/>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pic>
        <p:nvPicPr>
          <p:cNvPr id="1835" name="Google Shape;1835;p76"/>
          <p:cNvPicPr preferRelativeResize="0"/>
          <p:nvPr/>
        </p:nvPicPr>
        <p:blipFill rotWithShape="1">
          <a:blip r:embed="rId4">
            <a:alphaModFix/>
          </a:blip>
          <a:srcRect b="0" l="0" r="0" t="0"/>
          <a:stretch/>
        </p:blipFill>
        <p:spPr>
          <a:xfrm>
            <a:off x="557337" y="2342518"/>
            <a:ext cx="4792740" cy="3498909"/>
          </a:xfrm>
          <a:prstGeom prst="rect">
            <a:avLst/>
          </a:prstGeom>
          <a:noFill/>
          <a:ln>
            <a:noFill/>
          </a:ln>
        </p:spPr>
      </p:pic>
      <p:pic>
        <p:nvPicPr>
          <p:cNvPr id="1836" name="Google Shape;1836;p76"/>
          <p:cNvPicPr preferRelativeResize="0"/>
          <p:nvPr/>
        </p:nvPicPr>
        <p:blipFill rotWithShape="1">
          <a:blip r:embed="rId5">
            <a:alphaModFix/>
          </a:blip>
          <a:srcRect b="0" l="0" r="0" t="0"/>
          <a:stretch/>
        </p:blipFill>
        <p:spPr>
          <a:xfrm>
            <a:off x="5646584" y="4617269"/>
            <a:ext cx="3340100" cy="1835150"/>
          </a:xfrm>
          <a:prstGeom prst="rect">
            <a:avLst/>
          </a:prstGeom>
          <a:noFill/>
          <a:ln>
            <a:noFill/>
          </a:ln>
        </p:spPr>
      </p:pic>
      <p:sp>
        <p:nvSpPr>
          <p:cNvPr id="1837" name="Google Shape;1837;p76"/>
          <p:cNvSpPr/>
          <p:nvPr/>
        </p:nvSpPr>
        <p:spPr>
          <a:xfrm>
            <a:off x="5646584" y="6488668"/>
            <a:ext cx="337738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400">
                <a:solidFill>
                  <a:srgbClr val="833C0B"/>
                </a:solidFill>
                <a:latin typeface="Calibri"/>
                <a:ea typeface="Calibri"/>
                <a:cs typeface="Calibri"/>
                <a:sym typeface="Calibri"/>
              </a:rPr>
              <a:t>LIME: </a:t>
            </a:r>
            <a:r>
              <a:rPr lang="en-GB" sz="1400" u="sng">
                <a:solidFill>
                  <a:schemeClr val="hlink"/>
                </a:solidFill>
                <a:latin typeface="Calibri"/>
                <a:ea typeface="Calibri"/>
                <a:cs typeface="Calibri"/>
                <a:sym typeface="Calibri"/>
                <a:hlinkClick r:id="rId6"/>
              </a:rPr>
              <a:t>Ribeiro et al. KDD, 2016</a:t>
            </a:r>
            <a:endParaRPr sz="1400">
              <a:solidFill>
                <a:schemeClr val="dk1"/>
              </a:solidFill>
              <a:latin typeface="Calibri"/>
              <a:ea typeface="Calibri"/>
              <a:cs typeface="Calibri"/>
              <a:sym typeface="Calibri"/>
            </a:endParaRPr>
          </a:p>
        </p:txBody>
      </p:sp>
      <p:pic>
        <p:nvPicPr>
          <p:cNvPr id="1838" name="Google Shape;1838;p76"/>
          <p:cNvPicPr preferRelativeResize="0"/>
          <p:nvPr/>
        </p:nvPicPr>
        <p:blipFill rotWithShape="1">
          <a:blip r:embed="rId7">
            <a:alphaModFix/>
          </a:blip>
          <a:srcRect b="0" l="0" r="0" t="0"/>
          <a:stretch/>
        </p:blipFill>
        <p:spPr>
          <a:xfrm>
            <a:off x="9285866" y="4539986"/>
            <a:ext cx="2374801" cy="2242574"/>
          </a:xfrm>
          <a:prstGeom prst="rect">
            <a:avLst/>
          </a:prstGeom>
          <a:noFill/>
          <a:ln>
            <a:noFill/>
          </a:ln>
        </p:spPr>
      </p:pic>
      <p:pic>
        <p:nvPicPr>
          <p:cNvPr id="1839" name="Google Shape;1839;p76"/>
          <p:cNvPicPr preferRelativeResize="0"/>
          <p:nvPr/>
        </p:nvPicPr>
        <p:blipFill rotWithShape="1">
          <a:blip r:embed="rId8">
            <a:alphaModFix/>
          </a:blip>
          <a:srcRect b="0" l="0" r="0" t="0"/>
          <a:stretch/>
        </p:blipFill>
        <p:spPr>
          <a:xfrm>
            <a:off x="7013783" y="1531525"/>
            <a:ext cx="3340100" cy="2560448"/>
          </a:xfrm>
          <a:prstGeom prst="rect">
            <a:avLst/>
          </a:prstGeom>
          <a:noFill/>
          <a:ln>
            <a:noFill/>
          </a:ln>
        </p:spPr>
      </p:pic>
      <p:sp>
        <p:nvSpPr>
          <p:cNvPr id="1840" name="Google Shape;1840;p76"/>
          <p:cNvSpPr txBox="1"/>
          <p:nvPr/>
        </p:nvSpPr>
        <p:spPr>
          <a:xfrm>
            <a:off x="1424399" y="6093629"/>
            <a:ext cx="28791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9"/>
              </a:rPr>
              <a:t>Nargesi et al., medRxiv, 2023</a:t>
            </a:r>
            <a:endParaRPr sz="1800">
              <a:solidFill>
                <a:schemeClr val="dk1"/>
              </a:solidFill>
              <a:latin typeface="Calibri"/>
              <a:ea typeface="Calibri"/>
              <a:cs typeface="Calibri"/>
              <a:sym typeface="Calibri"/>
            </a:endParaRPr>
          </a:p>
        </p:txBody>
      </p:sp>
      <p:sp>
        <p:nvSpPr>
          <p:cNvPr id="1841" name="Google Shape;1841;p76"/>
          <p:cNvSpPr txBox="1"/>
          <p:nvPr/>
        </p:nvSpPr>
        <p:spPr>
          <a:xfrm>
            <a:off x="2083308" y="1804387"/>
            <a:ext cx="174079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200">
                <a:solidFill>
                  <a:srgbClr val="0070C0"/>
                </a:solidFill>
                <a:latin typeface="Calibri"/>
                <a:ea typeface="Calibri"/>
                <a:cs typeface="Calibri"/>
                <a:sym typeface="Calibri"/>
              </a:rPr>
              <a:t>Longformer</a:t>
            </a:r>
            <a:endParaRPr/>
          </a:p>
          <a:p>
            <a:pPr indent="0" lvl="0" marL="0" marR="0" rtl="0" algn="ctr">
              <a:spcBef>
                <a:spcPts val="0"/>
              </a:spcBef>
              <a:spcAft>
                <a:spcPts val="0"/>
              </a:spcAft>
              <a:buNone/>
            </a:pPr>
            <a:r>
              <a:rPr b="1" lang="en-GB" sz="1200" u="sng">
                <a:solidFill>
                  <a:schemeClr val="hlink"/>
                </a:solidFill>
                <a:latin typeface="Calibri"/>
                <a:ea typeface="Calibri"/>
                <a:cs typeface="Calibri"/>
                <a:sym typeface="Calibri"/>
                <a:hlinkClick r:id="rId10"/>
              </a:rPr>
              <a:t>Beltagy et al. arxiv, 2020</a:t>
            </a:r>
            <a:endParaRPr b="1" sz="1200">
              <a:solidFill>
                <a:srgbClr val="0070C0"/>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77"/>
          <p:cNvSpPr txBox="1"/>
          <p:nvPr>
            <p:ph type="title"/>
          </p:nvPr>
        </p:nvSpPr>
        <p:spPr>
          <a:xfrm>
            <a:off x="541637" y="235011"/>
            <a:ext cx="8294803" cy="8135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a:t>Zero-shot learning from protein LLMs</a:t>
            </a:r>
            <a:endParaRPr/>
          </a:p>
        </p:txBody>
      </p:sp>
      <p:pic>
        <p:nvPicPr>
          <p:cNvPr id="1848" name="Google Shape;1848;p77"/>
          <p:cNvPicPr preferRelativeResize="0"/>
          <p:nvPr/>
        </p:nvPicPr>
        <p:blipFill rotWithShape="1">
          <a:blip r:embed="rId3">
            <a:alphaModFix/>
          </a:blip>
          <a:srcRect b="0" l="0" r="0" t="0"/>
          <a:stretch/>
        </p:blipFill>
        <p:spPr>
          <a:xfrm>
            <a:off x="390753" y="1795552"/>
            <a:ext cx="4041238" cy="3927400"/>
          </a:xfrm>
          <a:prstGeom prst="rect">
            <a:avLst/>
          </a:prstGeom>
          <a:noFill/>
          <a:ln>
            <a:noFill/>
          </a:ln>
        </p:spPr>
      </p:pic>
      <p:pic>
        <p:nvPicPr>
          <p:cNvPr id="1849" name="Google Shape;1849;p77"/>
          <p:cNvPicPr preferRelativeResize="0"/>
          <p:nvPr/>
        </p:nvPicPr>
        <p:blipFill rotWithShape="1">
          <a:blip r:embed="rId4">
            <a:alphaModFix/>
          </a:blip>
          <a:srcRect b="0" l="0" r="0" t="0"/>
          <a:stretch/>
        </p:blipFill>
        <p:spPr>
          <a:xfrm>
            <a:off x="10716299" y="170160"/>
            <a:ext cx="1310447" cy="730794"/>
          </a:xfrm>
          <a:prstGeom prst="rect">
            <a:avLst/>
          </a:prstGeom>
          <a:noFill/>
          <a:ln>
            <a:noFill/>
          </a:ln>
        </p:spPr>
      </p:pic>
      <p:sp>
        <p:nvSpPr>
          <p:cNvPr id="1850" name="Google Shape;1850;p77"/>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
        <p:nvSpPr>
          <p:cNvPr id="1851" name="Google Shape;1851;p77"/>
          <p:cNvSpPr txBox="1"/>
          <p:nvPr/>
        </p:nvSpPr>
        <p:spPr>
          <a:xfrm>
            <a:off x="1006370" y="5839192"/>
            <a:ext cx="16170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200">
                <a:solidFill>
                  <a:srgbClr val="0070C0"/>
                </a:solidFill>
                <a:latin typeface="Calibri"/>
                <a:ea typeface="Calibri"/>
                <a:cs typeface="Calibri"/>
                <a:sym typeface="Calibri"/>
              </a:rPr>
              <a:t>ESM-1b ,ESM-1v</a:t>
            </a:r>
            <a:endParaRPr/>
          </a:p>
          <a:p>
            <a:pPr indent="0" lvl="0" marL="0" marR="0" rtl="0" algn="ctr">
              <a:spcBef>
                <a:spcPts val="0"/>
              </a:spcBef>
              <a:spcAft>
                <a:spcPts val="0"/>
              </a:spcAft>
              <a:buNone/>
            </a:pPr>
            <a:r>
              <a:rPr lang="en-GB" sz="1200" u="sng">
                <a:solidFill>
                  <a:schemeClr val="hlink"/>
                </a:solidFill>
                <a:latin typeface="Calibri"/>
                <a:ea typeface="Calibri"/>
                <a:cs typeface="Calibri"/>
                <a:sym typeface="Calibri"/>
                <a:hlinkClick r:id="rId5"/>
              </a:rPr>
              <a:t>Rives et al. PNAS, 2021</a:t>
            </a:r>
            <a:endParaRPr sz="1200">
              <a:solidFill>
                <a:srgbClr val="0070C0"/>
              </a:solidFill>
              <a:latin typeface="Calibri"/>
              <a:ea typeface="Calibri"/>
              <a:cs typeface="Calibri"/>
              <a:sym typeface="Calibri"/>
            </a:endParaRPr>
          </a:p>
        </p:txBody>
      </p:sp>
      <p:sp>
        <p:nvSpPr>
          <p:cNvPr id="1852" name="Google Shape;1852;p77"/>
          <p:cNvSpPr/>
          <p:nvPr/>
        </p:nvSpPr>
        <p:spPr>
          <a:xfrm>
            <a:off x="4889334" y="3613157"/>
            <a:ext cx="545690" cy="292190"/>
          </a:xfrm>
          <a:prstGeom prst="rightArrow">
            <a:avLst>
              <a:gd fmla="val 50000" name="adj1"/>
              <a:gd fmla="val 50000" name="adj2"/>
            </a:avLst>
          </a:prstGeom>
          <a:solidFill>
            <a:srgbClr val="BFBFBF"/>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53" name="Google Shape;1853;p77"/>
          <p:cNvPicPr preferRelativeResize="0"/>
          <p:nvPr/>
        </p:nvPicPr>
        <p:blipFill rotWithShape="1">
          <a:blip r:embed="rId6">
            <a:alphaModFix/>
          </a:blip>
          <a:srcRect b="0" l="0" r="0" t="0"/>
          <a:stretch/>
        </p:blipFill>
        <p:spPr>
          <a:xfrm>
            <a:off x="5928341" y="1438971"/>
            <a:ext cx="5443181" cy="3011121"/>
          </a:xfrm>
          <a:prstGeom prst="rect">
            <a:avLst/>
          </a:prstGeom>
          <a:noFill/>
          <a:ln>
            <a:noFill/>
          </a:ln>
        </p:spPr>
      </p:pic>
      <p:pic>
        <p:nvPicPr>
          <p:cNvPr id="1854" name="Google Shape;1854;p77"/>
          <p:cNvPicPr preferRelativeResize="0"/>
          <p:nvPr/>
        </p:nvPicPr>
        <p:blipFill rotWithShape="1">
          <a:blip r:embed="rId7">
            <a:alphaModFix/>
          </a:blip>
          <a:srcRect b="0" l="0" r="0" t="0"/>
          <a:stretch/>
        </p:blipFill>
        <p:spPr>
          <a:xfrm>
            <a:off x="5720359" y="4450092"/>
            <a:ext cx="5248636" cy="1112614"/>
          </a:xfrm>
          <a:prstGeom prst="rect">
            <a:avLst/>
          </a:prstGeom>
          <a:noFill/>
          <a:ln>
            <a:noFill/>
          </a:ln>
        </p:spPr>
      </p:pic>
      <p:sp>
        <p:nvSpPr>
          <p:cNvPr id="1855" name="Google Shape;1855;p77"/>
          <p:cNvSpPr txBox="1"/>
          <p:nvPr/>
        </p:nvSpPr>
        <p:spPr>
          <a:xfrm>
            <a:off x="7249259" y="5827615"/>
            <a:ext cx="28013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8"/>
              </a:rPr>
              <a:t>Hie et al. Nat. Biotech. 2023</a:t>
            </a:r>
            <a:endParaRPr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78"/>
          <p:cNvSpPr txBox="1"/>
          <p:nvPr>
            <p:ph type="title"/>
          </p:nvPr>
        </p:nvSpPr>
        <p:spPr>
          <a:xfrm>
            <a:off x="541638" y="13034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Few-shot learning with single cell fundation models</a:t>
            </a:r>
            <a:endParaRPr/>
          </a:p>
        </p:txBody>
      </p:sp>
      <p:sp>
        <p:nvSpPr>
          <p:cNvPr id="1862" name="Google Shape;1862;p78"/>
          <p:cNvSpPr txBox="1"/>
          <p:nvPr/>
        </p:nvSpPr>
        <p:spPr>
          <a:xfrm>
            <a:off x="707923" y="1976284"/>
            <a:ext cx="936731" cy="461665"/>
          </a:xfrm>
          <a:prstGeom prst="rect">
            <a:avLst/>
          </a:prstGeom>
          <a:solidFill>
            <a:srgbClr val="D8D8D8"/>
          </a:solidFill>
          <a:ln cap="flat" cmpd="sng" w="952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u="sng">
                <a:solidFill>
                  <a:schemeClr val="hlink"/>
                </a:solidFill>
                <a:latin typeface="Calibri"/>
                <a:ea typeface="Calibri"/>
                <a:cs typeface="Calibri"/>
                <a:sym typeface="Calibri"/>
                <a:hlinkClick r:id="rId3"/>
              </a:rPr>
              <a:t>scGPT</a:t>
            </a:r>
            <a:endParaRPr sz="2400">
              <a:solidFill>
                <a:schemeClr val="dk1"/>
              </a:solidFill>
              <a:latin typeface="Calibri"/>
              <a:ea typeface="Calibri"/>
              <a:cs typeface="Calibri"/>
              <a:sym typeface="Calibri"/>
            </a:endParaRPr>
          </a:p>
        </p:txBody>
      </p:sp>
      <p:sp>
        <p:nvSpPr>
          <p:cNvPr id="1863" name="Google Shape;1863;p78"/>
          <p:cNvSpPr txBox="1"/>
          <p:nvPr/>
        </p:nvSpPr>
        <p:spPr>
          <a:xfrm>
            <a:off x="722671" y="2831690"/>
            <a:ext cx="1066510" cy="461665"/>
          </a:xfrm>
          <a:prstGeom prst="rect">
            <a:avLst/>
          </a:prstGeom>
          <a:solidFill>
            <a:srgbClr val="D8D8D8"/>
          </a:solidFill>
          <a:ln cap="flat" cmpd="sng" w="952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u="sng">
                <a:solidFill>
                  <a:schemeClr val="hlink"/>
                </a:solidFill>
                <a:latin typeface="Calibri"/>
                <a:ea typeface="Calibri"/>
                <a:cs typeface="Calibri"/>
                <a:sym typeface="Calibri"/>
                <a:hlinkClick r:id="rId4"/>
              </a:rPr>
              <a:t>scBERT</a:t>
            </a:r>
            <a:endParaRPr sz="2400">
              <a:solidFill>
                <a:schemeClr val="dk1"/>
              </a:solidFill>
              <a:latin typeface="Calibri"/>
              <a:ea typeface="Calibri"/>
              <a:cs typeface="Calibri"/>
              <a:sym typeface="Calibri"/>
            </a:endParaRPr>
          </a:p>
        </p:txBody>
      </p:sp>
      <p:sp>
        <p:nvSpPr>
          <p:cNvPr id="1864" name="Google Shape;1864;p78"/>
          <p:cNvSpPr txBox="1"/>
          <p:nvPr/>
        </p:nvSpPr>
        <p:spPr>
          <a:xfrm>
            <a:off x="722671" y="3589679"/>
            <a:ext cx="1709571" cy="461665"/>
          </a:xfrm>
          <a:prstGeom prst="rect">
            <a:avLst/>
          </a:prstGeom>
          <a:solidFill>
            <a:srgbClr val="D8D8D8"/>
          </a:solidFill>
          <a:ln cap="flat" cmpd="sng" w="952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u="sng">
                <a:solidFill>
                  <a:schemeClr val="hlink"/>
                </a:solidFill>
                <a:latin typeface="Calibri"/>
                <a:ea typeface="Calibri"/>
                <a:cs typeface="Calibri"/>
                <a:sym typeface="Calibri"/>
                <a:hlinkClick r:id="rId5"/>
              </a:rPr>
              <a:t>Geneformer</a:t>
            </a:r>
            <a:endParaRPr sz="2400">
              <a:solidFill>
                <a:schemeClr val="dk1"/>
              </a:solidFill>
              <a:latin typeface="Calibri"/>
              <a:ea typeface="Calibri"/>
              <a:cs typeface="Calibri"/>
              <a:sym typeface="Calibri"/>
            </a:endParaRPr>
          </a:p>
        </p:txBody>
      </p:sp>
      <p:pic>
        <p:nvPicPr>
          <p:cNvPr id="1865" name="Google Shape;1865;p78"/>
          <p:cNvPicPr preferRelativeResize="0"/>
          <p:nvPr/>
        </p:nvPicPr>
        <p:blipFill rotWithShape="1">
          <a:blip r:embed="rId6">
            <a:alphaModFix/>
          </a:blip>
          <a:srcRect b="0" l="0" r="0" t="0"/>
          <a:stretch/>
        </p:blipFill>
        <p:spPr>
          <a:xfrm>
            <a:off x="253949" y="4355884"/>
            <a:ext cx="3436388" cy="2162903"/>
          </a:xfrm>
          <a:prstGeom prst="rect">
            <a:avLst/>
          </a:prstGeom>
          <a:noFill/>
          <a:ln>
            <a:noFill/>
          </a:ln>
        </p:spPr>
      </p:pic>
      <p:sp>
        <p:nvSpPr>
          <p:cNvPr id="1866" name="Google Shape;1866;p78"/>
          <p:cNvSpPr/>
          <p:nvPr/>
        </p:nvSpPr>
        <p:spPr>
          <a:xfrm>
            <a:off x="3111910" y="1976284"/>
            <a:ext cx="235974" cy="2075060"/>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67" name="Google Shape;1867;p78"/>
          <p:cNvSpPr/>
          <p:nvPr/>
        </p:nvSpPr>
        <p:spPr>
          <a:xfrm rot="-5400000">
            <a:off x="2852940" y="2807271"/>
            <a:ext cx="1928798" cy="393741"/>
          </a:xfrm>
          <a:prstGeom prst="rect">
            <a:avLst/>
          </a:prstGeom>
          <a:solidFill>
            <a:srgbClr val="A8D08C"/>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 Gene Embedding</a:t>
            </a:r>
            <a:endParaRPr/>
          </a:p>
        </p:txBody>
      </p:sp>
      <p:grpSp>
        <p:nvGrpSpPr>
          <p:cNvPr id="1868" name="Google Shape;1868;p78"/>
          <p:cNvGrpSpPr/>
          <p:nvPr/>
        </p:nvGrpSpPr>
        <p:grpSpPr>
          <a:xfrm>
            <a:off x="4822963" y="1014373"/>
            <a:ext cx="6709657" cy="2747533"/>
            <a:chOff x="4822963" y="1014373"/>
            <a:chExt cx="6709657" cy="2747533"/>
          </a:xfrm>
        </p:grpSpPr>
        <p:sp>
          <p:nvSpPr>
            <p:cNvPr id="1869" name="Google Shape;1869;p78"/>
            <p:cNvSpPr txBox="1"/>
            <p:nvPr/>
          </p:nvSpPr>
          <p:spPr>
            <a:xfrm>
              <a:off x="6381609" y="3392574"/>
              <a:ext cx="28320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sng">
                  <a:solidFill>
                    <a:schemeClr val="hlink"/>
                  </a:solidFill>
                  <a:latin typeface="Calibri"/>
                  <a:ea typeface="Calibri"/>
                  <a:cs typeface="Calibri"/>
                  <a:sym typeface="Calibri"/>
                  <a:hlinkClick r:id="rId7"/>
                </a:rPr>
                <a:t>Kedzierska et al.</a:t>
              </a:r>
              <a:r>
                <a:rPr lang="en-GB" sz="1800" u="sng">
                  <a:solidFill>
                    <a:schemeClr val="hlink"/>
                  </a:solidFill>
                  <a:latin typeface="Calibri"/>
                  <a:ea typeface="Calibri"/>
                  <a:cs typeface="Calibri"/>
                  <a:sym typeface="Calibri"/>
                  <a:hlinkClick r:id="rId8"/>
                </a:rPr>
                <a:t>, arXiv, 2023</a:t>
              </a:r>
              <a:endParaRPr sz="1800">
                <a:solidFill>
                  <a:srgbClr val="0070C0"/>
                </a:solidFill>
                <a:latin typeface="Calibri"/>
                <a:ea typeface="Calibri"/>
                <a:cs typeface="Calibri"/>
                <a:sym typeface="Calibri"/>
              </a:endParaRPr>
            </a:p>
          </p:txBody>
        </p:sp>
        <p:pic>
          <p:nvPicPr>
            <p:cNvPr id="1870" name="Google Shape;1870;p78"/>
            <p:cNvPicPr preferRelativeResize="0"/>
            <p:nvPr/>
          </p:nvPicPr>
          <p:blipFill rotWithShape="1">
            <a:blip r:embed="rId9">
              <a:alphaModFix/>
            </a:blip>
            <a:srcRect b="0" l="0" r="0" t="0"/>
            <a:stretch/>
          </p:blipFill>
          <p:spPr>
            <a:xfrm>
              <a:off x="5001265" y="1014373"/>
              <a:ext cx="6280152" cy="1272185"/>
            </a:xfrm>
            <a:prstGeom prst="rect">
              <a:avLst/>
            </a:prstGeom>
            <a:noFill/>
            <a:ln>
              <a:noFill/>
            </a:ln>
          </p:spPr>
        </p:pic>
        <p:sp>
          <p:nvSpPr>
            <p:cNvPr id="1871" name="Google Shape;1871;p78"/>
            <p:cNvSpPr txBox="1"/>
            <p:nvPr/>
          </p:nvSpPr>
          <p:spPr>
            <a:xfrm>
              <a:off x="4822963" y="2392675"/>
              <a:ext cx="670965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“Our results indicate that both Geneformer and scGPT exhibit limited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reliability in zero-shot settings and often underperform compared to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simpler methods.”</a:t>
              </a:r>
              <a:endParaRPr sz="1800">
                <a:solidFill>
                  <a:schemeClr val="dk1"/>
                </a:solidFill>
                <a:latin typeface="Calibri"/>
                <a:ea typeface="Calibri"/>
                <a:cs typeface="Calibri"/>
                <a:sym typeface="Calibri"/>
              </a:endParaRPr>
            </a:p>
          </p:txBody>
        </p:sp>
      </p:grpSp>
      <p:grpSp>
        <p:nvGrpSpPr>
          <p:cNvPr id="1872" name="Google Shape;1872;p78"/>
          <p:cNvGrpSpPr/>
          <p:nvPr/>
        </p:nvGrpSpPr>
        <p:grpSpPr>
          <a:xfrm>
            <a:off x="4255140" y="4123209"/>
            <a:ext cx="7772400" cy="2580244"/>
            <a:chOff x="4255140" y="4123209"/>
            <a:chExt cx="7772400" cy="2580244"/>
          </a:xfrm>
        </p:grpSpPr>
        <p:sp>
          <p:nvSpPr>
            <p:cNvPr id="1873" name="Google Shape;1873;p78"/>
            <p:cNvSpPr txBox="1"/>
            <p:nvPr/>
          </p:nvSpPr>
          <p:spPr>
            <a:xfrm>
              <a:off x="6504038" y="6334121"/>
              <a:ext cx="26799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10"/>
                </a:rPr>
                <a:t>Boiarsky et al. , arXiv, 2023</a:t>
              </a:r>
              <a:endParaRPr sz="1800">
                <a:solidFill>
                  <a:schemeClr val="dk1"/>
                </a:solidFill>
                <a:latin typeface="Calibri"/>
                <a:ea typeface="Calibri"/>
                <a:cs typeface="Calibri"/>
                <a:sym typeface="Calibri"/>
              </a:endParaRPr>
            </a:p>
          </p:txBody>
        </p:sp>
        <p:sp>
          <p:nvSpPr>
            <p:cNvPr id="1874" name="Google Shape;1874;p78"/>
            <p:cNvSpPr txBox="1"/>
            <p:nvPr/>
          </p:nvSpPr>
          <p:spPr>
            <a:xfrm>
              <a:off x="4630636" y="5437335"/>
              <a:ext cx="711438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“Taken together, our results highlight the importance of rigorously testing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foundation models against well established baselines, establishing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challenging fine-tuning tasks on which to benchmark foundation models”</a:t>
              </a:r>
              <a:endParaRPr sz="1800">
                <a:solidFill>
                  <a:schemeClr val="dk1"/>
                </a:solidFill>
                <a:latin typeface="Calibri"/>
                <a:ea typeface="Calibri"/>
                <a:cs typeface="Calibri"/>
                <a:sym typeface="Calibri"/>
              </a:endParaRPr>
            </a:p>
          </p:txBody>
        </p:sp>
        <p:pic>
          <p:nvPicPr>
            <p:cNvPr id="1875" name="Google Shape;1875;p78"/>
            <p:cNvPicPr preferRelativeResize="0"/>
            <p:nvPr/>
          </p:nvPicPr>
          <p:blipFill rotWithShape="1">
            <a:blip r:embed="rId11">
              <a:alphaModFix/>
            </a:blip>
            <a:srcRect b="0" l="0" r="0" t="0"/>
            <a:stretch/>
          </p:blipFill>
          <p:spPr>
            <a:xfrm>
              <a:off x="4255140" y="4123209"/>
              <a:ext cx="7772400" cy="1134745"/>
            </a:xfrm>
            <a:prstGeom prst="rect">
              <a:avLst/>
            </a:prstGeom>
            <a:noFill/>
            <a:ln>
              <a:noFill/>
            </a:ln>
          </p:spPr>
        </p:pic>
      </p:grpSp>
      <p:sp>
        <p:nvSpPr>
          <p:cNvPr id="1876" name="Google Shape;1876;p78"/>
          <p:cNvSpPr txBox="1"/>
          <p:nvPr/>
        </p:nvSpPr>
        <p:spPr>
          <a:xfrm>
            <a:off x="1017639" y="6463056"/>
            <a:ext cx="18962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&gt; 10 million cells</a:t>
            </a:r>
            <a:endParaRPr/>
          </a:p>
        </p:txBody>
      </p:sp>
      <p:pic>
        <p:nvPicPr>
          <p:cNvPr id="1877" name="Google Shape;1877;p78"/>
          <p:cNvPicPr preferRelativeResize="0"/>
          <p:nvPr/>
        </p:nvPicPr>
        <p:blipFill rotWithShape="1">
          <a:blip r:embed="rId12">
            <a:alphaModFix/>
          </a:blip>
          <a:srcRect b="0" l="0" r="0" t="0"/>
          <a:stretch/>
        </p:blipFill>
        <p:spPr>
          <a:xfrm>
            <a:off x="10716299" y="170160"/>
            <a:ext cx="1310447" cy="730794"/>
          </a:xfrm>
          <a:prstGeom prst="rect">
            <a:avLst/>
          </a:prstGeom>
          <a:noFill/>
          <a:ln>
            <a:noFill/>
          </a:ln>
        </p:spPr>
      </p:pic>
      <p:sp>
        <p:nvSpPr>
          <p:cNvPr id="1878" name="Google Shape;1878;p78"/>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79"/>
          <p:cNvSpPr txBox="1"/>
          <p:nvPr>
            <p:ph type="title"/>
          </p:nvPr>
        </p:nvSpPr>
        <p:spPr>
          <a:xfrm>
            <a:off x="419746" y="624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AlphaFold2</a:t>
            </a:r>
            <a:endParaRPr/>
          </a:p>
        </p:txBody>
      </p:sp>
      <p:sp>
        <p:nvSpPr>
          <p:cNvPr id="1885" name="Google Shape;1885;p79"/>
          <p:cNvSpPr txBox="1"/>
          <p:nvPr/>
        </p:nvSpPr>
        <p:spPr>
          <a:xfrm>
            <a:off x="419746" y="1224279"/>
            <a:ext cx="7318991"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Highly accurate protein structure prediction</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Fast prediction from sequence to 3D structure (end-to-end)</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Turning sequences into structures and opening new paths to understand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biology</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Extensions able to predict protein complexes (AlphaFold-Multimer)</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Emphasizes the need for curated data repositories (PDB)</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1886" name="Google Shape;1886;p79"/>
          <p:cNvPicPr preferRelativeResize="0"/>
          <p:nvPr/>
        </p:nvPicPr>
        <p:blipFill rotWithShape="1">
          <a:blip r:embed="rId3">
            <a:alphaModFix/>
          </a:blip>
          <a:srcRect b="0" l="0" r="0" t="0"/>
          <a:stretch/>
        </p:blipFill>
        <p:spPr>
          <a:xfrm>
            <a:off x="8584939" y="285838"/>
            <a:ext cx="2350407" cy="2384720"/>
          </a:xfrm>
          <a:prstGeom prst="rect">
            <a:avLst/>
          </a:prstGeom>
          <a:noFill/>
          <a:ln>
            <a:noFill/>
          </a:ln>
        </p:spPr>
      </p:pic>
      <p:pic>
        <p:nvPicPr>
          <p:cNvPr id="1887" name="Google Shape;1887;p79"/>
          <p:cNvPicPr preferRelativeResize="0"/>
          <p:nvPr/>
        </p:nvPicPr>
        <p:blipFill rotWithShape="1">
          <a:blip r:embed="rId4">
            <a:alphaModFix/>
          </a:blip>
          <a:srcRect b="0" l="0" r="0" t="0"/>
          <a:stretch/>
        </p:blipFill>
        <p:spPr>
          <a:xfrm>
            <a:off x="8435780" y="2790542"/>
            <a:ext cx="2918019" cy="3322708"/>
          </a:xfrm>
          <a:prstGeom prst="rect">
            <a:avLst/>
          </a:prstGeom>
          <a:noFill/>
          <a:ln>
            <a:noFill/>
          </a:ln>
        </p:spPr>
      </p:pic>
      <p:pic>
        <p:nvPicPr>
          <p:cNvPr id="1888" name="Google Shape;1888;p79"/>
          <p:cNvPicPr preferRelativeResize="0"/>
          <p:nvPr/>
        </p:nvPicPr>
        <p:blipFill rotWithShape="1">
          <a:blip r:embed="rId5">
            <a:alphaModFix/>
          </a:blip>
          <a:srcRect b="0" l="0" r="0" t="0"/>
          <a:stretch/>
        </p:blipFill>
        <p:spPr>
          <a:xfrm>
            <a:off x="2628388" y="3214414"/>
            <a:ext cx="4185042" cy="2805179"/>
          </a:xfrm>
          <a:prstGeom prst="rect">
            <a:avLst/>
          </a:prstGeom>
          <a:noFill/>
          <a:ln>
            <a:noFill/>
          </a:ln>
        </p:spPr>
      </p:pic>
      <p:pic>
        <p:nvPicPr>
          <p:cNvPr id="1889" name="Google Shape;1889;p79"/>
          <p:cNvPicPr preferRelativeResize="0"/>
          <p:nvPr/>
        </p:nvPicPr>
        <p:blipFill rotWithShape="1">
          <a:blip r:embed="rId6">
            <a:alphaModFix/>
          </a:blip>
          <a:srcRect b="0" l="0" r="0" t="0"/>
          <a:stretch/>
        </p:blipFill>
        <p:spPr>
          <a:xfrm>
            <a:off x="113788" y="6235476"/>
            <a:ext cx="2514600" cy="508000"/>
          </a:xfrm>
          <a:prstGeom prst="rect">
            <a:avLst/>
          </a:prstGeom>
          <a:noFill/>
          <a:ln>
            <a:noFill/>
          </a:ln>
        </p:spPr>
      </p:pic>
      <p:pic>
        <p:nvPicPr>
          <p:cNvPr id="1890" name="Google Shape;1890;p79"/>
          <p:cNvPicPr preferRelativeResize="0"/>
          <p:nvPr/>
        </p:nvPicPr>
        <p:blipFill rotWithShape="1">
          <a:blip r:embed="rId7">
            <a:alphaModFix/>
          </a:blip>
          <a:srcRect b="0" l="0" r="0" t="0"/>
          <a:stretch/>
        </p:blipFill>
        <p:spPr>
          <a:xfrm>
            <a:off x="2628388" y="6113250"/>
            <a:ext cx="5167393" cy="682803"/>
          </a:xfrm>
          <a:prstGeom prst="rect">
            <a:avLst/>
          </a:prstGeom>
          <a:noFill/>
          <a:ln>
            <a:noFill/>
          </a:ln>
        </p:spPr>
      </p:pic>
      <p:sp>
        <p:nvSpPr>
          <p:cNvPr id="1891" name="Google Shape;1891;p79"/>
          <p:cNvSpPr txBox="1"/>
          <p:nvPr/>
        </p:nvSpPr>
        <p:spPr>
          <a:xfrm>
            <a:off x="8457420" y="6193041"/>
            <a:ext cx="325396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u="sng">
                <a:solidFill>
                  <a:schemeClr val="hlink"/>
                </a:solidFill>
                <a:latin typeface="Calibri"/>
                <a:ea typeface="Calibri"/>
                <a:cs typeface="Calibri"/>
                <a:sym typeface="Calibri"/>
                <a:hlinkClick r:id="rId8"/>
              </a:rPr>
              <a:t>Review: DL &amp; protein structure prediction </a:t>
            </a:r>
            <a:br>
              <a:rPr lang="en-GB" sz="1400" u="sng">
                <a:solidFill>
                  <a:schemeClr val="hlink"/>
                </a:solidFill>
                <a:latin typeface="Calibri"/>
                <a:ea typeface="Calibri"/>
                <a:cs typeface="Calibri"/>
                <a:sym typeface="Calibri"/>
                <a:hlinkClick r:id="rId9"/>
              </a:rPr>
            </a:br>
            <a:r>
              <a:rPr lang="en-GB" sz="1400" u="sng">
                <a:solidFill>
                  <a:schemeClr val="hlink"/>
                </a:solidFill>
                <a:latin typeface="Calibri"/>
                <a:ea typeface="Calibri"/>
                <a:cs typeface="Calibri"/>
                <a:sym typeface="Calibri"/>
                <a:hlinkClick r:id="rId10"/>
              </a:rPr>
              <a:t>AlQuraishi,  Curr. Op. Chem. Biol., 2021</a:t>
            </a:r>
            <a:endParaRPr sz="1400">
              <a:solidFill>
                <a:schemeClr val="dk1"/>
              </a:solidFill>
              <a:latin typeface="Calibri"/>
              <a:ea typeface="Calibri"/>
              <a:cs typeface="Calibri"/>
              <a:sym typeface="Calibri"/>
            </a:endParaRPr>
          </a:p>
        </p:txBody>
      </p:sp>
      <p:pic>
        <p:nvPicPr>
          <p:cNvPr id="1892" name="Google Shape;1892;p79"/>
          <p:cNvPicPr preferRelativeResize="0"/>
          <p:nvPr/>
        </p:nvPicPr>
        <p:blipFill rotWithShape="1">
          <a:blip r:embed="rId11">
            <a:alphaModFix/>
          </a:blip>
          <a:srcRect b="0" l="0" r="0" t="0"/>
          <a:stretch/>
        </p:blipFill>
        <p:spPr>
          <a:xfrm>
            <a:off x="10716299" y="170160"/>
            <a:ext cx="1310447" cy="730794"/>
          </a:xfrm>
          <a:prstGeom prst="rect">
            <a:avLst/>
          </a:prstGeom>
          <a:noFill/>
          <a:ln>
            <a:noFill/>
          </a:ln>
        </p:spPr>
      </p:pic>
      <p:sp>
        <p:nvSpPr>
          <p:cNvPr id="1893" name="Google Shape;1893;p79"/>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80"/>
          <p:cNvSpPr txBox="1"/>
          <p:nvPr>
            <p:ph type="title"/>
          </p:nvPr>
        </p:nvSpPr>
        <p:spPr>
          <a:xfrm>
            <a:off x="388749" y="7274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AlphaFold2</a:t>
            </a:r>
            <a:endParaRPr/>
          </a:p>
        </p:txBody>
      </p:sp>
      <p:sp>
        <p:nvSpPr>
          <p:cNvPr id="1900" name="Google Shape;1900;p80"/>
          <p:cNvSpPr txBox="1"/>
          <p:nvPr/>
        </p:nvSpPr>
        <p:spPr>
          <a:xfrm>
            <a:off x="8649477" y="321952"/>
            <a:ext cx="3427905" cy="646330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end-to-end learning</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Physical and computational constraints built into the core of the network</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Easier to train on a limited set of 200’000 annotated PDB structures</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Iteratively learns distance matrix using MSA and Transformers</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The loss function compares predicted atom positions to true positions.</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Backbone 3D structure and side chain rotation are predicted by DNNs</a:t>
            </a:r>
            <a:endParaRPr/>
          </a:p>
          <a:p>
            <a:pPr indent="-285750" lvl="0" marL="285750" marR="0" rtl="0" algn="l">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Peptide bond geometry is completely unconstrained (residue gaz). Constraints are enforced by loss penalty, and, after learning, exact constraints are enforced by Amber force field relaxation.</a:t>
            </a:r>
            <a:endParaRPr/>
          </a:p>
        </p:txBody>
      </p:sp>
      <p:sp>
        <p:nvSpPr>
          <p:cNvPr id="1901" name="Google Shape;1901;p80"/>
          <p:cNvSpPr txBox="1"/>
          <p:nvPr/>
        </p:nvSpPr>
        <p:spPr>
          <a:xfrm>
            <a:off x="3178854" y="5569544"/>
            <a:ext cx="30430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3"/>
              </a:rPr>
              <a:t>John Jumper’s talk on youtube</a:t>
            </a:r>
            <a:endParaRPr sz="1800">
              <a:solidFill>
                <a:schemeClr val="dk1"/>
              </a:solidFill>
              <a:latin typeface="Calibri"/>
              <a:ea typeface="Calibri"/>
              <a:cs typeface="Calibri"/>
              <a:sym typeface="Calibri"/>
            </a:endParaRPr>
          </a:p>
        </p:txBody>
      </p:sp>
      <p:pic>
        <p:nvPicPr>
          <p:cNvPr id="1902" name="Google Shape;1902;p80"/>
          <p:cNvPicPr preferRelativeResize="0"/>
          <p:nvPr/>
        </p:nvPicPr>
        <p:blipFill rotWithShape="1">
          <a:blip r:embed="rId4">
            <a:alphaModFix/>
          </a:blip>
          <a:srcRect b="0" l="0" r="0" t="0"/>
          <a:stretch/>
        </p:blipFill>
        <p:spPr>
          <a:xfrm>
            <a:off x="20922" y="1706186"/>
            <a:ext cx="8628555" cy="2958804"/>
          </a:xfrm>
          <a:prstGeom prst="rect">
            <a:avLst/>
          </a:prstGeom>
          <a:noFill/>
          <a:ln>
            <a:noFill/>
          </a:ln>
        </p:spPr>
      </p:pic>
      <p:sp>
        <p:nvSpPr>
          <p:cNvPr id="1903" name="Google Shape;1903;p80"/>
          <p:cNvSpPr txBox="1"/>
          <p:nvPr/>
        </p:nvSpPr>
        <p:spPr>
          <a:xfrm>
            <a:off x="3304787" y="5024934"/>
            <a:ext cx="27912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5"/>
              </a:rPr>
              <a:t>Jumper et al. , Nature, 2021</a:t>
            </a:r>
            <a:endParaRPr sz="1800">
              <a:solidFill>
                <a:schemeClr val="dk1"/>
              </a:solidFill>
              <a:latin typeface="Calibri"/>
              <a:ea typeface="Calibri"/>
              <a:cs typeface="Calibri"/>
              <a:sym typeface="Calibri"/>
            </a:endParaRPr>
          </a:p>
        </p:txBody>
      </p:sp>
      <p:pic>
        <p:nvPicPr>
          <p:cNvPr id="1904" name="Google Shape;1904;p80"/>
          <p:cNvPicPr preferRelativeResize="0"/>
          <p:nvPr/>
        </p:nvPicPr>
        <p:blipFill rotWithShape="1">
          <a:blip r:embed="rId6">
            <a:alphaModFix/>
          </a:blip>
          <a:srcRect b="0" l="0" r="0" t="0"/>
          <a:stretch/>
        </p:blipFill>
        <p:spPr>
          <a:xfrm>
            <a:off x="5183213" y="188330"/>
            <a:ext cx="1310447" cy="730794"/>
          </a:xfrm>
          <a:prstGeom prst="rect">
            <a:avLst/>
          </a:prstGeom>
          <a:noFill/>
          <a:ln>
            <a:noFill/>
          </a:ln>
        </p:spPr>
      </p:pic>
      <p:sp>
        <p:nvSpPr>
          <p:cNvPr id="1905" name="Google Shape;1905;p80"/>
          <p:cNvSpPr txBox="1"/>
          <p:nvPr>
            <p:ph idx="11" type="ftr"/>
          </p:nvPr>
        </p:nvSpPr>
        <p:spPr>
          <a:xfrm>
            <a:off x="5539851" y="18788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81"/>
          <p:cNvSpPr txBox="1"/>
          <p:nvPr>
            <p:ph type="title"/>
          </p:nvPr>
        </p:nvSpPr>
        <p:spPr>
          <a:xfrm>
            <a:off x="259365" y="59242"/>
            <a:ext cx="10444566" cy="10693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Some AlphaFold2 Results</a:t>
            </a:r>
            <a:endParaRPr/>
          </a:p>
        </p:txBody>
      </p:sp>
      <p:sp>
        <p:nvSpPr>
          <p:cNvPr id="1912" name="Google Shape;1912;p81"/>
          <p:cNvSpPr txBox="1"/>
          <p:nvPr/>
        </p:nvSpPr>
        <p:spPr>
          <a:xfrm>
            <a:off x="189513" y="1282005"/>
            <a:ext cx="386240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Human proteins 98.5% covered by AF2 </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(36% highly confident, 58% confident)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17% with exp. structure</a:t>
            </a:r>
            <a:endParaRPr/>
          </a:p>
        </p:txBody>
      </p:sp>
      <p:sp>
        <p:nvSpPr>
          <p:cNvPr id="1913" name="Google Shape;1913;p81"/>
          <p:cNvSpPr txBox="1"/>
          <p:nvPr/>
        </p:nvSpPr>
        <p:spPr>
          <a:xfrm>
            <a:off x="4779427" y="2417957"/>
            <a:ext cx="25621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3"/>
              </a:rPr>
              <a:t>Akdel et al., Nature, 2022</a:t>
            </a:r>
            <a:endParaRPr sz="1800">
              <a:solidFill>
                <a:schemeClr val="dk1"/>
              </a:solidFill>
              <a:latin typeface="Calibri"/>
              <a:ea typeface="Calibri"/>
              <a:cs typeface="Calibri"/>
              <a:sym typeface="Calibri"/>
            </a:endParaRPr>
          </a:p>
        </p:txBody>
      </p:sp>
      <p:sp>
        <p:nvSpPr>
          <p:cNvPr id="1914" name="Google Shape;1914;p81"/>
          <p:cNvSpPr txBox="1"/>
          <p:nvPr/>
        </p:nvSpPr>
        <p:spPr>
          <a:xfrm>
            <a:off x="4304356" y="1255470"/>
            <a:ext cx="358328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25% more confidently predicted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residues compared to homology </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modeling. New domains discovered.</a:t>
            </a:r>
            <a:endParaRPr/>
          </a:p>
        </p:txBody>
      </p:sp>
      <p:pic>
        <p:nvPicPr>
          <p:cNvPr id="1915" name="Google Shape;1915;p81"/>
          <p:cNvPicPr preferRelativeResize="0"/>
          <p:nvPr/>
        </p:nvPicPr>
        <p:blipFill rotWithShape="1">
          <a:blip r:embed="rId4">
            <a:alphaModFix/>
          </a:blip>
          <a:srcRect b="0" l="0" r="0" t="0"/>
          <a:stretch/>
        </p:blipFill>
        <p:spPr>
          <a:xfrm>
            <a:off x="1252760" y="3760454"/>
            <a:ext cx="6103192" cy="2185160"/>
          </a:xfrm>
          <a:prstGeom prst="rect">
            <a:avLst/>
          </a:prstGeom>
          <a:noFill/>
          <a:ln>
            <a:noFill/>
          </a:ln>
        </p:spPr>
      </p:pic>
      <p:sp>
        <p:nvSpPr>
          <p:cNvPr id="1916" name="Google Shape;1916;p81"/>
          <p:cNvSpPr txBox="1"/>
          <p:nvPr/>
        </p:nvSpPr>
        <p:spPr>
          <a:xfrm>
            <a:off x="456959" y="2417957"/>
            <a:ext cx="35949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5"/>
              </a:rPr>
              <a:t>Tunyasuvunakool et al. Nature, 2021</a:t>
            </a:r>
            <a:endParaRPr sz="1800">
              <a:solidFill>
                <a:schemeClr val="dk1"/>
              </a:solidFill>
              <a:latin typeface="Calibri"/>
              <a:ea typeface="Calibri"/>
              <a:cs typeface="Calibri"/>
              <a:sym typeface="Calibri"/>
            </a:endParaRPr>
          </a:p>
        </p:txBody>
      </p:sp>
      <p:sp>
        <p:nvSpPr>
          <p:cNvPr id="1917" name="Google Shape;1917;p81"/>
          <p:cNvSpPr txBox="1"/>
          <p:nvPr/>
        </p:nvSpPr>
        <p:spPr>
          <a:xfrm>
            <a:off x="869732" y="2808881"/>
            <a:ext cx="27694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6"/>
              </a:rPr>
              <a:t>https://alphafold.ebi.ac.uk/</a:t>
            </a:r>
            <a:endParaRPr sz="1800">
              <a:solidFill>
                <a:schemeClr val="dk1"/>
              </a:solidFill>
              <a:latin typeface="Calibri"/>
              <a:ea typeface="Calibri"/>
              <a:cs typeface="Calibri"/>
              <a:sym typeface="Calibri"/>
            </a:endParaRPr>
          </a:p>
        </p:txBody>
      </p:sp>
      <p:pic>
        <p:nvPicPr>
          <p:cNvPr id="1918" name="Google Shape;1918;p81"/>
          <p:cNvPicPr preferRelativeResize="0"/>
          <p:nvPr/>
        </p:nvPicPr>
        <p:blipFill rotWithShape="1">
          <a:blip r:embed="rId7">
            <a:alphaModFix/>
          </a:blip>
          <a:srcRect b="0" l="0" r="0" t="0"/>
          <a:stretch/>
        </p:blipFill>
        <p:spPr>
          <a:xfrm>
            <a:off x="8918066" y="2654101"/>
            <a:ext cx="2291862" cy="1799193"/>
          </a:xfrm>
          <a:prstGeom prst="rect">
            <a:avLst/>
          </a:prstGeom>
          <a:noFill/>
          <a:ln>
            <a:noFill/>
          </a:ln>
        </p:spPr>
      </p:pic>
      <p:sp>
        <p:nvSpPr>
          <p:cNvPr id="1919" name="Google Shape;1919;p81"/>
          <p:cNvSpPr txBox="1"/>
          <p:nvPr/>
        </p:nvSpPr>
        <p:spPr>
          <a:xfrm>
            <a:off x="8646499" y="2035375"/>
            <a:ext cx="28100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8"/>
              </a:rPr>
              <a:t>Karelina et al., bioRxiv, 2023</a:t>
            </a:r>
            <a:endParaRPr sz="1800">
              <a:solidFill>
                <a:schemeClr val="dk1"/>
              </a:solidFill>
              <a:latin typeface="Calibri"/>
              <a:ea typeface="Calibri"/>
              <a:cs typeface="Calibri"/>
              <a:sym typeface="Calibri"/>
            </a:endParaRPr>
          </a:p>
        </p:txBody>
      </p:sp>
      <p:sp>
        <p:nvSpPr>
          <p:cNvPr id="1920" name="Google Shape;1920;p81"/>
          <p:cNvSpPr txBox="1"/>
          <p:nvPr/>
        </p:nvSpPr>
        <p:spPr>
          <a:xfrm>
            <a:off x="8376138" y="298531"/>
            <a:ext cx="3350789"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G protein-coupled receptors are </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much better predicted by AF2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homology models. </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However, molecular docking is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not predicted more accurately by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AF2.</a:t>
            </a:r>
            <a:endParaRPr/>
          </a:p>
        </p:txBody>
      </p:sp>
      <p:pic>
        <p:nvPicPr>
          <p:cNvPr id="1921" name="Google Shape;1921;p81"/>
          <p:cNvPicPr preferRelativeResize="0"/>
          <p:nvPr/>
        </p:nvPicPr>
        <p:blipFill rotWithShape="1">
          <a:blip r:embed="rId9">
            <a:alphaModFix/>
          </a:blip>
          <a:srcRect b="0" l="0" r="0" t="0"/>
          <a:stretch/>
        </p:blipFill>
        <p:spPr>
          <a:xfrm>
            <a:off x="8790906" y="4695836"/>
            <a:ext cx="2430745" cy="1923369"/>
          </a:xfrm>
          <a:prstGeom prst="rect">
            <a:avLst/>
          </a:prstGeom>
          <a:noFill/>
          <a:ln>
            <a:noFill/>
          </a:ln>
        </p:spPr>
      </p:pic>
      <p:pic>
        <p:nvPicPr>
          <p:cNvPr id="1922" name="Google Shape;1922;p81"/>
          <p:cNvPicPr preferRelativeResize="0"/>
          <p:nvPr/>
        </p:nvPicPr>
        <p:blipFill rotWithShape="1">
          <a:blip r:embed="rId10">
            <a:alphaModFix/>
          </a:blip>
          <a:srcRect b="0" l="0" r="0" t="0"/>
          <a:stretch/>
        </p:blipFill>
        <p:spPr>
          <a:xfrm>
            <a:off x="6655341" y="96114"/>
            <a:ext cx="1310447" cy="730794"/>
          </a:xfrm>
          <a:prstGeom prst="rect">
            <a:avLst/>
          </a:prstGeom>
          <a:noFill/>
          <a:ln>
            <a:noFill/>
          </a:ln>
        </p:spPr>
      </p:pic>
      <p:sp>
        <p:nvSpPr>
          <p:cNvPr id="1923" name="Google Shape;1923;p81"/>
          <p:cNvSpPr txBox="1"/>
          <p:nvPr>
            <p:ph idx="11" type="ftr"/>
          </p:nvPr>
        </p:nvSpPr>
        <p:spPr>
          <a:xfrm>
            <a:off x="7011979" y="95667"/>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Improvements after AlphaFold2</a:t>
            </a:r>
            <a:endParaRPr/>
          </a:p>
        </p:txBody>
      </p:sp>
      <p:sp>
        <p:nvSpPr>
          <p:cNvPr id="1930" name="Google Shape;1930;p82"/>
          <p:cNvSpPr txBox="1"/>
          <p:nvPr>
            <p:ph idx="1" type="body"/>
          </p:nvPr>
        </p:nvSpPr>
        <p:spPr>
          <a:xfrm>
            <a:off x="838200" y="1642316"/>
            <a:ext cx="8071440" cy="4850559"/>
          </a:xfrm>
          <a:prstGeom prst="rect">
            <a:avLst/>
          </a:prstGeom>
          <a:noFill/>
          <a:ln>
            <a:noFill/>
          </a:ln>
        </p:spPr>
        <p:txBody>
          <a:bodyPr anchorCtr="0" anchor="t" bIns="45700" lIns="91425" spcFirstLastPara="1" rIns="91425" wrap="square" tIns="45700">
            <a:spAutoFit/>
          </a:bodyPr>
          <a:lstStyle/>
          <a:p>
            <a:pPr indent="-285750" lvl="0" marL="285750" rtl="0" algn="l">
              <a:lnSpc>
                <a:spcPct val="90000"/>
              </a:lnSpc>
              <a:spcBef>
                <a:spcPts val="0"/>
              </a:spcBef>
              <a:spcAft>
                <a:spcPts val="0"/>
              </a:spcAft>
              <a:buClr>
                <a:srgbClr val="0070C0"/>
              </a:buClr>
              <a:buSzPts val="3600"/>
              <a:buFont typeface="Arial"/>
              <a:buChar char="•"/>
            </a:pPr>
            <a:r>
              <a:rPr lang="en-GB" sz="3600">
                <a:solidFill>
                  <a:srgbClr val="0070C0"/>
                </a:solidFill>
                <a:latin typeface="Arial"/>
                <a:ea typeface="Arial"/>
                <a:cs typeface="Arial"/>
                <a:sym typeface="Arial"/>
              </a:rPr>
              <a:t>D</a:t>
            </a:r>
            <a:r>
              <a:rPr b="0" i="0" lang="en-GB" sz="3600">
                <a:solidFill>
                  <a:srgbClr val="0070C0"/>
                </a:solidFill>
                <a:latin typeface="Arial"/>
                <a:ea typeface="Arial"/>
                <a:cs typeface="Arial"/>
                <a:sym typeface="Arial"/>
              </a:rPr>
              <a:t>enovo sequences (no MSA)</a:t>
            </a:r>
            <a:endParaRPr/>
          </a:p>
          <a:p>
            <a:pPr indent="-285750" lvl="0" marL="285750" rtl="0" algn="l">
              <a:lnSpc>
                <a:spcPct val="90000"/>
              </a:lnSpc>
              <a:spcBef>
                <a:spcPts val="1000"/>
              </a:spcBef>
              <a:spcAft>
                <a:spcPts val="0"/>
              </a:spcAft>
              <a:buClr>
                <a:srgbClr val="0070C0"/>
              </a:buClr>
              <a:buSzPts val="3600"/>
              <a:buFont typeface="Arial"/>
              <a:buChar char="•"/>
            </a:pPr>
            <a:r>
              <a:rPr b="0" i="0" lang="en-GB" sz="3600">
                <a:solidFill>
                  <a:srgbClr val="0070C0"/>
                </a:solidFill>
                <a:latin typeface="Arial"/>
                <a:ea typeface="Arial"/>
                <a:cs typeface="Arial"/>
                <a:sym typeface="Arial"/>
              </a:rPr>
              <a:t>Ultra-high residue accuracy (&lt; 0.5A)</a:t>
            </a:r>
            <a:endParaRPr/>
          </a:p>
          <a:p>
            <a:pPr indent="-285750" lvl="0" marL="285750" rtl="0" algn="l">
              <a:lnSpc>
                <a:spcPct val="90000"/>
              </a:lnSpc>
              <a:spcBef>
                <a:spcPts val="1000"/>
              </a:spcBef>
              <a:spcAft>
                <a:spcPts val="0"/>
              </a:spcAft>
              <a:buClr>
                <a:srgbClr val="0070C0"/>
              </a:buClr>
              <a:buSzPts val="3600"/>
              <a:buFont typeface="Arial"/>
              <a:buChar char="•"/>
            </a:pPr>
            <a:r>
              <a:rPr b="0" i="0" lang="en-GB" sz="3600">
                <a:solidFill>
                  <a:srgbClr val="0070C0"/>
                </a:solidFill>
                <a:latin typeface="Arial"/>
                <a:ea typeface="Arial"/>
                <a:cs typeface="Arial"/>
                <a:sym typeface="Arial"/>
              </a:rPr>
              <a:t>Impact of minor sequence changes </a:t>
            </a:r>
            <a:br>
              <a:rPr b="0" i="0" lang="en-GB" sz="3600">
                <a:solidFill>
                  <a:srgbClr val="0070C0"/>
                </a:solidFill>
                <a:latin typeface="Arial"/>
                <a:ea typeface="Arial"/>
                <a:cs typeface="Arial"/>
                <a:sym typeface="Arial"/>
              </a:rPr>
            </a:br>
            <a:r>
              <a:rPr b="0" i="0" lang="en-GB" sz="3600">
                <a:solidFill>
                  <a:srgbClr val="0070C0"/>
                </a:solidFill>
                <a:latin typeface="Arial"/>
                <a:ea typeface="Arial"/>
                <a:cs typeface="Arial"/>
                <a:sym typeface="Arial"/>
              </a:rPr>
              <a:t>(PTMs, variants)</a:t>
            </a:r>
            <a:endParaRPr/>
          </a:p>
          <a:p>
            <a:pPr indent="-285750" lvl="0" marL="285750" rtl="0" algn="l">
              <a:lnSpc>
                <a:spcPct val="90000"/>
              </a:lnSpc>
              <a:spcBef>
                <a:spcPts val="1000"/>
              </a:spcBef>
              <a:spcAft>
                <a:spcPts val="0"/>
              </a:spcAft>
              <a:buClr>
                <a:srgbClr val="0070C0"/>
              </a:buClr>
              <a:buSzPts val="3600"/>
              <a:buFont typeface="Arial"/>
              <a:buChar char="•"/>
            </a:pPr>
            <a:r>
              <a:rPr lang="en-GB" sz="3600">
                <a:solidFill>
                  <a:srgbClr val="0070C0"/>
                </a:solidFill>
                <a:latin typeface="Arial"/>
                <a:ea typeface="Arial"/>
                <a:cs typeface="Arial"/>
                <a:sym typeface="Arial"/>
              </a:rPr>
              <a:t>Multidomain proteins</a:t>
            </a:r>
            <a:endParaRPr/>
          </a:p>
          <a:p>
            <a:pPr indent="-285750" lvl="0" marL="285750" rtl="0" algn="l">
              <a:lnSpc>
                <a:spcPct val="90000"/>
              </a:lnSpc>
              <a:spcBef>
                <a:spcPts val="1000"/>
              </a:spcBef>
              <a:spcAft>
                <a:spcPts val="0"/>
              </a:spcAft>
              <a:buClr>
                <a:srgbClr val="0070C0"/>
              </a:buClr>
              <a:buSzPts val="3600"/>
              <a:buFont typeface="Arial"/>
              <a:buChar char="•"/>
            </a:pPr>
            <a:r>
              <a:rPr lang="en-GB" sz="3600">
                <a:solidFill>
                  <a:srgbClr val="0070C0"/>
                </a:solidFill>
                <a:latin typeface="Arial"/>
                <a:ea typeface="Arial"/>
                <a:cs typeface="Arial"/>
                <a:sym typeface="Arial"/>
              </a:rPr>
              <a:t>Protein complexes (AlphaFold-Multimer)</a:t>
            </a:r>
            <a:endParaRPr/>
          </a:p>
          <a:p>
            <a:pPr indent="-285750" lvl="0" marL="285750" rtl="0" algn="l">
              <a:lnSpc>
                <a:spcPct val="90000"/>
              </a:lnSpc>
              <a:spcBef>
                <a:spcPts val="1000"/>
              </a:spcBef>
              <a:spcAft>
                <a:spcPts val="0"/>
              </a:spcAft>
              <a:buClr>
                <a:srgbClr val="0070C0"/>
              </a:buClr>
              <a:buSzPts val="3600"/>
              <a:buFont typeface="Arial"/>
              <a:buChar char="•"/>
            </a:pPr>
            <a:r>
              <a:rPr lang="en-GB" sz="3600">
                <a:solidFill>
                  <a:srgbClr val="0070C0"/>
                </a:solidFill>
                <a:latin typeface="Arial"/>
                <a:ea typeface="Arial"/>
                <a:cs typeface="Arial"/>
                <a:sym typeface="Arial"/>
              </a:rPr>
              <a:t>Protein conformational space (entropy)</a:t>
            </a:r>
            <a:endParaRPr/>
          </a:p>
          <a:p>
            <a:pPr indent="-285750" lvl="0" marL="285750" rtl="0" algn="l">
              <a:lnSpc>
                <a:spcPct val="90000"/>
              </a:lnSpc>
              <a:spcBef>
                <a:spcPts val="1000"/>
              </a:spcBef>
              <a:spcAft>
                <a:spcPts val="0"/>
              </a:spcAft>
              <a:buClr>
                <a:srgbClr val="0070C0"/>
              </a:buClr>
              <a:buSzPts val="3600"/>
              <a:buFont typeface="Arial"/>
              <a:buChar char="•"/>
            </a:pPr>
            <a:r>
              <a:rPr lang="en-GB" sz="3600">
                <a:solidFill>
                  <a:srgbClr val="0070C0"/>
                </a:solidFill>
                <a:latin typeface="Arial"/>
                <a:ea typeface="Arial"/>
                <a:cs typeface="Arial"/>
                <a:sym typeface="Arial"/>
              </a:rPr>
              <a:t>Folding trajectories</a:t>
            </a:r>
            <a:endParaRPr sz="3600">
              <a:solidFill>
                <a:srgbClr val="0070C0"/>
              </a:solidFill>
            </a:endParaRPr>
          </a:p>
        </p:txBody>
      </p:sp>
      <p:pic>
        <p:nvPicPr>
          <p:cNvPr id="1931" name="Google Shape;1931;p82"/>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932" name="Google Shape;1932;p82"/>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sp>
        <p:nvSpPr>
          <p:cNvPr id="1933" name="Google Shape;1933;p82"/>
          <p:cNvSpPr/>
          <p:nvPr/>
        </p:nvSpPr>
        <p:spPr>
          <a:xfrm>
            <a:off x="9003323" y="3915508"/>
            <a:ext cx="3106615" cy="2577367"/>
          </a:xfrm>
          <a:prstGeom prst="irregularSeal2">
            <a:avLst/>
          </a:prstGeom>
          <a:solidFill>
            <a:srgbClr val="FFC000"/>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u="sng">
                <a:solidFill>
                  <a:schemeClr val="hlink"/>
                </a:solidFill>
                <a:latin typeface="Calibri"/>
                <a:ea typeface="Calibri"/>
                <a:cs typeface="Calibri"/>
                <a:sym typeface="Calibri"/>
                <a:hlinkClick r:id="rId4"/>
              </a:rPr>
              <a:t>New AlphaFold2 results</a:t>
            </a:r>
            <a:endParaRPr sz="1800">
              <a:solidFill>
                <a:srgbClr val="0070C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3"/>
                                        </p:tgtEl>
                                        <p:attrNameLst>
                                          <p:attrName>style.visibility</p:attrName>
                                        </p:attrNameLst>
                                      </p:cBhvr>
                                      <p:to>
                                        <p:strVal val="visible"/>
                                      </p:to>
                                    </p:set>
                                    <p:anim calcmode="lin" valueType="num">
                                      <p:cBhvr additive="base">
                                        <p:cTn dur="500"/>
                                        <p:tgtEl>
                                          <p:spTgt spid="19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838200" y="263525"/>
            <a:ext cx="10515600" cy="9048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Early successes of DL</a:t>
            </a:r>
            <a:endParaRPr/>
          </a:p>
        </p:txBody>
      </p:sp>
      <p:sp>
        <p:nvSpPr>
          <p:cNvPr id="152" name="Google Shape;152;p20"/>
          <p:cNvSpPr txBox="1"/>
          <p:nvPr>
            <p:ph idx="1" type="body"/>
          </p:nvPr>
        </p:nvSpPr>
        <p:spPr>
          <a:xfrm>
            <a:off x="838200" y="1223962"/>
            <a:ext cx="10515600" cy="53165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0070C0"/>
              </a:buClr>
              <a:buSzPct val="100000"/>
              <a:buChar char="•"/>
            </a:pPr>
            <a:r>
              <a:rPr lang="en-GB">
                <a:solidFill>
                  <a:srgbClr val="0070C0"/>
                </a:solidFill>
              </a:rPr>
              <a:t>‘Neural Computation &amp; Adaptive Perception Program’ lead by G. Hinton, starts at CIFAR (2004)</a:t>
            </a:r>
            <a:endParaRPr>
              <a:solidFill>
                <a:srgbClr val="0070C0"/>
              </a:solidFill>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DNNs outperform other approaches for</a:t>
            </a:r>
            <a:endParaRPr/>
          </a:p>
          <a:p>
            <a:pPr indent="-228600" lvl="1" marL="685800" rtl="0" algn="l">
              <a:lnSpc>
                <a:spcPct val="90000"/>
              </a:lnSpc>
              <a:spcBef>
                <a:spcPts val="500"/>
              </a:spcBef>
              <a:spcAft>
                <a:spcPts val="0"/>
              </a:spcAft>
              <a:buClr>
                <a:srgbClr val="0070C0"/>
              </a:buClr>
              <a:buSzPct val="100000"/>
              <a:buChar char="•"/>
            </a:pPr>
            <a:r>
              <a:rPr lang="en-GB">
                <a:solidFill>
                  <a:srgbClr val="0070C0"/>
                </a:solidFill>
              </a:rPr>
              <a:t>phone classification: DBN (</a:t>
            </a:r>
            <a:r>
              <a:rPr lang="en-GB" u="sng">
                <a:solidFill>
                  <a:schemeClr val="hlink"/>
                </a:solidFill>
                <a:hlinkClick r:id="rId3"/>
              </a:rPr>
              <a:t>Mohamed et al. NIPS, 2009</a:t>
            </a:r>
            <a:r>
              <a:rPr lang="en-GB">
                <a:solidFill>
                  <a:srgbClr val="0070C0"/>
                </a:solidFill>
              </a:rPr>
              <a:t>) on TIMIT dataset @ CIFAR</a:t>
            </a:r>
            <a:endParaRPr/>
          </a:p>
          <a:p>
            <a:pPr indent="-228600" lvl="1" marL="685800" rtl="0" algn="l">
              <a:lnSpc>
                <a:spcPct val="90000"/>
              </a:lnSpc>
              <a:spcBef>
                <a:spcPts val="500"/>
              </a:spcBef>
              <a:spcAft>
                <a:spcPts val="0"/>
              </a:spcAft>
              <a:buClr>
                <a:srgbClr val="0070C0"/>
              </a:buClr>
              <a:buSzPct val="100000"/>
              <a:buChar char="•"/>
            </a:pPr>
            <a:r>
              <a:rPr lang="en-GB">
                <a:solidFill>
                  <a:srgbClr val="0070C0"/>
                </a:solidFill>
              </a:rPr>
              <a:t>image classification: ConvNet (</a:t>
            </a:r>
            <a:r>
              <a:rPr lang="en-GB" u="sng">
                <a:solidFill>
                  <a:schemeClr val="hlink"/>
                </a:solidFill>
                <a:hlinkClick r:id="rId4"/>
              </a:rPr>
              <a:t>AlexNet, Krizhevsky et al. NIPS, 2012</a:t>
            </a:r>
            <a:r>
              <a:rPr lang="en-GB">
                <a:solidFill>
                  <a:srgbClr val="0070C0"/>
                </a:solidFill>
              </a:rPr>
              <a:t>) using GPUs, ReLU, dropout and data augmentation. Winner in ImageNet ILSVRC classification challenge  (2012) @ CIFAR</a:t>
            </a:r>
            <a:endParaRPr/>
          </a:p>
          <a:p>
            <a:pPr indent="-228600" lvl="1" marL="685800" rtl="0" algn="l">
              <a:lnSpc>
                <a:spcPct val="90000"/>
              </a:lnSpc>
              <a:spcBef>
                <a:spcPts val="500"/>
              </a:spcBef>
              <a:spcAft>
                <a:spcPts val="0"/>
              </a:spcAft>
              <a:buClr>
                <a:srgbClr val="0070C0"/>
              </a:buClr>
              <a:buSzPct val="100000"/>
              <a:buChar char="•"/>
            </a:pPr>
            <a:r>
              <a:rPr lang="en-GB">
                <a:solidFill>
                  <a:srgbClr val="0070C0"/>
                </a:solidFill>
              </a:rPr>
              <a:t>language translation: RNN-LSTM (</a:t>
            </a:r>
            <a:r>
              <a:rPr lang="en-GB" u="sng">
                <a:solidFill>
                  <a:schemeClr val="hlink"/>
                </a:solidFill>
                <a:hlinkClick r:id="rId5"/>
              </a:rPr>
              <a:t>Sutskever et al. NIPS, 2014</a:t>
            </a:r>
            <a:r>
              <a:rPr lang="en-GB">
                <a:solidFill>
                  <a:srgbClr val="0070C0"/>
                </a:solidFill>
              </a:rPr>
              <a:t>) @ Google</a:t>
            </a:r>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Training of DNNs on GPUs (since 2005), especially on NVIDIA GPUs with CUDA (after 2009) provided 10x speed-up (</a:t>
            </a:r>
            <a:r>
              <a:rPr lang="en-GB" u="sng">
                <a:solidFill>
                  <a:schemeClr val="hlink"/>
                </a:solidFill>
                <a:hlinkClick r:id="rId6"/>
              </a:rPr>
              <a:t>Raina et al, ICML, 2009</a:t>
            </a:r>
            <a:r>
              <a:rPr lang="en-GB">
                <a:solidFill>
                  <a:srgbClr val="0070C0"/>
                </a:solidFill>
              </a:rPr>
              <a:t>)</a:t>
            </a:r>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Tensorflow (2015), PyTorch (2016), MxNet (2015), CTNK (2016)</a:t>
            </a:r>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a:t>
            </a:r>
            <a:endParaRPr/>
          </a:p>
          <a:p>
            <a:pPr indent="-228600" lvl="0" marL="228600" rtl="0" algn="l">
              <a:lnSpc>
                <a:spcPct val="90000"/>
              </a:lnSpc>
              <a:spcBef>
                <a:spcPts val="1000"/>
              </a:spcBef>
              <a:spcAft>
                <a:spcPts val="0"/>
              </a:spcAft>
              <a:buClr>
                <a:srgbClr val="0070C0"/>
              </a:buClr>
              <a:buSzPct val="100000"/>
              <a:buChar char="•"/>
            </a:pPr>
            <a:r>
              <a:rPr lang="en-GB">
                <a:solidFill>
                  <a:srgbClr val="0070C0"/>
                </a:solidFill>
              </a:rPr>
              <a:t>‘ACM A. M. Turing Award’ for Geoffrey Hinten, Joshua Bengio and Yann LeCun (2018)</a:t>
            </a:r>
            <a:endParaRPr/>
          </a:p>
        </p:txBody>
      </p:sp>
      <p:pic>
        <p:nvPicPr>
          <p:cNvPr id="153" name="Google Shape;153;p20"/>
          <p:cNvPicPr preferRelativeResize="0"/>
          <p:nvPr/>
        </p:nvPicPr>
        <p:blipFill rotWithShape="1">
          <a:blip r:embed="rId7">
            <a:alphaModFix/>
          </a:blip>
          <a:srcRect b="0" l="0" r="0" t="0"/>
          <a:stretch/>
        </p:blipFill>
        <p:spPr>
          <a:xfrm>
            <a:off x="10716299" y="170160"/>
            <a:ext cx="1310447" cy="730794"/>
          </a:xfrm>
          <a:prstGeom prst="rect">
            <a:avLst/>
          </a:prstGeom>
          <a:noFill/>
          <a:ln>
            <a:noFill/>
          </a:ln>
        </p:spPr>
      </p:pic>
      <p:sp>
        <p:nvSpPr>
          <p:cNvPr id="154" name="Google Shape;154;p20"/>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pic>
        <p:nvPicPr>
          <p:cNvPr id="155" name="Google Shape;155;p20"/>
          <p:cNvPicPr preferRelativeResize="0"/>
          <p:nvPr/>
        </p:nvPicPr>
        <p:blipFill rotWithShape="1">
          <a:blip r:embed="rId8">
            <a:alphaModFix/>
          </a:blip>
          <a:srcRect b="0" l="0" r="0" t="0"/>
          <a:stretch/>
        </p:blipFill>
        <p:spPr>
          <a:xfrm>
            <a:off x="10413846" y="4398048"/>
            <a:ext cx="1612900" cy="774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83"/>
          <p:cNvSpPr txBox="1"/>
          <p:nvPr>
            <p:ph type="title"/>
          </p:nvPr>
        </p:nvSpPr>
        <p:spPr>
          <a:xfrm>
            <a:off x="838200" y="36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Prosit – MS/MS spectrum prediction</a:t>
            </a:r>
            <a:endParaRPr/>
          </a:p>
        </p:txBody>
      </p:sp>
      <p:pic>
        <p:nvPicPr>
          <p:cNvPr id="1940" name="Google Shape;1940;p83"/>
          <p:cNvPicPr preferRelativeResize="0"/>
          <p:nvPr/>
        </p:nvPicPr>
        <p:blipFill rotWithShape="1">
          <a:blip r:embed="rId3">
            <a:alphaModFix/>
          </a:blip>
          <a:srcRect b="0" l="0" r="0" t="0"/>
          <a:stretch/>
        </p:blipFill>
        <p:spPr>
          <a:xfrm>
            <a:off x="10716299" y="170160"/>
            <a:ext cx="1310447" cy="730794"/>
          </a:xfrm>
          <a:prstGeom prst="rect">
            <a:avLst/>
          </a:prstGeom>
          <a:noFill/>
          <a:ln>
            <a:noFill/>
          </a:ln>
        </p:spPr>
      </p:pic>
      <p:sp>
        <p:nvSpPr>
          <p:cNvPr id="1941" name="Google Shape;1941;p83"/>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grpSp>
        <p:nvGrpSpPr>
          <p:cNvPr id="1942" name="Google Shape;1942;p83"/>
          <p:cNvGrpSpPr/>
          <p:nvPr/>
        </p:nvGrpSpPr>
        <p:grpSpPr>
          <a:xfrm>
            <a:off x="2121376" y="1495968"/>
            <a:ext cx="8594923" cy="1651422"/>
            <a:chOff x="228600" y="1826592"/>
            <a:chExt cx="8594923" cy="1651422"/>
          </a:xfrm>
        </p:grpSpPr>
        <p:grpSp>
          <p:nvGrpSpPr>
            <p:cNvPr id="1943" name="Google Shape;1943;p83"/>
            <p:cNvGrpSpPr/>
            <p:nvPr/>
          </p:nvGrpSpPr>
          <p:grpSpPr>
            <a:xfrm>
              <a:off x="228600" y="2114500"/>
              <a:ext cx="893763" cy="1192064"/>
              <a:chOff x="228600" y="2114500"/>
              <a:chExt cx="893763" cy="1192064"/>
            </a:xfrm>
          </p:grpSpPr>
          <p:sp>
            <p:nvSpPr>
              <p:cNvPr id="1944" name="Google Shape;1944;p83"/>
              <p:cNvSpPr/>
              <p:nvPr/>
            </p:nvSpPr>
            <p:spPr>
              <a:xfrm>
                <a:off x="228600" y="2481064"/>
                <a:ext cx="893763" cy="825500"/>
              </a:xfrm>
              <a:custGeom>
                <a:rect b="b" l="l" r="r" t="t"/>
                <a:pathLst>
                  <a:path extrusionOk="0" h="480" w="563">
                    <a:moveTo>
                      <a:pt x="72" y="66"/>
                    </a:moveTo>
                    <a:cubicBezTo>
                      <a:pt x="82" y="96"/>
                      <a:pt x="85" y="136"/>
                      <a:pt x="102" y="162"/>
                    </a:cubicBezTo>
                    <a:cubicBezTo>
                      <a:pt x="121" y="191"/>
                      <a:pt x="136" y="221"/>
                      <a:pt x="150" y="252"/>
                    </a:cubicBezTo>
                    <a:cubicBezTo>
                      <a:pt x="172" y="302"/>
                      <a:pt x="184" y="335"/>
                      <a:pt x="240" y="354"/>
                    </a:cubicBezTo>
                    <a:cubicBezTo>
                      <a:pt x="261" y="340"/>
                      <a:pt x="268" y="330"/>
                      <a:pt x="276" y="306"/>
                    </a:cubicBezTo>
                    <a:cubicBezTo>
                      <a:pt x="269" y="258"/>
                      <a:pt x="259" y="222"/>
                      <a:pt x="240" y="180"/>
                    </a:cubicBezTo>
                    <a:cubicBezTo>
                      <a:pt x="232" y="163"/>
                      <a:pt x="228" y="144"/>
                      <a:pt x="222" y="126"/>
                    </a:cubicBezTo>
                    <a:cubicBezTo>
                      <a:pt x="218" y="114"/>
                      <a:pt x="210" y="90"/>
                      <a:pt x="210" y="90"/>
                    </a:cubicBezTo>
                    <a:cubicBezTo>
                      <a:pt x="212" y="74"/>
                      <a:pt x="208" y="56"/>
                      <a:pt x="216" y="42"/>
                    </a:cubicBezTo>
                    <a:cubicBezTo>
                      <a:pt x="228" y="20"/>
                      <a:pt x="266" y="48"/>
                      <a:pt x="276" y="54"/>
                    </a:cubicBezTo>
                    <a:cubicBezTo>
                      <a:pt x="295" y="83"/>
                      <a:pt x="286" y="65"/>
                      <a:pt x="300" y="108"/>
                    </a:cubicBezTo>
                    <a:cubicBezTo>
                      <a:pt x="306" y="126"/>
                      <a:pt x="321" y="145"/>
                      <a:pt x="330" y="162"/>
                    </a:cubicBezTo>
                    <a:cubicBezTo>
                      <a:pt x="346" y="194"/>
                      <a:pt x="358" y="222"/>
                      <a:pt x="378" y="252"/>
                    </a:cubicBezTo>
                    <a:cubicBezTo>
                      <a:pt x="387" y="266"/>
                      <a:pt x="402" y="276"/>
                      <a:pt x="414" y="288"/>
                    </a:cubicBezTo>
                    <a:cubicBezTo>
                      <a:pt x="423" y="297"/>
                      <a:pt x="450" y="300"/>
                      <a:pt x="450" y="300"/>
                    </a:cubicBezTo>
                    <a:cubicBezTo>
                      <a:pt x="458" y="298"/>
                      <a:pt x="468" y="299"/>
                      <a:pt x="474" y="294"/>
                    </a:cubicBezTo>
                    <a:cubicBezTo>
                      <a:pt x="485" y="285"/>
                      <a:pt x="498" y="258"/>
                      <a:pt x="498" y="258"/>
                    </a:cubicBezTo>
                    <a:cubicBezTo>
                      <a:pt x="496" y="230"/>
                      <a:pt x="496" y="202"/>
                      <a:pt x="492" y="174"/>
                    </a:cubicBezTo>
                    <a:cubicBezTo>
                      <a:pt x="484" y="120"/>
                      <a:pt x="483" y="155"/>
                      <a:pt x="468" y="120"/>
                    </a:cubicBezTo>
                    <a:cubicBezTo>
                      <a:pt x="449" y="76"/>
                      <a:pt x="432" y="28"/>
                      <a:pt x="390" y="0"/>
                    </a:cubicBezTo>
                    <a:cubicBezTo>
                      <a:pt x="363" y="40"/>
                      <a:pt x="370" y="87"/>
                      <a:pt x="396" y="126"/>
                    </a:cubicBezTo>
                    <a:cubicBezTo>
                      <a:pt x="436" y="86"/>
                      <a:pt x="442" y="46"/>
                      <a:pt x="378" y="30"/>
                    </a:cubicBezTo>
                    <a:cubicBezTo>
                      <a:pt x="360" y="33"/>
                      <a:pt x="332" y="30"/>
                      <a:pt x="318" y="48"/>
                    </a:cubicBezTo>
                    <a:cubicBezTo>
                      <a:pt x="310" y="58"/>
                      <a:pt x="305" y="72"/>
                      <a:pt x="300" y="84"/>
                    </a:cubicBezTo>
                    <a:cubicBezTo>
                      <a:pt x="295" y="96"/>
                      <a:pt x="288" y="120"/>
                      <a:pt x="288" y="120"/>
                    </a:cubicBezTo>
                    <a:cubicBezTo>
                      <a:pt x="295" y="147"/>
                      <a:pt x="297" y="159"/>
                      <a:pt x="324" y="168"/>
                    </a:cubicBezTo>
                    <a:cubicBezTo>
                      <a:pt x="367" y="159"/>
                      <a:pt x="387" y="138"/>
                      <a:pt x="342" y="108"/>
                    </a:cubicBezTo>
                    <a:cubicBezTo>
                      <a:pt x="309" y="110"/>
                      <a:pt x="267" y="99"/>
                      <a:pt x="240" y="126"/>
                    </a:cubicBezTo>
                    <a:cubicBezTo>
                      <a:pt x="226" y="140"/>
                      <a:pt x="216" y="180"/>
                      <a:pt x="216" y="180"/>
                    </a:cubicBezTo>
                    <a:cubicBezTo>
                      <a:pt x="222" y="235"/>
                      <a:pt x="222" y="256"/>
                      <a:pt x="276" y="270"/>
                    </a:cubicBezTo>
                    <a:cubicBezTo>
                      <a:pt x="310" y="259"/>
                      <a:pt x="315" y="217"/>
                      <a:pt x="276" y="204"/>
                    </a:cubicBezTo>
                    <a:cubicBezTo>
                      <a:pt x="228" y="208"/>
                      <a:pt x="200" y="202"/>
                      <a:pt x="168" y="234"/>
                    </a:cubicBezTo>
                    <a:cubicBezTo>
                      <a:pt x="154" y="276"/>
                      <a:pt x="154" y="304"/>
                      <a:pt x="180" y="342"/>
                    </a:cubicBezTo>
                    <a:cubicBezTo>
                      <a:pt x="186" y="340"/>
                      <a:pt x="194" y="341"/>
                      <a:pt x="198" y="336"/>
                    </a:cubicBezTo>
                    <a:cubicBezTo>
                      <a:pt x="205" y="326"/>
                      <a:pt x="210" y="300"/>
                      <a:pt x="210" y="300"/>
                    </a:cubicBezTo>
                    <a:cubicBezTo>
                      <a:pt x="193" y="275"/>
                      <a:pt x="172" y="261"/>
                      <a:pt x="144" y="252"/>
                    </a:cubicBezTo>
                    <a:cubicBezTo>
                      <a:pt x="127" y="256"/>
                      <a:pt x="110" y="259"/>
                      <a:pt x="96" y="270"/>
                    </a:cubicBezTo>
                    <a:cubicBezTo>
                      <a:pt x="83" y="281"/>
                      <a:pt x="60" y="306"/>
                      <a:pt x="60" y="306"/>
                    </a:cubicBezTo>
                    <a:cubicBezTo>
                      <a:pt x="49" y="338"/>
                      <a:pt x="37" y="373"/>
                      <a:pt x="66" y="402"/>
                    </a:cubicBezTo>
                    <a:cubicBezTo>
                      <a:pt x="80" y="416"/>
                      <a:pt x="120" y="426"/>
                      <a:pt x="120" y="426"/>
                    </a:cubicBezTo>
                    <a:cubicBezTo>
                      <a:pt x="156" y="421"/>
                      <a:pt x="174" y="425"/>
                      <a:pt x="186" y="390"/>
                    </a:cubicBezTo>
                    <a:cubicBezTo>
                      <a:pt x="188" y="298"/>
                      <a:pt x="182" y="205"/>
                      <a:pt x="192" y="114"/>
                    </a:cubicBezTo>
                    <a:cubicBezTo>
                      <a:pt x="193" y="105"/>
                      <a:pt x="208" y="121"/>
                      <a:pt x="216" y="126"/>
                    </a:cubicBezTo>
                    <a:cubicBezTo>
                      <a:pt x="240" y="140"/>
                      <a:pt x="263" y="161"/>
                      <a:pt x="288" y="174"/>
                    </a:cubicBezTo>
                    <a:cubicBezTo>
                      <a:pt x="366" y="213"/>
                      <a:pt x="444" y="249"/>
                      <a:pt x="522" y="288"/>
                    </a:cubicBezTo>
                    <a:cubicBezTo>
                      <a:pt x="490" y="309"/>
                      <a:pt x="512" y="300"/>
                      <a:pt x="456" y="294"/>
                    </a:cubicBezTo>
                    <a:cubicBezTo>
                      <a:pt x="315" y="278"/>
                      <a:pt x="391" y="288"/>
                      <a:pt x="306" y="276"/>
                    </a:cubicBezTo>
                    <a:cubicBezTo>
                      <a:pt x="227" y="250"/>
                      <a:pt x="142" y="236"/>
                      <a:pt x="60" y="228"/>
                    </a:cubicBezTo>
                    <a:cubicBezTo>
                      <a:pt x="27" y="234"/>
                      <a:pt x="11" y="232"/>
                      <a:pt x="0" y="264"/>
                    </a:cubicBezTo>
                    <a:cubicBezTo>
                      <a:pt x="41" y="280"/>
                      <a:pt x="67" y="278"/>
                      <a:pt x="102" y="252"/>
                    </a:cubicBezTo>
                    <a:cubicBezTo>
                      <a:pt x="111" y="226"/>
                      <a:pt x="123" y="206"/>
                      <a:pt x="132" y="180"/>
                    </a:cubicBezTo>
                    <a:cubicBezTo>
                      <a:pt x="128" y="172"/>
                      <a:pt x="129" y="156"/>
                      <a:pt x="120" y="156"/>
                    </a:cubicBezTo>
                    <a:cubicBezTo>
                      <a:pt x="111" y="156"/>
                      <a:pt x="102" y="174"/>
                      <a:pt x="108" y="180"/>
                    </a:cubicBezTo>
                    <a:cubicBezTo>
                      <a:pt x="115" y="187"/>
                      <a:pt x="128" y="176"/>
                      <a:pt x="138" y="174"/>
                    </a:cubicBezTo>
                    <a:cubicBezTo>
                      <a:pt x="140" y="168"/>
                      <a:pt x="138" y="155"/>
                      <a:pt x="144" y="156"/>
                    </a:cubicBezTo>
                    <a:cubicBezTo>
                      <a:pt x="157" y="158"/>
                      <a:pt x="161" y="179"/>
                      <a:pt x="174" y="180"/>
                    </a:cubicBezTo>
                    <a:cubicBezTo>
                      <a:pt x="210" y="183"/>
                      <a:pt x="246" y="172"/>
                      <a:pt x="282" y="168"/>
                    </a:cubicBezTo>
                    <a:cubicBezTo>
                      <a:pt x="288" y="166"/>
                      <a:pt x="296" y="167"/>
                      <a:pt x="300" y="162"/>
                    </a:cubicBezTo>
                    <a:cubicBezTo>
                      <a:pt x="307" y="152"/>
                      <a:pt x="312" y="126"/>
                      <a:pt x="312" y="126"/>
                    </a:cubicBezTo>
                    <a:cubicBezTo>
                      <a:pt x="300" y="65"/>
                      <a:pt x="266" y="85"/>
                      <a:pt x="204" y="90"/>
                    </a:cubicBezTo>
                    <a:cubicBezTo>
                      <a:pt x="170" y="142"/>
                      <a:pt x="232" y="123"/>
                      <a:pt x="258" y="120"/>
                    </a:cubicBezTo>
                    <a:cubicBezTo>
                      <a:pt x="321" y="99"/>
                      <a:pt x="271" y="122"/>
                      <a:pt x="318" y="84"/>
                    </a:cubicBezTo>
                    <a:cubicBezTo>
                      <a:pt x="329" y="75"/>
                      <a:pt x="354" y="60"/>
                      <a:pt x="354" y="60"/>
                    </a:cubicBezTo>
                    <a:cubicBezTo>
                      <a:pt x="400" y="64"/>
                      <a:pt x="422" y="68"/>
                      <a:pt x="462" y="78"/>
                    </a:cubicBezTo>
                    <a:cubicBezTo>
                      <a:pt x="492" y="108"/>
                      <a:pt x="516" y="144"/>
                      <a:pt x="540" y="180"/>
                    </a:cubicBezTo>
                    <a:cubicBezTo>
                      <a:pt x="547" y="209"/>
                      <a:pt x="563" y="246"/>
                      <a:pt x="546" y="276"/>
                    </a:cubicBezTo>
                    <a:cubicBezTo>
                      <a:pt x="537" y="293"/>
                      <a:pt x="508" y="295"/>
                      <a:pt x="492" y="300"/>
                    </a:cubicBezTo>
                    <a:cubicBezTo>
                      <a:pt x="445" y="316"/>
                      <a:pt x="401" y="338"/>
                      <a:pt x="354" y="354"/>
                    </a:cubicBezTo>
                    <a:cubicBezTo>
                      <a:pt x="322" y="402"/>
                      <a:pt x="364" y="344"/>
                      <a:pt x="324" y="384"/>
                    </a:cubicBezTo>
                    <a:cubicBezTo>
                      <a:pt x="308" y="400"/>
                      <a:pt x="305" y="424"/>
                      <a:pt x="300" y="444"/>
                    </a:cubicBezTo>
                    <a:cubicBezTo>
                      <a:pt x="302" y="456"/>
                      <a:pt x="306" y="480"/>
                      <a:pt x="306" y="480"/>
                    </a:cubicBezTo>
                  </a:path>
                </a:pathLst>
              </a:custGeom>
              <a:noFill/>
              <a:ln cap="flat" cmpd="sng" w="28575">
                <a:solidFill>
                  <a:srgbClr val="CC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5" name="Google Shape;1945;p83"/>
              <p:cNvSpPr txBox="1"/>
              <p:nvPr/>
            </p:nvSpPr>
            <p:spPr>
              <a:xfrm>
                <a:off x="323850" y="2114500"/>
                <a:ext cx="703263" cy="307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Times New Roman"/>
                    <a:ea typeface="Times New Roman"/>
                    <a:cs typeface="Times New Roman"/>
                    <a:sym typeface="Times New Roman"/>
                  </a:rPr>
                  <a:t>Protein</a:t>
                </a:r>
                <a:endParaRPr/>
              </a:p>
            </p:txBody>
          </p:sp>
        </p:grpSp>
        <p:grpSp>
          <p:nvGrpSpPr>
            <p:cNvPr id="1946" name="Google Shape;1946;p83"/>
            <p:cNvGrpSpPr/>
            <p:nvPr/>
          </p:nvGrpSpPr>
          <p:grpSpPr>
            <a:xfrm>
              <a:off x="2699792" y="1826592"/>
              <a:ext cx="1697360" cy="1535535"/>
              <a:chOff x="2699792" y="1826592"/>
              <a:chExt cx="1697360" cy="1535535"/>
            </a:xfrm>
          </p:grpSpPr>
          <p:grpSp>
            <p:nvGrpSpPr>
              <p:cNvPr id="1947" name="Google Shape;1947;p83"/>
              <p:cNvGrpSpPr/>
              <p:nvPr/>
            </p:nvGrpSpPr>
            <p:grpSpPr>
              <a:xfrm>
                <a:off x="3069841" y="2354064"/>
                <a:ext cx="957263" cy="1008063"/>
                <a:chOff x="2971800" y="1776413"/>
                <a:chExt cx="957263" cy="1008063"/>
              </a:xfrm>
            </p:grpSpPr>
            <p:sp>
              <p:nvSpPr>
                <p:cNvPr id="1948" name="Google Shape;1948;p83"/>
                <p:cNvSpPr/>
                <p:nvPr/>
              </p:nvSpPr>
              <p:spPr>
                <a:xfrm>
                  <a:off x="3406775" y="1812538"/>
                  <a:ext cx="295275" cy="139340"/>
                </a:xfrm>
                <a:custGeom>
                  <a:rect b="b" l="l" r="r" t="t"/>
                  <a:pathLst>
                    <a:path extrusionOk="0" h="81" w="186">
                      <a:moveTo>
                        <a:pt x="0" y="80"/>
                      </a:moveTo>
                      <a:lnTo>
                        <a:pt x="10" y="52"/>
                      </a:lnTo>
                      <a:lnTo>
                        <a:pt x="21" y="34"/>
                      </a:lnTo>
                      <a:lnTo>
                        <a:pt x="26" y="25"/>
                      </a:lnTo>
                      <a:lnTo>
                        <a:pt x="32" y="21"/>
                      </a:lnTo>
                      <a:lnTo>
                        <a:pt x="38" y="21"/>
                      </a:lnTo>
                      <a:lnTo>
                        <a:pt x="53" y="25"/>
                      </a:lnTo>
                      <a:lnTo>
                        <a:pt x="75" y="28"/>
                      </a:lnTo>
                      <a:lnTo>
                        <a:pt x="108" y="34"/>
                      </a:lnTo>
                      <a:lnTo>
                        <a:pt x="125" y="42"/>
                      </a:lnTo>
                      <a:lnTo>
                        <a:pt x="136" y="49"/>
                      </a:lnTo>
                      <a:lnTo>
                        <a:pt x="146" y="56"/>
                      </a:lnTo>
                      <a:lnTo>
                        <a:pt x="152" y="56"/>
                      </a:lnTo>
                      <a:lnTo>
                        <a:pt x="163" y="52"/>
                      </a:lnTo>
                      <a:lnTo>
                        <a:pt x="173" y="45"/>
                      </a:lnTo>
                      <a:lnTo>
                        <a:pt x="173" y="34"/>
                      </a:lnTo>
                      <a:lnTo>
                        <a:pt x="173" y="25"/>
                      </a:lnTo>
                      <a:lnTo>
                        <a:pt x="179" y="17"/>
                      </a:lnTo>
                      <a:lnTo>
                        <a:pt x="179" y="10"/>
                      </a:lnTo>
                      <a:lnTo>
                        <a:pt x="185" y="0"/>
                      </a:lnTo>
                    </a:path>
                  </a:pathLst>
                </a:custGeom>
                <a:noFill/>
                <a:ln cap="rnd" cmpd="sng" w="25400">
                  <a:solidFill>
                    <a:srgbClr val="D6009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9" name="Google Shape;1949;p83"/>
                <p:cNvSpPr/>
                <p:nvPr/>
              </p:nvSpPr>
              <p:spPr>
                <a:xfrm>
                  <a:off x="3433763" y="2149706"/>
                  <a:ext cx="271463" cy="337168"/>
                </a:xfrm>
                <a:custGeom>
                  <a:rect b="b" l="l" r="r" t="t"/>
                  <a:pathLst>
                    <a:path extrusionOk="0" h="196" w="171">
                      <a:moveTo>
                        <a:pt x="170" y="186"/>
                      </a:moveTo>
                      <a:lnTo>
                        <a:pt x="170" y="146"/>
                      </a:lnTo>
                      <a:lnTo>
                        <a:pt x="170" y="112"/>
                      </a:lnTo>
                      <a:lnTo>
                        <a:pt x="170" y="72"/>
                      </a:lnTo>
                      <a:lnTo>
                        <a:pt x="159" y="44"/>
                      </a:lnTo>
                      <a:lnTo>
                        <a:pt x="148" y="28"/>
                      </a:lnTo>
                      <a:lnTo>
                        <a:pt x="137" y="16"/>
                      </a:lnTo>
                      <a:lnTo>
                        <a:pt x="121" y="4"/>
                      </a:lnTo>
                      <a:lnTo>
                        <a:pt x="109" y="0"/>
                      </a:lnTo>
                      <a:lnTo>
                        <a:pt x="98" y="12"/>
                      </a:lnTo>
                      <a:lnTo>
                        <a:pt x="93" y="24"/>
                      </a:lnTo>
                      <a:lnTo>
                        <a:pt x="88" y="44"/>
                      </a:lnTo>
                      <a:lnTo>
                        <a:pt x="76" y="84"/>
                      </a:lnTo>
                      <a:lnTo>
                        <a:pt x="76" y="120"/>
                      </a:lnTo>
                      <a:lnTo>
                        <a:pt x="76" y="146"/>
                      </a:lnTo>
                      <a:lnTo>
                        <a:pt x="71" y="166"/>
                      </a:lnTo>
                      <a:lnTo>
                        <a:pt x="71" y="182"/>
                      </a:lnTo>
                      <a:lnTo>
                        <a:pt x="66" y="190"/>
                      </a:lnTo>
                      <a:lnTo>
                        <a:pt x="60" y="195"/>
                      </a:lnTo>
                      <a:lnTo>
                        <a:pt x="43" y="190"/>
                      </a:lnTo>
                      <a:lnTo>
                        <a:pt x="27" y="186"/>
                      </a:lnTo>
                      <a:lnTo>
                        <a:pt x="11" y="162"/>
                      </a:lnTo>
                      <a:lnTo>
                        <a:pt x="0" y="142"/>
                      </a:lnTo>
                      <a:lnTo>
                        <a:pt x="0" y="120"/>
                      </a:lnTo>
                      <a:lnTo>
                        <a:pt x="0" y="104"/>
                      </a:lnTo>
                      <a:lnTo>
                        <a:pt x="0" y="84"/>
                      </a:lnTo>
                      <a:lnTo>
                        <a:pt x="21" y="88"/>
                      </a:lnTo>
                      <a:lnTo>
                        <a:pt x="38" y="92"/>
                      </a:lnTo>
                      <a:lnTo>
                        <a:pt x="49" y="108"/>
                      </a:lnTo>
                      <a:lnTo>
                        <a:pt x="54" y="120"/>
                      </a:lnTo>
                      <a:lnTo>
                        <a:pt x="60" y="134"/>
                      </a:lnTo>
                      <a:lnTo>
                        <a:pt x="49" y="150"/>
                      </a:lnTo>
                      <a:lnTo>
                        <a:pt x="43" y="154"/>
                      </a:lnTo>
                      <a:lnTo>
                        <a:pt x="43" y="158"/>
                      </a:lnTo>
                    </a:path>
                  </a:pathLst>
                </a:custGeom>
                <a:noFill/>
                <a:ln cap="rnd" cmpd="sng" w="25400">
                  <a:solidFill>
                    <a:srgbClr val="FFBC1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0" name="Google Shape;1950;p83"/>
                <p:cNvSpPr/>
                <p:nvPr/>
              </p:nvSpPr>
              <p:spPr>
                <a:xfrm>
                  <a:off x="2973388" y="2063694"/>
                  <a:ext cx="103188" cy="270078"/>
                </a:xfrm>
                <a:custGeom>
                  <a:rect b="b" l="l" r="r" t="t"/>
                  <a:pathLst>
                    <a:path extrusionOk="0" h="157" w="65">
                      <a:moveTo>
                        <a:pt x="64" y="156"/>
                      </a:moveTo>
                      <a:lnTo>
                        <a:pt x="54" y="148"/>
                      </a:lnTo>
                      <a:lnTo>
                        <a:pt x="49" y="141"/>
                      </a:lnTo>
                      <a:lnTo>
                        <a:pt x="39" y="141"/>
                      </a:lnTo>
                      <a:lnTo>
                        <a:pt x="29" y="144"/>
                      </a:lnTo>
                      <a:lnTo>
                        <a:pt x="9" y="156"/>
                      </a:lnTo>
                      <a:lnTo>
                        <a:pt x="5" y="125"/>
                      </a:lnTo>
                      <a:lnTo>
                        <a:pt x="5" y="98"/>
                      </a:lnTo>
                      <a:lnTo>
                        <a:pt x="15" y="80"/>
                      </a:lnTo>
                      <a:lnTo>
                        <a:pt x="29" y="61"/>
                      </a:lnTo>
                      <a:lnTo>
                        <a:pt x="29" y="30"/>
                      </a:lnTo>
                      <a:lnTo>
                        <a:pt x="24" y="14"/>
                      </a:lnTo>
                      <a:lnTo>
                        <a:pt x="15" y="4"/>
                      </a:lnTo>
                      <a:lnTo>
                        <a:pt x="0" y="0"/>
                      </a:lnTo>
                    </a:path>
                  </a:pathLst>
                </a:custGeom>
                <a:noFill/>
                <a:ln cap="rnd" cmpd="sng" w="254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1" name="Google Shape;1951;p83"/>
                <p:cNvSpPr/>
                <p:nvPr/>
              </p:nvSpPr>
              <p:spPr>
                <a:xfrm>
                  <a:off x="3810000" y="2060253"/>
                  <a:ext cx="119063" cy="180626"/>
                </a:xfrm>
                <a:custGeom>
                  <a:rect b="b" l="l" r="r" t="t"/>
                  <a:pathLst>
                    <a:path extrusionOk="0" h="105" w="75">
                      <a:moveTo>
                        <a:pt x="0" y="104"/>
                      </a:moveTo>
                      <a:lnTo>
                        <a:pt x="12" y="89"/>
                      </a:lnTo>
                      <a:lnTo>
                        <a:pt x="28" y="77"/>
                      </a:lnTo>
                      <a:lnTo>
                        <a:pt x="56" y="62"/>
                      </a:lnTo>
                      <a:lnTo>
                        <a:pt x="62" y="48"/>
                      </a:lnTo>
                      <a:lnTo>
                        <a:pt x="67" y="29"/>
                      </a:lnTo>
                      <a:lnTo>
                        <a:pt x="67" y="22"/>
                      </a:lnTo>
                      <a:lnTo>
                        <a:pt x="74" y="10"/>
                      </a:lnTo>
                      <a:lnTo>
                        <a:pt x="74" y="4"/>
                      </a:lnTo>
                      <a:lnTo>
                        <a:pt x="74" y="0"/>
                      </a:lnTo>
                    </a:path>
                  </a:pathLst>
                </a:custGeom>
                <a:noFill/>
                <a:ln cap="rnd" cmpd="sng" w="25400">
                  <a:solidFill>
                    <a:schemeClr val="fo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2" name="Google Shape;1952;p83"/>
                <p:cNvSpPr/>
                <p:nvPr/>
              </p:nvSpPr>
              <p:spPr>
                <a:xfrm>
                  <a:off x="3232150" y="2120462"/>
                  <a:ext cx="252413" cy="144500"/>
                </a:xfrm>
                <a:custGeom>
                  <a:rect b="b" l="l" r="r" t="t"/>
                  <a:pathLst>
                    <a:path extrusionOk="0" h="84" w="159">
                      <a:moveTo>
                        <a:pt x="158" y="41"/>
                      </a:moveTo>
                      <a:lnTo>
                        <a:pt x="147" y="34"/>
                      </a:lnTo>
                      <a:lnTo>
                        <a:pt x="137" y="26"/>
                      </a:lnTo>
                      <a:lnTo>
                        <a:pt x="126" y="18"/>
                      </a:lnTo>
                      <a:lnTo>
                        <a:pt x="121" y="18"/>
                      </a:lnTo>
                      <a:lnTo>
                        <a:pt x="105" y="30"/>
                      </a:lnTo>
                      <a:lnTo>
                        <a:pt x="89" y="22"/>
                      </a:lnTo>
                      <a:lnTo>
                        <a:pt x="73" y="22"/>
                      </a:lnTo>
                      <a:lnTo>
                        <a:pt x="62" y="34"/>
                      </a:lnTo>
                      <a:lnTo>
                        <a:pt x="47" y="49"/>
                      </a:lnTo>
                      <a:lnTo>
                        <a:pt x="41" y="34"/>
                      </a:lnTo>
                      <a:lnTo>
                        <a:pt x="41" y="18"/>
                      </a:lnTo>
                      <a:lnTo>
                        <a:pt x="31" y="4"/>
                      </a:lnTo>
                      <a:lnTo>
                        <a:pt x="26" y="0"/>
                      </a:lnTo>
                      <a:lnTo>
                        <a:pt x="15" y="4"/>
                      </a:lnTo>
                      <a:lnTo>
                        <a:pt x="10" y="14"/>
                      </a:lnTo>
                      <a:lnTo>
                        <a:pt x="5" y="30"/>
                      </a:lnTo>
                      <a:lnTo>
                        <a:pt x="5" y="49"/>
                      </a:lnTo>
                      <a:lnTo>
                        <a:pt x="0" y="83"/>
                      </a:lnTo>
                    </a:path>
                  </a:pathLst>
                </a:custGeom>
                <a:noFill/>
                <a:ln cap="rnd"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3" name="Google Shape;1953;p83"/>
                <p:cNvSpPr/>
                <p:nvPr/>
              </p:nvSpPr>
              <p:spPr>
                <a:xfrm>
                  <a:off x="3117850" y="1941556"/>
                  <a:ext cx="33338" cy="295882"/>
                </a:xfrm>
                <a:custGeom>
                  <a:rect b="b" l="l" r="r" t="t"/>
                  <a:pathLst>
                    <a:path extrusionOk="0" h="172" w="21">
                      <a:moveTo>
                        <a:pt x="4" y="171"/>
                      </a:moveTo>
                      <a:lnTo>
                        <a:pt x="4" y="141"/>
                      </a:lnTo>
                      <a:lnTo>
                        <a:pt x="10" y="114"/>
                      </a:lnTo>
                      <a:lnTo>
                        <a:pt x="14" y="89"/>
                      </a:lnTo>
                      <a:lnTo>
                        <a:pt x="20" y="58"/>
                      </a:lnTo>
                      <a:lnTo>
                        <a:pt x="14" y="44"/>
                      </a:lnTo>
                      <a:lnTo>
                        <a:pt x="10" y="25"/>
                      </a:lnTo>
                      <a:lnTo>
                        <a:pt x="4" y="6"/>
                      </a:lnTo>
                      <a:lnTo>
                        <a:pt x="0" y="4"/>
                      </a:lnTo>
                      <a:lnTo>
                        <a:pt x="0" y="0"/>
                      </a:lnTo>
                    </a:path>
                  </a:pathLst>
                </a:custGeom>
                <a:noFill/>
                <a:ln cap="rnd" cmpd="sng" w="25400">
                  <a:solidFill>
                    <a:srgbClr val="E890D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4" name="Google Shape;1954;p83"/>
                <p:cNvSpPr/>
                <p:nvPr/>
              </p:nvSpPr>
              <p:spPr>
                <a:xfrm>
                  <a:off x="3136900" y="2411183"/>
                  <a:ext cx="122238" cy="184066"/>
                </a:xfrm>
                <a:custGeom>
                  <a:rect b="b" l="l" r="r" t="t"/>
                  <a:pathLst>
                    <a:path extrusionOk="0" h="107" w="77">
                      <a:moveTo>
                        <a:pt x="0" y="106"/>
                      </a:moveTo>
                      <a:lnTo>
                        <a:pt x="15" y="89"/>
                      </a:lnTo>
                      <a:lnTo>
                        <a:pt x="30" y="77"/>
                      </a:lnTo>
                      <a:lnTo>
                        <a:pt x="55" y="61"/>
                      </a:lnTo>
                      <a:lnTo>
                        <a:pt x="66" y="48"/>
                      </a:lnTo>
                      <a:lnTo>
                        <a:pt x="70" y="32"/>
                      </a:lnTo>
                      <a:lnTo>
                        <a:pt x="70" y="24"/>
                      </a:lnTo>
                      <a:lnTo>
                        <a:pt x="76" y="12"/>
                      </a:lnTo>
                      <a:lnTo>
                        <a:pt x="76" y="4"/>
                      </a:lnTo>
                      <a:lnTo>
                        <a:pt x="76" y="0"/>
                      </a:lnTo>
                    </a:path>
                  </a:pathLst>
                </a:custGeom>
                <a:noFill/>
                <a:ln cap="rnd" cmpd="sng" w="25400">
                  <a:solidFill>
                    <a:srgbClr val="8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5" name="Google Shape;1955;p83"/>
                <p:cNvSpPr/>
                <p:nvPr/>
              </p:nvSpPr>
              <p:spPr>
                <a:xfrm>
                  <a:off x="3257550" y="1776413"/>
                  <a:ext cx="106363" cy="216751"/>
                </a:xfrm>
                <a:custGeom>
                  <a:rect b="b" l="l" r="r" t="t"/>
                  <a:pathLst>
                    <a:path extrusionOk="0" h="126" w="67">
                      <a:moveTo>
                        <a:pt x="0" y="125"/>
                      </a:moveTo>
                      <a:lnTo>
                        <a:pt x="10" y="107"/>
                      </a:lnTo>
                      <a:lnTo>
                        <a:pt x="25" y="90"/>
                      </a:lnTo>
                      <a:lnTo>
                        <a:pt x="55" y="66"/>
                      </a:lnTo>
                      <a:lnTo>
                        <a:pt x="60" y="47"/>
                      </a:lnTo>
                      <a:lnTo>
                        <a:pt x="60" y="30"/>
                      </a:lnTo>
                      <a:lnTo>
                        <a:pt x="66" y="23"/>
                      </a:lnTo>
                      <a:lnTo>
                        <a:pt x="66" y="13"/>
                      </a:lnTo>
                      <a:lnTo>
                        <a:pt x="66" y="2"/>
                      </a:lnTo>
                      <a:lnTo>
                        <a:pt x="66" y="0"/>
                      </a:lnTo>
                    </a:path>
                  </a:pathLst>
                </a:custGeom>
                <a:noFill/>
                <a:ln cap="rnd"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6" name="Google Shape;1956;p83"/>
                <p:cNvSpPr/>
                <p:nvPr/>
              </p:nvSpPr>
              <p:spPr>
                <a:xfrm>
                  <a:off x="3643313" y="2492035"/>
                  <a:ext cx="36513" cy="292441"/>
                </a:xfrm>
                <a:custGeom>
                  <a:rect b="b" l="l" r="r" t="t"/>
                  <a:pathLst>
                    <a:path extrusionOk="0" h="170" w="23">
                      <a:moveTo>
                        <a:pt x="5" y="0"/>
                      </a:moveTo>
                      <a:lnTo>
                        <a:pt x="5" y="29"/>
                      </a:lnTo>
                      <a:lnTo>
                        <a:pt x="5" y="54"/>
                      </a:lnTo>
                      <a:lnTo>
                        <a:pt x="0" y="110"/>
                      </a:lnTo>
                      <a:lnTo>
                        <a:pt x="5" y="126"/>
                      </a:lnTo>
                      <a:lnTo>
                        <a:pt x="11" y="143"/>
                      </a:lnTo>
                      <a:lnTo>
                        <a:pt x="16" y="161"/>
                      </a:lnTo>
                      <a:lnTo>
                        <a:pt x="22" y="165"/>
                      </a:lnTo>
                      <a:lnTo>
                        <a:pt x="22" y="169"/>
                      </a:lnTo>
                    </a:path>
                  </a:pathLst>
                </a:custGeom>
                <a:noFill/>
                <a:ln cap="rnd"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7" name="Google Shape;1957;p83"/>
                <p:cNvSpPr/>
                <p:nvPr/>
              </p:nvSpPr>
              <p:spPr>
                <a:xfrm>
                  <a:off x="3257550" y="2586648"/>
                  <a:ext cx="55563" cy="106655"/>
                </a:xfrm>
                <a:prstGeom prst="ellipse">
                  <a:avLst/>
                </a:prstGeom>
                <a:solidFill>
                  <a:srgbClr val="8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58" name="Google Shape;1958;p83"/>
                <p:cNvCxnSpPr/>
                <p:nvPr/>
              </p:nvCxnSpPr>
              <p:spPr>
                <a:xfrm>
                  <a:off x="3232150" y="2533320"/>
                  <a:ext cx="31750" cy="68810"/>
                </a:xfrm>
                <a:prstGeom prst="straightConnector1">
                  <a:avLst/>
                </a:prstGeom>
                <a:noFill/>
                <a:ln cap="flat" cmpd="sng" w="25400">
                  <a:solidFill>
                    <a:srgbClr val="800000"/>
                  </a:solidFill>
                  <a:prstDash val="solid"/>
                  <a:round/>
                  <a:headEnd len="sm" w="sm" type="none"/>
                  <a:tailEnd len="sm" w="sm" type="none"/>
                </a:ln>
              </p:spPr>
            </p:cxnSp>
            <p:sp>
              <p:nvSpPr>
                <p:cNvPr id="1959" name="Google Shape;1959;p83"/>
                <p:cNvSpPr/>
                <p:nvPr/>
              </p:nvSpPr>
              <p:spPr>
                <a:xfrm>
                  <a:off x="2971800" y="1776413"/>
                  <a:ext cx="252413" cy="144500"/>
                </a:xfrm>
                <a:custGeom>
                  <a:rect b="b" l="l" r="r" t="t"/>
                  <a:pathLst>
                    <a:path extrusionOk="0" h="84" w="159">
                      <a:moveTo>
                        <a:pt x="158" y="41"/>
                      </a:moveTo>
                      <a:lnTo>
                        <a:pt x="148" y="32"/>
                      </a:lnTo>
                      <a:lnTo>
                        <a:pt x="137" y="24"/>
                      </a:lnTo>
                      <a:lnTo>
                        <a:pt x="128" y="17"/>
                      </a:lnTo>
                      <a:lnTo>
                        <a:pt x="118" y="17"/>
                      </a:lnTo>
                      <a:lnTo>
                        <a:pt x="103" y="28"/>
                      </a:lnTo>
                      <a:lnTo>
                        <a:pt x="88" y="24"/>
                      </a:lnTo>
                      <a:lnTo>
                        <a:pt x="74" y="24"/>
                      </a:lnTo>
                      <a:lnTo>
                        <a:pt x="64" y="32"/>
                      </a:lnTo>
                      <a:lnTo>
                        <a:pt x="49" y="48"/>
                      </a:lnTo>
                      <a:lnTo>
                        <a:pt x="44" y="34"/>
                      </a:lnTo>
                      <a:lnTo>
                        <a:pt x="39" y="17"/>
                      </a:lnTo>
                      <a:lnTo>
                        <a:pt x="29" y="4"/>
                      </a:lnTo>
                      <a:lnTo>
                        <a:pt x="24" y="0"/>
                      </a:lnTo>
                      <a:lnTo>
                        <a:pt x="14" y="4"/>
                      </a:lnTo>
                      <a:lnTo>
                        <a:pt x="9" y="14"/>
                      </a:lnTo>
                      <a:lnTo>
                        <a:pt x="4" y="32"/>
                      </a:lnTo>
                      <a:lnTo>
                        <a:pt x="4" y="48"/>
                      </a:lnTo>
                      <a:lnTo>
                        <a:pt x="0" y="65"/>
                      </a:lnTo>
                      <a:lnTo>
                        <a:pt x="0" y="83"/>
                      </a:lnTo>
                    </a:path>
                  </a:pathLst>
                </a:custGeom>
                <a:noFill/>
                <a:ln cap="rnd" cmpd="sng" w="25400">
                  <a:solidFill>
                    <a:srgbClr val="3399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60" name="Google Shape;1960;p83"/>
              <p:cNvSpPr txBox="1"/>
              <p:nvPr/>
            </p:nvSpPr>
            <p:spPr>
              <a:xfrm>
                <a:off x="2699792" y="1826592"/>
                <a:ext cx="169736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Times New Roman"/>
                    <a:ea typeface="Times New Roman"/>
                    <a:cs typeface="Times New Roman"/>
                    <a:sym typeface="Times New Roman"/>
                  </a:rPr>
                  <a:t>Protein </a:t>
                </a:r>
                <a:r>
                  <a:rPr i="1" lang="en-GB" sz="1400">
                    <a:solidFill>
                      <a:schemeClr val="dk1"/>
                    </a:solidFill>
                    <a:latin typeface="Times New Roman"/>
                    <a:ea typeface="Times New Roman"/>
                    <a:cs typeface="Times New Roman"/>
                    <a:sym typeface="Times New Roman"/>
                  </a:rPr>
                  <a:t>fragmented</a:t>
                </a:r>
                <a:r>
                  <a:rPr lang="en-GB" sz="1400">
                    <a:solidFill>
                      <a:schemeClr val="dk1"/>
                    </a:solidFill>
                    <a:latin typeface="Times New Roman"/>
                    <a:ea typeface="Times New Roman"/>
                    <a:cs typeface="Times New Roman"/>
                    <a:sym typeface="Times New Roman"/>
                  </a:rPr>
                  <a:t> into peptides</a:t>
                </a:r>
                <a:endParaRPr/>
              </a:p>
            </p:txBody>
          </p:sp>
        </p:grpSp>
        <p:grpSp>
          <p:nvGrpSpPr>
            <p:cNvPr id="1961" name="Google Shape;1961;p83"/>
            <p:cNvGrpSpPr/>
            <p:nvPr/>
          </p:nvGrpSpPr>
          <p:grpSpPr>
            <a:xfrm>
              <a:off x="1219200" y="2598539"/>
              <a:ext cx="1524000" cy="498475"/>
              <a:chOff x="1219200" y="2020888"/>
              <a:chExt cx="1524000" cy="498475"/>
            </a:xfrm>
          </p:grpSpPr>
          <p:cxnSp>
            <p:nvCxnSpPr>
              <p:cNvPr id="1962" name="Google Shape;1962;p83"/>
              <p:cNvCxnSpPr/>
              <p:nvPr/>
            </p:nvCxnSpPr>
            <p:spPr>
              <a:xfrm>
                <a:off x="1219200" y="2284413"/>
                <a:ext cx="1524000" cy="0"/>
              </a:xfrm>
              <a:prstGeom prst="straightConnector1">
                <a:avLst/>
              </a:prstGeom>
              <a:noFill/>
              <a:ln cap="flat" cmpd="sng" w="28575">
                <a:solidFill>
                  <a:schemeClr val="dk1"/>
                </a:solidFill>
                <a:prstDash val="solid"/>
                <a:round/>
                <a:headEnd len="sm" w="sm" type="none"/>
                <a:tailEnd len="sm" w="sm" type="triangle"/>
              </a:ln>
            </p:spPr>
          </p:cxnSp>
          <p:sp>
            <p:nvSpPr>
              <p:cNvPr id="1963" name="Google Shape;1963;p83"/>
              <p:cNvSpPr txBox="1"/>
              <p:nvPr/>
            </p:nvSpPr>
            <p:spPr>
              <a:xfrm>
                <a:off x="1231900" y="2020888"/>
                <a:ext cx="1390650" cy="4984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rgbClr val="0000FF"/>
                    </a:solidFill>
                    <a:latin typeface="Times New Roman"/>
                    <a:ea typeface="Times New Roman"/>
                    <a:cs typeface="Times New Roman"/>
                    <a:sym typeface="Times New Roman"/>
                  </a:rPr>
                  <a:t>Sample preparation</a:t>
                </a:r>
                <a:endParaRPr/>
              </a:p>
              <a:p>
                <a:pPr indent="0" lvl="0" marL="0" marR="0" rtl="0" algn="l">
                  <a:spcBef>
                    <a:spcPts val="240"/>
                  </a:spcBef>
                  <a:spcAft>
                    <a:spcPts val="0"/>
                  </a:spcAft>
                  <a:buNone/>
                </a:pPr>
                <a:r>
                  <a:rPr lang="en-GB" sz="1200">
                    <a:solidFill>
                      <a:srgbClr val="0000FF"/>
                    </a:solidFill>
                    <a:latin typeface="Times New Roman"/>
                    <a:ea typeface="Times New Roman"/>
                    <a:cs typeface="Times New Roman"/>
                    <a:sym typeface="Times New Roman"/>
                  </a:rPr>
                  <a:t>proteolysis</a:t>
                </a:r>
                <a:endParaRPr/>
              </a:p>
            </p:txBody>
          </p:sp>
        </p:grpSp>
        <p:grpSp>
          <p:nvGrpSpPr>
            <p:cNvPr id="1964" name="Google Shape;1964;p83"/>
            <p:cNvGrpSpPr/>
            <p:nvPr/>
          </p:nvGrpSpPr>
          <p:grpSpPr>
            <a:xfrm>
              <a:off x="4208320" y="2576236"/>
              <a:ext cx="1506680" cy="285828"/>
              <a:chOff x="4208320" y="1998585"/>
              <a:chExt cx="1506680" cy="285828"/>
            </a:xfrm>
          </p:grpSpPr>
          <p:cxnSp>
            <p:nvCxnSpPr>
              <p:cNvPr id="1965" name="Google Shape;1965;p83"/>
              <p:cNvCxnSpPr/>
              <p:nvPr/>
            </p:nvCxnSpPr>
            <p:spPr>
              <a:xfrm>
                <a:off x="4267200" y="2284413"/>
                <a:ext cx="1447800" cy="0"/>
              </a:xfrm>
              <a:prstGeom prst="straightConnector1">
                <a:avLst/>
              </a:prstGeom>
              <a:noFill/>
              <a:ln cap="flat" cmpd="sng" w="28575">
                <a:solidFill>
                  <a:schemeClr val="dk1"/>
                </a:solidFill>
                <a:prstDash val="solid"/>
                <a:round/>
                <a:headEnd len="med" w="med" type="none"/>
                <a:tailEnd len="med" w="med" type="triangle"/>
              </a:ln>
            </p:spPr>
          </p:cxnSp>
          <p:sp>
            <p:nvSpPr>
              <p:cNvPr id="1966" name="Google Shape;1966;p83"/>
              <p:cNvSpPr txBox="1"/>
              <p:nvPr/>
            </p:nvSpPr>
            <p:spPr>
              <a:xfrm>
                <a:off x="4208320" y="1998585"/>
                <a:ext cx="144142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rgbClr val="0000FF"/>
                    </a:solidFill>
                    <a:latin typeface="Times New Roman"/>
                    <a:ea typeface="Times New Roman"/>
                    <a:cs typeface="Times New Roman"/>
                    <a:sym typeface="Times New Roman"/>
                  </a:rPr>
                  <a:t>Sample introduction</a:t>
                </a:r>
                <a:endParaRPr sz="1200">
                  <a:solidFill>
                    <a:srgbClr val="0000FF"/>
                  </a:solidFill>
                  <a:latin typeface="Times New Roman"/>
                  <a:ea typeface="Times New Roman"/>
                  <a:cs typeface="Times New Roman"/>
                  <a:sym typeface="Times New Roman"/>
                </a:endParaRPr>
              </a:p>
            </p:txBody>
          </p:sp>
        </p:grpSp>
        <p:grpSp>
          <p:nvGrpSpPr>
            <p:cNvPr id="1967" name="Google Shape;1967;p83"/>
            <p:cNvGrpSpPr/>
            <p:nvPr/>
          </p:nvGrpSpPr>
          <p:grpSpPr>
            <a:xfrm>
              <a:off x="5851525" y="1827247"/>
              <a:ext cx="2971998" cy="1650767"/>
              <a:chOff x="5851525" y="1249596"/>
              <a:chExt cx="2971998" cy="1650767"/>
            </a:xfrm>
          </p:grpSpPr>
          <p:sp>
            <p:nvSpPr>
              <p:cNvPr id="1968" name="Google Shape;1968;p83"/>
              <p:cNvSpPr txBox="1"/>
              <p:nvPr/>
            </p:nvSpPr>
            <p:spPr>
              <a:xfrm>
                <a:off x="6324600" y="1249596"/>
                <a:ext cx="2049284" cy="523220"/>
              </a:xfrm>
              <a:prstGeom prst="rect">
                <a:avLst/>
              </a:prstGeom>
              <a:noFill/>
              <a:ln>
                <a:noFill/>
              </a:ln>
            </p:spPr>
            <p:txBody>
              <a:bodyPr anchorCtr="0" anchor="t" bIns="45700" lIns="91425" spcFirstLastPara="1" rIns="91425" wrap="square" tIns="45700">
                <a:spAutoFit/>
              </a:bodyPr>
              <a:lstStyle/>
              <a:p>
                <a:pPr indent="-292100" lvl="0" marL="292100" marR="0" rtl="0" algn="l">
                  <a:spcBef>
                    <a:spcPts val="0"/>
                  </a:spcBef>
                  <a:spcAft>
                    <a:spcPts val="0"/>
                  </a:spcAft>
                  <a:buNone/>
                </a:pPr>
                <a:r>
                  <a:rPr lang="en-GB" sz="1400">
                    <a:solidFill>
                      <a:schemeClr val="dk1"/>
                    </a:solidFill>
                    <a:latin typeface="Times New Roman"/>
                    <a:ea typeface="Times New Roman"/>
                    <a:cs typeface="Times New Roman"/>
                    <a:sym typeface="Times New Roman"/>
                  </a:rPr>
                  <a:t>Mass (m/z) measurement:</a:t>
                </a:r>
                <a:endParaRPr/>
              </a:p>
              <a:p>
                <a:pPr indent="-292100" lvl="0" marL="292100" marR="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MS + MS/MS</a:t>
                </a:r>
                <a:endParaRPr/>
              </a:p>
            </p:txBody>
          </p:sp>
          <p:grpSp>
            <p:nvGrpSpPr>
              <p:cNvPr id="1969" name="Google Shape;1969;p83"/>
              <p:cNvGrpSpPr/>
              <p:nvPr/>
            </p:nvGrpSpPr>
            <p:grpSpPr>
              <a:xfrm>
                <a:off x="5851525" y="1720607"/>
                <a:ext cx="2971998" cy="1179756"/>
                <a:chOff x="5851525" y="1720607"/>
                <a:chExt cx="2971998" cy="1179756"/>
              </a:xfrm>
            </p:grpSpPr>
            <p:pic>
              <p:nvPicPr>
                <p:cNvPr descr="ultraflex_toftof3" id="1970" name="Google Shape;1970;p83"/>
                <p:cNvPicPr preferRelativeResize="0"/>
                <p:nvPr/>
              </p:nvPicPr>
              <p:blipFill rotWithShape="1">
                <a:blip r:embed="rId4">
                  <a:alphaModFix/>
                </a:blip>
                <a:srcRect b="0" l="0" r="0" t="0"/>
                <a:stretch/>
              </p:blipFill>
              <p:spPr>
                <a:xfrm>
                  <a:off x="5851525" y="1827213"/>
                  <a:ext cx="1539875" cy="1073150"/>
                </a:xfrm>
                <a:prstGeom prst="rect">
                  <a:avLst/>
                </a:prstGeom>
                <a:noFill/>
                <a:ln>
                  <a:noFill/>
                </a:ln>
              </p:spPr>
            </p:pic>
            <p:pic>
              <p:nvPicPr>
                <p:cNvPr id="1971" name="Google Shape;1971;p83"/>
                <p:cNvPicPr preferRelativeResize="0"/>
                <p:nvPr/>
              </p:nvPicPr>
              <p:blipFill rotWithShape="1">
                <a:blip r:embed="rId5">
                  <a:alphaModFix/>
                </a:blip>
                <a:srcRect b="0" l="0" r="0" t="0"/>
                <a:stretch/>
              </p:blipFill>
              <p:spPr>
                <a:xfrm>
                  <a:off x="7380312" y="1720607"/>
                  <a:ext cx="1443211" cy="1132329"/>
                </a:xfrm>
                <a:prstGeom prst="rect">
                  <a:avLst/>
                </a:prstGeom>
                <a:noFill/>
                <a:ln>
                  <a:noFill/>
                </a:ln>
              </p:spPr>
            </p:pic>
          </p:grpSp>
        </p:grpSp>
      </p:grpSp>
      <p:pic>
        <p:nvPicPr>
          <p:cNvPr descr="undefined" id="1972" name="Google Shape;1972;p83"/>
          <p:cNvPicPr preferRelativeResize="0"/>
          <p:nvPr/>
        </p:nvPicPr>
        <p:blipFill rotWithShape="1">
          <a:blip r:embed="rId6">
            <a:alphaModFix/>
          </a:blip>
          <a:srcRect b="0" l="0" r="0" t="0"/>
          <a:stretch/>
        </p:blipFill>
        <p:spPr>
          <a:xfrm>
            <a:off x="749776" y="3847515"/>
            <a:ext cx="2743200" cy="835819"/>
          </a:xfrm>
          <a:prstGeom prst="rect">
            <a:avLst/>
          </a:prstGeom>
          <a:noFill/>
          <a:ln>
            <a:noFill/>
          </a:ln>
        </p:spPr>
      </p:pic>
      <p:grpSp>
        <p:nvGrpSpPr>
          <p:cNvPr id="1973" name="Google Shape;1973;p83"/>
          <p:cNvGrpSpPr/>
          <p:nvPr/>
        </p:nvGrpSpPr>
        <p:grpSpPr>
          <a:xfrm>
            <a:off x="1148385" y="5231038"/>
            <a:ext cx="3543007" cy="1066842"/>
            <a:chOff x="4898524" y="3861046"/>
            <a:chExt cx="3543007" cy="1066842"/>
          </a:xfrm>
        </p:grpSpPr>
        <p:sp>
          <p:nvSpPr>
            <p:cNvPr id="1974" name="Google Shape;1974;p83"/>
            <p:cNvSpPr/>
            <p:nvPr/>
          </p:nvSpPr>
          <p:spPr>
            <a:xfrm>
              <a:off x="6876256" y="4134117"/>
              <a:ext cx="1565275" cy="5207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GB" sz="1400">
                  <a:solidFill>
                    <a:srgbClr val="0000FF"/>
                  </a:solidFill>
                  <a:latin typeface="Times New Roman"/>
                  <a:ea typeface="Times New Roman"/>
                  <a:cs typeface="Times New Roman"/>
                  <a:sym typeface="Times New Roman"/>
                </a:rPr>
                <a:t>Experimental MS/MS spectrum</a:t>
              </a:r>
              <a:endParaRPr/>
            </a:p>
          </p:txBody>
        </p:sp>
        <p:grpSp>
          <p:nvGrpSpPr>
            <p:cNvPr id="1975" name="Google Shape;1975;p83"/>
            <p:cNvGrpSpPr/>
            <p:nvPr/>
          </p:nvGrpSpPr>
          <p:grpSpPr>
            <a:xfrm>
              <a:off x="4898524" y="3861046"/>
              <a:ext cx="1833724" cy="1066842"/>
              <a:chOff x="4898524" y="3861046"/>
              <a:chExt cx="1833724" cy="1066842"/>
            </a:xfrm>
          </p:grpSpPr>
          <p:sp>
            <p:nvSpPr>
              <p:cNvPr id="1976" name="Google Shape;1976;p83"/>
              <p:cNvSpPr/>
              <p:nvPr/>
            </p:nvSpPr>
            <p:spPr>
              <a:xfrm>
                <a:off x="4953006" y="3861046"/>
                <a:ext cx="1779242" cy="1032376"/>
              </a:xfrm>
              <a:prstGeom prst="rect">
                <a:avLst/>
              </a:prstGeom>
              <a:solidFill>
                <a:srgbClr val="DDDDDD"/>
              </a:solidFill>
              <a:ln cap="flat" cmpd="sng" w="12700">
                <a:solidFill>
                  <a:srgbClr val="000000"/>
                </a:solidFill>
                <a:prstDash val="solid"/>
                <a:miter lim="800000"/>
                <a:headEnd len="sm" w="sm" type="none"/>
                <a:tailEnd len="sm" w="sm" type="none"/>
              </a:ln>
              <a:effectLst>
                <a:outerShdw rotWithShape="0" algn="ctr" dir="2700000" dist="35921">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7" name="Google Shape;1977;p83"/>
              <p:cNvSpPr/>
              <p:nvPr/>
            </p:nvSpPr>
            <p:spPr>
              <a:xfrm>
                <a:off x="5675994" y="4668843"/>
                <a:ext cx="417896" cy="2590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GB" sz="1050">
                    <a:solidFill>
                      <a:srgbClr val="0000CC"/>
                    </a:solidFill>
                    <a:latin typeface="Calibri"/>
                    <a:ea typeface="Calibri"/>
                    <a:cs typeface="Calibri"/>
                    <a:sym typeface="Calibri"/>
                  </a:rPr>
                  <a:t>m/z</a:t>
                </a:r>
                <a:endParaRPr/>
              </a:p>
            </p:txBody>
          </p:sp>
          <p:sp>
            <p:nvSpPr>
              <p:cNvPr id="1978" name="Google Shape;1978;p83"/>
              <p:cNvSpPr/>
              <p:nvPr/>
            </p:nvSpPr>
            <p:spPr>
              <a:xfrm rot="-5400000">
                <a:off x="4750726" y="4152861"/>
                <a:ext cx="554640" cy="2590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GB" sz="1050">
                    <a:solidFill>
                      <a:srgbClr val="0000CC"/>
                    </a:solidFill>
                    <a:latin typeface="Calibri"/>
                    <a:ea typeface="Calibri"/>
                    <a:cs typeface="Calibri"/>
                    <a:sym typeface="Calibri"/>
                  </a:rPr>
                  <a:t>% RA</a:t>
                </a:r>
                <a:endParaRPr/>
              </a:p>
            </p:txBody>
          </p:sp>
          <p:sp>
            <p:nvSpPr>
              <p:cNvPr id="1979" name="Google Shape;1979;p83"/>
              <p:cNvSpPr/>
              <p:nvPr/>
            </p:nvSpPr>
            <p:spPr>
              <a:xfrm>
                <a:off x="5130839" y="3942807"/>
                <a:ext cx="1525716" cy="787091"/>
              </a:xfrm>
              <a:custGeom>
                <a:rect b="b" l="l" r="r" t="t"/>
                <a:pathLst>
                  <a:path extrusionOk="0" h="722" w="1673">
                    <a:moveTo>
                      <a:pt x="0" y="0"/>
                    </a:moveTo>
                    <a:lnTo>
                      <a:pt x="0" y="721"/>
                    </a:lnTo>
                    <a:lnTo>
                      <a:pt x="1672" y="721"/>
                    </a:lnTo>
                  </a:path>
                </a:pathLst>
              </a:custGeom>
              <a:no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80" name="Google Shape;1980;p83"/>
              <p:cNvCxnSpPr/>
              <p:nvPr/>
            </p:nvCxnSpPr>
            <p:spPr>
              <a:xfrm rot="10800000">
                <a:off x="5220211" y="4333082"/>
                <a:ext cx="0" cy="400087"/>
              </a:xfrm>
              <a:prstGeom prst="straightConnector1">
                <a:avLst/>
              </a:prstGeom>
              <a:noFill/>
              <a:ln cap="flat" cmpd="sng" w="12700">
                <a:solidFill>
                  <a:srgbClr val="000000"/>
                </a:solidFill>
                <a:prstDash val="solid"/>
                <a:round/>
                <a:headEnd len="med" w="med" type="none"/>
                <a:tailEnd len="med" w="med" type="none"/>
              </a:ln>
            </p:spPr>
          </p:cxnSp>
          <p:cxnSp>
            <p:nvCxnSpPr>
              <p:cNvPr id="1981" name="Google Shape;1981;p83"/>
              <p:cNvCxnSpPr/>
              <p:nvPr/>
            </p:nvCxnSpPr>
            <p:spPr>
              <a:xfrm rot="10800000">
                <a:off x="5310496" y="4463901"/>
                <a:ext cx="0" cy="269268"/>
              </a:xfrm>
              <a:prstGeom prst="straightConnector1">
                <a:avLst/>
              </a:prstGeom>
              <a:noFill/>
              <a:ln cap="flat" cmpd="sng" w="12700">
                <a:solidFill>
                  <a:srgbClr val="000000"/>
                </a:solidFill>
                <a:prstDash val="solid"/>
                <a:round/>
                <a:headEnd len="med" w="med" type="none"/>
                <a:tailEnd len="med" w="med" type="none"/>
              </a:ln>
            </p:spPr>
          </p:cxnSp>
          <p:cxnSp>
            <p:nvCxnSpPr>
              <p:cNvPr id="1982" name="Google Shape;1982;p83"/>
              <p:cNvCxnSpPr/>
              <p:nvPr/>
            </p:nvCxnSpPr>
            <p:spPr>
              <a:xfrm rot="10800000">
                <a:off x="5490153" y="4202264"/>
                <a:ext cx="0" cy="530905"/>
              </a:xfrm>
              <a:prstGeom prst="straightConnector1">
                <a:avLst/>
              </a:prstGeom>
              <a:noFill/>
              <a:ln cap="flat" cmpd="sng" w="12700">
                <a:solidFill>
                  <a:srgbClr val="000000"/>
                </a:solidFill>
                <a:prstDash val="solid"/>
                <a:round/>
                <a:headEnd len="med" w="med" type="none"/>
                <a:tailEnd len="med" w="med" type="none"/>
              </a:ln>
            </p:spPr>
          </p:cxnSp>
          <p:cxnSp>
            <p:nvCxnSpPr>
              <p:cNvPr id="1983" name="Google Shape;1983;p83"/>
              <p:cNvCxnSpPr/>
              <p:nvPr/>
            </p:nvCxnSpPr>
            <p:spPr>
              <a:xfrm>
                <a:off x="5787453" y="4080167"/>
                <a:ext cx="0" cy="644281"/>
              </a:xfrm>
              <a:prstGeom prst="straightConnector1">
                <a:avLst/>
              </a:prstGeom>
              <a:noFill/>
              <a:ln cap="flat" cmpd="sng" w="12700">
                <a:solidFill>
                  <a:srgbClr val="000000"/>
                </a:solidFill>
                <a:prstDash val="solid"/>
                <a:round/>
                <a:headEnd len="med" w="med" type="none"/>
                <a:tailEnd len="med" w="med" type="none"/>
              </a:ln>
            </p:spPr>
          </p:cxnSp>
          <p:cxnSp>
            <p:nvCxnSpPr>
              <p:cNvPr id="1984" name="Google Shape;1984;p83"/>
              <p:cNvCxnSpPr/>
              <p:nvPr/>
            </p:nvCxnSpPr>
            <p:spPr>
              <a:xfrm>
                <a:off x="6027300" y="4341804"/>
                <a:ext cx="0" cy="382644"/>
              </a:xfrm>
              <a:prstGeom prst="straightConnector1">
                <a:avLst/>
              </a:prstGeom>
              <a:noFill/>
              <a:ln cap="flat" cmpd="sng" w="12700">
                <a:solidFill>
                  <a:srgbClr val="000000"/>
                </a:solidFill>
                <a:prstDash val="solid"/>
                <a:round/>
                <a:headEnd len="med" w="med" type="none"/>
                <a:tailEnd len="med" w="med" type="none"/>
              </a:ln>
            </p:spPr>
          </p:cxnSp>
          <p:cxnSp>
            <p:nvCxnSpPr>
              <p:cNvPr id="1985" name="Google Shape;1985;p83"/>
              <p:cNvCxnSpPr/>
              <p:nvPr/>
            </p:nvCxnSpPr>
            <p:spPr>
              <a:xfrm>
                <a:off x="6296329" y="4210985"/>
                <a:ext cx="0" cy="513463"/>
              </a:xfrm>
              <a:prstGeom prst="straightConnector1">
                <a:avLst/>
              </a:prstGeom>
              <a:noFill/>
              <a:ln cap="flat" cmpd="sng" w="12700">
                <a:solidFill>
                  <a:srgbClr val="000000"/>
                </a:solidFill>
                <a:prstDash val="solid"/>
                <a:round/>
                <a:headEnd len="med" w="med" type="none"/>
                <a:tailEnd len="med" w="med" type="none"/>
              </a:ln>
            </p:spPr>
          </p:cxnSp>
          <p:cxnSp>
            <p:nvCxnSpPr>
              <p:cNvPr id="1986" name="Google Shape;1986;p83"/>
              <p:cNvCxnSpPr/>
              <p:nvPr/>
            </p:nvCxnSpPr>
            <p:spPr>
              <a:xfrm>
                <a:off x="6475986" y="4472622"/>
                <a:ext cx="0" cy="251826"/>
              </a:xfrm>
              <a:prstGeom prst="straightConnector1">
                <a:avLst/>
              </a:prstGeom>
              <a:noFill/>
              <a:ln cap="flat" cmpd="sng" w="12700">
                <a:solidFill>
                  <a:srgbClr val="000000"/>
                </a:solidFill>
                <a:prstDash val="solid"/>
                <a:round/>
                <a:headEnd len="med" w="med" type="none"/>
                <a:tailEnd len="med" w="med" type="none"/>
              </a:ln>
            </p:spPr>
          </p:cxnSp>
          <p:cxnSp>
            <p:nvCxnSpPr>
              <p:cNvPr id="1987" name="Google Shape;1987;p83"/>
              <p:cNvCxnSpPr/>
              <p:nvPr/>
            </p:nvCxnSpPr>
            <p:spPr>
              <a:xfrm>
                <a:off x="5847643" y="4603441"/>
                <a:ext cx="0" cy="121007"/>
              </a:xfrm>
              <a:prstGeom prst="straightConnector1">
                <a:avLst/>
              </a:prstGeom>
              <a:noFill/>
              <a:ln cap="flat" cmpd="sng" w="12700">
                <a:solidFill>
                  <a:srgbClr val="000000"/>
                </a:solidFill>
                <a:prstDash val="solid"/>
                <a:round/>
                <a:headEnd len="med" w="med" type="none"/>
                <a:tailEnd len="med" w="med" type="none"/>
              </a:ln>
            </p:spPr>
          </p:cxnSp>
          <p:cxnSp>
            <p:nvCxnSpPr>
              <p:cNvPr id="1988" name="Google Shape;1988;p83"/>
              <p:cNvCxnSpPr/>
              <p:nvPr/>
            </p:nvCxnSpPr>
            <p:spPr>
              <a:xfrm>
                <a:off x="6116672" y="4472622"/>
                <a:ext cx="0" cy="251826"/>
              </a:xfrm>
              <a:prstGeom prst="straightConnector1">
                <a:avLst/>
              </a:prstGeom>
              <a:noFill/>
              <a:ln cap="flat" cmpd="sng" w="12700">
                <a:solidFill>
                  <a:srgbClr val="000000"/>
                </a:solidFill>
                <a:prstDash val="solid"/>
                <a:round/>
                <a:headEnd len="med" w="med" type="none"/>
                <a:tailEnd len="med" w="med" type="none"/>
              </a:ln>
            </p:spPr>
          </p:cxnSp>
          <p:cxnSp>
            <p:nvCxnSpPr>
              <p:cNvPr id="1989" name="Google Shape;1989;p83"/>
              <p:cNvCxnSpPr/>
              <p:nvPr/>
            </p:nvCxnSpPr>
            <p:spPr>
              <a:xfrm>
                <a:off x="5667986" y="4472622"/>
                <a:ext cx="0" cy="251826"/>
              </a:xfrm>
              <a:prstGeom prst="straightConnector1">
                <a:avLst/>
              </a:prstGeom>
              <a:noFill/>
              <a:ln cap="flat" cmpd="sng" w="12700">
                <a:solidFill>
                  <a:srgbClr val="000000"/>
                </a:solidFill>
                <a:prstDash val="solid"/>
                <a:round/>
                <a:headEnd len="med" w="med" type="none"/>
                <a:tailEnd len="med" w="med" type="none"/>
              </a:ln>
            </p:spPr>
          </p:cxnSp>
          <p:cxnSp>
            <p:nvCxnSpPr>
              <p:cNvPr id="1990" name="Google Shape;1990;p83"/>
              <p:cNvCxnSpPr/>
              <p:nvPr/>
            </p:nvCxnSpPr>
            <p:spPr>
              <a:xfrm>
                <a:off x="5340591" y="4559834"/>
                <a:ext cx="0" cy="164613"/>
              </a:xfrm>
              <a:prstGeom prst="straightConnector1">
                <a:avLst/>
              </a:prstGeom>
              <a:noFill/>
              <a:ln cap="flat" cmpd="sng" w="12700">
                <a:solidFill>
                  <a:srgbClr val="000000"/>
                </a:solidFill>
                <a:prstDash val="solid"/>
                <a:round/>
                <a:headEnd len="med" w="med" type="none"/>
                <a:tailEnd len="med" w="med" type="none"/>
              </a:ln>
            </p:spPr>
          </p:cxnSp>
          <p:cxnSp>
            <p:nvCxnSpPr>
              <p:cNvPr id="1991" name="Google Shape;1991;p83"/>
              <p:cNvCxnSpPr/>
              <p:nvPr/>
            </p:nvCxnSpPr>
            <p:spPr>
              <a:xfrm>
                <a:off x="5548519" y="4574006"/>
                <a:ext cx="0" cy="150441"/>
              </a:xfrm>
              <a:prstGeom prst="straightConnector1">
                <a:avLst/>
              </a:prstGeom>
              <a:noFill/>
              <a:ln cap="flat" cmpd="sng" w="12700">
                <a:solidFill>
                  <a:srgbClr val="000000"/>
                </a:solidFill>
                <a:prstDash val="solid"/>
                <a:round/>
                <a:headEnd len="med" w="med" type="none"/>
                <a:tailEnd len="med" w="med" type="none"/>
              </a:ln>
            </p:spPr>
          </p:cxnSp>
          <p:cxnSp>
            <p:nvCxnSpPr>
              <p:cNvPr id="1992" name="Google Shape;1992;p83"/>
              <p:cNvCxnSpPr/>
              <p:nvPr/>
            </p:nvCxnSpPr>
            <p:spPr>
              <a:xfrm>
                <a:off x="6216988" y="4647047"/>
                <a:ext cx="0" cy="77401"/>
              </a:xfrm>
              <a:prstGeom prst="straightConnector1">
                <a:avLst/>
              </a:prstGeom>
              <a:noFill/>
              <a:ln cap="flat" cmpd="sng" w="12700">
                <a:solidFill>
                  <a:srgbClr val="000000"/>
                </a:solidFill>
                <a:prstDash val="solid"/>
                <a:round/>
                <a:headEnd len="med" w="med" type="none"/>
                <a:tailEnd len="med" w="med" type="none"/>
              </a:ln>
            </p:spPr>
          </p:cxnSp>
          <p:cxnSp>
            <p:nvCxnSpPr>
              <p:cNvPr id="1993" name="Google Shape;1993;p83"/>
              <p:cNvCxnSpPr/>
              <p:nvPr/>
            </p:nvCxnSpPr>
            <p:spPr>
              <a:xfrm>
                <a:off x="5778334" y="4312369"/>
                <a:ext cx="0" cy="412078"/>
              </a:xfrm>
              <a:prstGeom prst="straightConnector1">
                <a:avLst/>
              </a:prstGeom>
              <a:noFill/>
              <a:ln cap="flat" cmpd="sng" w="12700">
                <a:solidFill>
                  <a:srgbClr val="000000"/>
                </a:solidFill>
                <a:prstDash val="solid"/>
                <a:round/>
                <a:headEnd len="med" w="med" type="none"/>
                <a:tailEnd len="med" w="med" type="none"/>
              </a:ln>
            </p:spPr>
          </p:cxnSp>
          <p:cxnSp>
            <p:nvCxnSpPr>
              <p:cNvPr id="1994" name="Google Shape;1994;p83"/>
              <p:cNvCxnSpPr/>
              <p:nvPr/>
            </p:nvCxnSpPr>
            <p:spPr>
              <a:xfrm>
                <a:off x="5647923" y="4559834"/>
                <a:ext cx="0" cy="164613"/>
              </a:xfrm>
              <a:prstGeom prst="straightConnector1">
                <a:avLst/>
              </a:prstGeom>
              <a:noFill/>
              <a:ln cap="flat" cmpd="sng" w="12700">
                <a:solidFill>
                  <a:srgbClr val="000000"/>
                </a:solidFill>
                <a:prstDash val="solid"/>
                <a:round/>
                <a:headEnd len="med" w="med" type="none"/>
                <a:tailEnd len="med" w="med" type="none"/>
              </a:ln>
            </p:spPr>
          </p:cxnSp>
          <p:cxnSp>
            <p:nvCxnSpPr>
              <p:cNvPr id="1995" name="Google Shape;1995;p83"/>
              <p:cNvCxnSpPr/>
              <p:nvPr/>
            </p:nvCxnSpPr>
            <p:spPr>
              <a:xfrm>
                <a:off x="6007237" y="4502056"/>
                <a:ext cx="0" cy="222391"/>
              </a:xfrm>
              <a:prstGeom prst="straightConnector1">
                <a:avLst/>
              </a:prstGeom>
              <a:noFill/>
              <a:ln cap="flat" cmpd="sng" w="12700">
                <a:solidFill>
                  <a:srgbClr val="000000"/>
                </a:solidFill>
                <a:prstDash val="solid"/>
                <a:round/>
                <a:headEnd len="med" w="med" type="none"/>
                <a:tailEnd len="med" w="med" type="none"/>
              </a:ln>
            </p:spPr>
          </p:cxnSp>
          <p:cxnSp>
            <p:nvCxnSpPr>
              <p:cNvPr id="1996" name="Google Shape;1996;p83"/>
              <p:cNvCxnSpPr/>
              <p:nvPr/>
            </p:nvCxnSpPr>
            <p:spPr>
              <a:xfrm>
                <a:off x="6306361" y="4312369"/>
                <a:ext cx="0" cy="412078"/>
              </a:xfrm>
              <a:prstGeom prst="straightConnector1">
                <a:avLst/>
              </a:prstGeom>
              <a:noFill/>
              <a:ln cap="flat" cmpd="sng" w="12700">
                <a:solidFill>
                  <a:srgbClr val="000000"/>
                </a:solidFill>
                <a:prstDash val="solid"/>
                <a:round/>
                <a:headEnd len="med" w="med" type="none"/>
                <a:tailEnd len="med" w="med" type="none"/>
              </a:ln>
            </p:spPr>
          </p:cxnSp>
          <p:cxnSp>
            <p:nvCxnSpPr>
              <p:cNvPr id="1997" name="Google Shape;1997;p83"/>
              <p:cNvCxnSpPr/>
              <p:nvPr/>
            </p:nvCxnSpPr>
            <p:spPr>
              <a:xfrm>
                <a:off x="6106641" y="4399582"/>
                <a:ext cx="0" cy="310694"/>
              </a:xfrm>
              <a:prstGeom prst="straightConnector1">
                <a:avLst/>
              </a:prstGeom>
              <a:noFill/>
              <a:ln cap="flat" cmpd="sng" w="12700">
                <a:solidFill>
                  <a:srgbClr val="000000"/>
                </a:solidFill>
                <a:prstDash val="solid"/>
                <a:round/>
                <a:headEnd len="med" w="med" type="none"/>
                <a:tailEnd len="med" w="med" type="none"/>
              </a:ln>
            </p:spPr>
          </p:cxnSp>
          <p:cxnSp>
            <p:nvCxnSpPr>
              <p:cNvPr id="1998" name="Google Shape;1998;p83"/>
              <p:cNvCxnSpPr/>
              <p:nvPr/>
            </p:nvCxnSpPr>
            <p:spPr>
              <a:xfrm>
                <a:off x="5470090" y="4282935"/>
                <a:ext cx="0" cy="427340"/>
              </a:xfrm>
              <a:prstGeom prst="straightConnector1">
                <a:avLst/>
              </a:prstGeom>
              <a:noFill/>
              <a:ln cap="flat" cmpd="sng" w="12700">
                <a:solidFill>
                  <a:srgbClr val="000000"/>
                </a:solidFill>
                <a:prstDash val="solid"/>
                <a:round/>
                <a:headEnd len="med" w="med" type="none"/>
                <a:tailEnd len="med" w="med" type="none"/>
              </a:ln>
            </p:spPr>
          </p:cxnSp>
          <p:cxnSp>
            <p:nvCxnSpPr>
              <p:cNvPr id="1999" name="Google Shape;1999;p83"/>
              <p:cNvCxnSpPr/>
              <p:nvPr/>
            </p:nvCxnSpPr>
            <p:spPr>
              <a:xfrm>
                <a:off x="6465954" y="4502056"/>
                <a:ext cx="0" cy="222391"/>
              </a:xfrm>
              <a:prstGeom prst="straightConnector1">
                <a:avLst/>
              </a:prstGeom>
              <a:noFill/>
              <a:ln cap="flat" cmpd="sng" w="12700">
                <a:solidFill>
                  <a:srgbClr val="000000"/>
                </a:solidFill>
                <a:prstDash val="solid"/>
                <a:round/>
                <a:headEnd len="med" w="med" type="none"/>
                <a:tailEnd len="med" w="med" type="none"/>
              </a:ln>
            </p:spPr>
          </p:cxnSp>
          <p:cxnSp>
            <p:nvCxnSpPr>
              <p:cNvPr id="2000" name="Google Shape;2000;p83"/>
              <p:cNvCxnSpPr/>
              <p:nvPr/>
            </p:nvCxnSpPr>
            <p:spPr>
              <a:xfrm>
                <a:off x="5807516" y="3934086"/>
                <a:ext cx="0" cy="790362"/>
              </a:xfrm>
              <a:prstGeom prst="straightConnector1">
                <a:avLst/>
              </a:prstGeom>
              <a:noFill/>
              <a:ln cap="flat" cmpd="sng" w="12700">
                <a:solidFill>
                  <a:srgbClr val="000000"/>
                </a:solidFill>
                <a:prstDash val="solid"/>
                <a:round/>
                <a:headEnd len="med" w="med" type="none"/>
                <a:tailEnd len="med" w="med" type="none"/>
              </a:ln>
            </p:spPr>
          </p:cxnSp>
          <p:cxnSp>
            <p:nvCxnSpPr>
              <p:cNvPr id="2001" name="Google Shape;2001;p83"/>
              <p:cNvCxnSpPr/>
              <p:nvPr/>
            </p:nvCxnSpPr>
            <p:spPr>
              <a:xfrm>
                <a:off x="5817548" y="4210985"/>
                <a:ext cx="0" cy="513463"/>
              </a:xfrm>
              <a:prstGeom prst="straightConnector1">
                <a:avLst/>
              </a:prstGeom>
              <a:noFill/>
              <a:ln cap="flat" cmpd="sng" w="12700">
                <a:solidFill>
                  <a:srgbClr val="000000"/>
                </a:solidFill>
                <a:prstDash val="solid"/>
                <a:round/>
                <a:headEnd len="med" w="med" type="none"/>
                <a:tailEnd len="med" w="med" type="none"/>
              </a:ln>
            </p:spPr>
          </p:cxnSp>
          <p:cxnSp>
            <p:nvCxnSpPr>
              <p:cNvPr id="2002" name="Google Shape;2002;p83"/>
              <p:cNvCxnSpPr/>
              <p:nvPr/>
            </p:nvCxnSpPr>
            <p:spPr>
              <a:xfrm>
                <a:off x="5917864" y="4312369"/>
                <a:ext cx="0" cy="412078"/>
              </a:xfrm>
              <a:prstGeom prst="straightConnector1">
                <a:avLst/>
              </a:prstGeom>
              <a:noFill/>
              <a:ln cap="flat" cmpd="sng" w="12700">
                <a:solidFill>
                  <a:srgbClr val="000000"/>
                </a:solidFill>
                <a:prstDash val="solid"/>
                <a:round/>
                <a:headEnd len="med" w="med" type="none"/>
                <a:tailEnd len="med" w="med" type="none"/>
              </a:ln>
            </p:spPr>
          </p:cxnSp>
          <p:cxnSp>
            <p:nvCxnSpPr>
              <p:cNvPr id="2003" name="Google Shape;2003;p83"/>
              <p:cNvCxnSpPr/>
              <p:nvPr/>
            </p:nvCxnSpPr>
            <p:spPr>
              <a:xfrm>
                <a:off x="5170965" y="4574006"/>
                <a:ext cx="0" cy="150441"/>
              </a:xfrm>
              <a:prstGeom prst="straightConnector1">
                <a:avLst/>
              </a:prstGeom>
              <a:noFill/>
              <a:ln cap="flat" cmpd="sng" w="12700">
                <a:solidFill>
                  <a:srgbClr val="000000"/>
                </a:solidFill>
                <a:prstDash val="solid"/>
                <a:round/>
                <a:headEnd len="med" w="med" type="none"/>
                <a:tailEnd len="med" w="med" type="none"/>
              </a:ln>
            </p:spPr>
          </p:cxnSp>
          <p:cxnSp>
            <p:nvCxnSpPr>
              <p:cNvPr id="2004" name="Google Shape;2004;p83"/>
              <p:cNvCxnSpPr/>
              <p:nvPr/>
            </p:nvCxnSpPr>
            <p:spPr>
              <a:xfrm>
                <a:off x="5240275" y="4486794"/>
                <a:ext cx="0" cy="237654"/>
              </a:xfrm>
              <a:prstGeom prst="straightConnector1">
                <a:avLst/>
              </a:prstGeom>
              <a:noFill/>
              <a:ln cap="flat" cmpd="sng" w="12700">
                <a:solidFill>
                  <a:srgbClr val="000000"/>
                </a:solidFill>
                <a:prstDash val="solid"/>
                <a:round/>
                <a:headEnd len="med" w="med" type="none"/>
                <a:tailEnd len="med" w="med" type="none"/>
              </a:ln>
            </p:spPr>
          </p:cxnSp>
          <p:cxnSp>
            <p:nvCxnSpPr>
              <p:cNvPr id="2005" name="Google Shape;2005;p83"/>
              <p:cNvCxnSpPr/>
              <p:nvPr/>
            </p:nvCxnSpPr>
            <p:spPr>
              <a:xfrm>
                <a:off x="6386614" y="4618703"/>
                <a:ext cx="0" cy="105745"/>
              </a:xfrm>
              <a:prstGeom prst="straightConnector1">
                <a:avLst/>
              </a:prstGeom>
              <a:noFill/>
              <a:ln cap="flat" cmpd="sng" w="12700">
                <a:solidFill>
                  <a:srgbClr val="000000"/>
                </a:solidFill>
                <a:prstDash val="solid"/>
                <a:round/>
                <a:headEnd len="med" w="med" type="none"/>
                <a:tailEnd len="med" w="med" type="none"/>
              </a:ln>
            </p:spPr>
          </p:cxnSp>
          <p:cxnSp>
            <p:nvCxnSpPr>
              <p:cNvPr id="2006" name="Google Shape;2006;p83"/>
              <p:cNvCxnSpPr/>
              <p:nvPr/>
            </p:nvCxnSpPr>
            <p:spPr>
              <a:xfrm>
                <a:off x="6395733" y="4502056"/>
                <a:ext cx="0" cy="222391"/>
              </a:xfrm>
              <a:prstGeom prst="straightConnector1">
                <a:avLst/>
              </a:prstGeom>
              <a:noFill/>
              <a:ln cap="flat" cmpd="sng" w="12700">
                <a:solidFill>
                  <a:srgbClr val="000000"/>
                </a:solidFill>
                <a:prstDash val="solid"/>
                <a:round/>
                <a:headEnd len="med" w="med" type="none"/>
                <a:tailEnd len="med" w="med" type="none"/>
              </a:ln>
            </p:spPr>
          </p:cxnSp>
          <p:cxnSp>
            <p:nvCxnSpPr>
              <p:cNvPr id="2007" name="Google Shape;2007;p83"/>
              <p:cNvCxnSpPr/>
              <p:nvPr/>
            </p:nvCxnSpPr>
            <p:spPr>
              <a:xfrm>
                <a:off x="6575390" y="4312369"/>
                <a:ext cx="0" cy="412078"/>
              </a:xfrm>
              <a:prstGeom prst="straightConnector1">
                <a:avLst/>
              </a:prstGeom>
              <a:noFill/>
              <a:ln cap="flat" cmpd="sng" w="12700">
                <a:solidFill>
                  <a:srgbClr val="000000"/>
                </a:solidFill>
                <a:prstDash val="solid"/>
                <a:round/>
                <a:headEnd len="med" w="med" type="none"/>
                <a:tailEnd len="med" w="med" type="none"/>
              </a:ln>
            </p:spPr>
          </p:cxnSp>
          <p:cxnSp>
            <p:nvCxnSpPr>
              <p:cNvPr id="2008" name="Google Shape;2008;p83"/>
              <p:cNvCxnSpPr/>
              <p:nvPr/>
            </p:nvCxnSpPr>
            <p:spPr>
              <a:xfrm>
                <a:off x="6526144" y="4589269"/>
                <a:ext cx="0" cy="135179"/>
              </a:xfrm>
              <a:prstGeom prst="straightConnector1">
                <a:avLst/>
              </a:prstGeom>
              <a:noFill/>
              <a:ln cap="flat" cmpd="sng" w="12700">
                <a:solidFill>
                  <a:srgbClr val="000000"/>
                </a:solidFill>
                <a:prstDash val="solid"/>
                <a:round/>
                <a:headEnd len="med" w="med" type="none"/>
                <a:tailEnd len="med" w="med" type="none"/>
              </a:ln>
            </p:spPr>
          </p:cxnSp>
          <p:cxnSp>
            <p:nvCxnSpPr>
              <p:cNvPr id="2009" name="Google Shape;2009;p83"/>
              <p:cNvCxnSpPr/>
              <p:nvPr/>
            </p:nvCxnSpPr>
            <p:spPr>
              <a:xfrm>
                <a:off x="5399868" y="4486794"/>
                <a:ext cx="0" cy="237654"/>
              </a:xfrm>
              <a:prstGeom prst="straightConnector1">
                <a:avLst/>
              </a:prstGeom>
              <a:noFill/>
              <a:ln cap="flat" cmpd="sng" w="12700">
                <a:solidFill>
                  <a:srgbClr val="000000"/>
                </a:solidFill>
                <a:prstDash val="solid"/>
                <a:round/>
                <a:headEnd len="med" w="med" type="none"/>
                <a:tailEnd len="med" w="med" type="none"/>
              </a:ln>
            </p:spPr>
          </p:cxnSp>
          <p:cxnSp>
            <p:nvCxnSpPr>
              <p:cNvPr id="2010" name="Google Shape;2010;p83"/>
              <p:cNvCxnSpPr/>
              <p:nvPr/>
            </p:nvCxnSpPr>
            <p:spPr>
              <a:xfrm>
                <a:off x="5957079" y="4662309"/>
                <a:ext cx="0" cy="62139"/>
              </a:xfrm>
              <a:prstGeom prst="straightConnector1">
                <a:avLst/>
              </a:prstGeom>
              <a:noFill/>
              <a:ln cap="flat" cmpd="sng" w="12700">
                <a:solidFill>
                  <a:srgbClr val="000000"/>
                </a:solidFill>
                <a:prstDash val="solid"/>
                <a:round/>
                <a:headEnd len="med" w="med" type="none"/>
                <a:tailEnd len="med" w="med" type="none"/>
              </a:ln>
            </p:spPr>
          </p:cxnSp>
          <p:cxnSp>
            <p:nvCxnSpPr>
              <p:cNvPr id="2011" name="Google Shape;2011;p83"/>
              <p:cNvCxnSpPr/>
              <p:nvPr/>
            </p:nvCxnSpPr>
            <p:spPr>
              <a:xfrm>
                <a:off x="5568582" y="4414844"/>
                <a:ext cx="0" cy="295432"/>
              </a:xfrm>
              <a:prstGeom prst="straightConnector1">
                <a:avLst/>
              </a:prstGeom>
              <a:noFill/>
              <a:ln cap="flat" cmpd="sng" w="12700">
                <a:solidFill>
                  <a:srgbClr val="000000"/>
                </a:solidFill>
                <a:prstDash val="solid"/>
                <a:round/>
                <a:headEnd len="med" w="med" type="none"/>
                <a:tailEnd len="med" w="med" type="none"/>
              </a:ln>
            </p:spPr>
          </p:cxnSp>
          <p:cxnSp>
            <p:nvCxnSpPr>
              <p:cNvPr id="2012" name="Google Shape;2012;p83"/>
              <p:cNvCxnSpPr/>
              <p:nvPr/>
            </p:nvCxnSpPr>
            <p:spPr>
              <a:xfrm>
                <a:off x="5330559" y="4486794"/>
                <a:ext cx="0" cy="237654"/>
              </a:xfrm>
              <a:prstGeom prst="straightConnector1">
                <a:avLst/>
              </a:prstGeom>
              <a:noFill/>
              <a:ln cap="flat" cmpd="sng" w="12700">
                <a:solidFill>
                  <a:srgbClr val="000000"/>
                </a:solidFill>
                <a:prstDash val="solid"/>
                <a:round/>
                <a:headEnd len="med" w="med" type="none"/>
                <a:tailEnd len="med" w="med" type="none"/>
              </a:ln>
            </p:spPr>
          </p:cxnSp>
          <p:cxnSp>
            <p:nvCxnSpPr>
              <p:cNvPr id="2013" name="Google Shape;2013;p83"/>
              <p:cNvCxnSpPr/>
              <p:nvPr/>
            </p:nvCxnSpPr>
            <p:spPr>
              <a:xfrm>
                <a:off x="6266234" y="4545662"/>
                <a:ext cx="0" cy="178785"/>
              </a:xfrm>
              <a:prstGeom prst="straightConnector1">
                <a:avLst/>
              </a:prstGeom>
              <a:noFill/>
              <a:ln cap="flat" cmpd="sng" w="12700">
                <a:solidFill>
                  <a:srgbClr val="000000"/>
                </a:solidFill>
                <a:prstDash val="solid"/>
                <a:round/>
                <a:headEnd len="med" w="med" type="none"/>
                <a:tailEnd len="med" w="med" type="none"/>
              </a:ln>
            </p:spPr>
          </p:cxnSp>
          <p:cxnSp>
            <p:nvCxnSpPr>
              <p:cNvPr id="2014" name="Google Shape;2014;p83"/>
              <p:cNvCxnSpPr/>
              <p:nvPr/>
            </p:nvCxnSpPr>
            <p:spPr>
              <a:xfrm>
                <a:off x="6166830" y="4662309"/>
                <a:ext cx="0" cy="62139"/>
              </a:xfrm>
              <a:prstGeom prst="straightConnector1">
                <a:avLst/>
              </a:prstGeom>
              <a:noFill/>
              <a:ln cap="flat" cmpd="sng" w="12700">
                <a:solidFill>
                  <a:srgbClr val="000000"/>
                </a:solidFill>
                <a:prstDash val="solid"/>
                <a:round/>
                <a:headEnd len="med" w="med" type="none"/>
                <a:tailEnd len="med" w="med" type="none"/>
              </a:ln>
            </p:spPr>
          </p:cxnSp>
          <p:cxnSp>
            <p:nvCxnSpPr>
              <p:cNvPr id="2015" name="Google Shape;2015;p83"/>
              <p:cNvCxnSpPr/>
              <p:nvPr/>
            </p:nvCxnSpPr>
            <p:spPr>
              <a:xfrm>
                <a:off x="5718144" y="4690653"/>
                <a:ext cx="0" cy="33795"/>
              </a:xfrm>
              <a:prstGeom prst="straightConnector1">
                <a:avLst/>
              </a:prstGeom>
              <a:noFill/>
              <a:ln cap="flat" cmpd="sng" w="12700">
                <a:solidFill>
                  <a:srgbClr val="000000"/>
                </a:solidFill>
                <a:prstDash val="solid"/>
                <a:round/>
                <a:headEnd len="med" w="med" type="none"/>
                <a:tailEnd len="med" w="med" type="none"/>
              </a:ln>
            </p:spPr>
          </p:cxnSp>
          <p:cxnSp>
            <p:nvCxnSpPr>
              <p:cNvPr id="2016" name="Google Shape;2016;p83"/>
              <p:cNvCxnSpPr/>
              <p:nvPr/>
            </p:nvCxnSpPr>
            <p:spPr>
              <a:xfrm>
                <a:off x="5270370" y="4662309"/>
                <a:ext cx="0" cy="62139"/>
              </a:xfrm>
              <a:prstGeom prst="straightConnector1">
                <a:avLst/>
              </a:prstGeom>
              <a:noFill/>
              <a:ln cap="flat" cmpd="sng" w="12700">
                <a:solidFill>
                  <a:srgbClr val="000000"/>
                </a:solidFill>
                <a:prstDash val="solid"/>
                <a:round/>
                <a:headEnd len="med" w="med" type="none"/>
                <a:tailEnd len="med" w="med" type="none"/>
              </a:ln>
            </p:spPr>
          </p:cxnSp>
          <p:cxnSp>
            <p:nvCxnSpPr>
              <p:cNvPr id="2017" name="Google Shape;2017;p83"/>
              <p:cNvCxnSpPr/>
              <p:nvPr/>
            </p:nvCxnSpPr>
            <p:spPr>
              <a:xfrm>
                <a:off x="5369774" y="4690653"/>
                <a:ext cx="0" cy="33795"/>
              </a:xfrm>
              <a:prstGeom prst="straightConnector1">
                <a:avLst/>
              </a:prstGeom>
              <a:noFill/>
              <a:ln cap="flat" cmpd="sng" w="12700">
                <a:solidFill>
                  <a:srgbClr val="000000"/>
                </a:solidFill>
                <a:prstDash val="solid"/>
                <a:round/>
                <a:headEnd len="med" w="med" type="none"/>
                <a:tailEnd len="med" w="med" type="none"/>
              </a:ln>
            </p:spPr>
          </p:cxnSp>
          <p:cxnSp>
            <p:nvCxnSpPr>
              <p:cNvPr id="2018" name="Google Shape;2018;p83"/>
              <p:cNvCxnSpPr/>
              <p:nvPr/>
            </p:nvCxnSpPr>
            <p:spPr>
              <a:xfrm>
                <a:off x="5419932" y="4662309"/>
                <a:ext cx="0" cy="62139"/>
              </a:xfrm>
              <a:prstGeom prst="straightConnector1">
                <a:avLst/>
              </a:prstGeom>
              <a:noFill/>
              <a:ln cap="flat" cmpd="sng" w="12700">
                <a:solidFill>
                  <a:srgbClr val="000000"/>
                </a:solidFill>
                <a:prstDash val="solid"/>
                <a:round/>
                <a:headEnd len="med" w="med" type="none"/>
                <a:tailEnd len="med" w="med" type="none"/>
              </a:ln>
            </p:spPr>
          </p:cxnSp>
          <p:cxnSp>
            <p:nvCxnSpPr>
              <p:cNvPr id="2019" name="Google Shape;2019;p83"/>
              <p:cNvCxnSpPr/>
              <p:nvPr/>
            </p:nvCxnSpPr>
            <p:spPr>
              <a:xfrm>
                <a:off x="5519336" y="4676481"/>
                <a:ext cx="0" cy="47967"/>
              </a:xfrm>
              <a:prstGeom prst="straightConnector1">
                <a:avLst/>
              </a:prstGeom>
              <a:noFill/>
              <a:ln cap="flat" cmpd="sng" w="12700">
                <a:solidFill>
                  <a:srgbClr val="000000"/>
                </a:solidFill>
                <a:prstDash val="solid"/>
                <a:round/>
                <a:headEnd len="med" w="med" type="none"/>
                <a:tailEnd len="med" w="med" type="none"/>
              </a:ln>
            </p:spPr>
          </p:cxnSp>
          <p:cxnSp>
            <p:nvCxnSpPr>
              <p:cNvPr id="2020" name="Google Shape;2020;p83"/>
              <p:cNvCxnSpPr/>
              <p:nvPr/>
            </p:nvCxnSpPr>
            <p:spPr>
              <a:xfrm rot="10800000">
                <a:off x="5618740" y="4666670"/>
                <a:ext cx="0" cy="65409"/>
              </a:xfrm>
              <a:prstGeom prst="straightConnector1">
                <a:avLst/>
              </a:prstGeom>
              <a:noFill/>
              <a:ln cap="flat" cmpd="sng" w="12700">
                <a:solidFill>
                  <a:srgbClr val="000000"/>
                </a:solidFill>
                <a:prstDash val="solid"/>
                <a:round/>
                <a:headEnd len="med" w="med" type="none"/>
                <a:tailEnd len="med" w="med" type="none"/>
              </a:ln>
            </p:spPr>
          </p:cxnSp>
          <p:cxnSp>
            <p:nvCxnSpPr>
              <p:cNvPr id="2021" name="Google Shape;2021;p83"/>
              <p:cNvCxnSpPr/>
              <p:nvPr/>
            </p:nvCxnSpPr>
            <p:spPr>
              <a:xfrm rot="10800000">
                <a:off x="5738207" y="4624154"/>
                <a:ext cx="0" cy="94843"/>
              </a:xfrm>
              <a:prstGeom prst="straightConnector1">
                <a:avLst/>
              </a:prstGeom>
              <a:noFill/>
              <a:ln cap="flat" cmpd="sng" w="12700">
                <a:solidFill>
                  <a:srgbClr val="000000"/>
                </a:solidFill>
                <a:prstDash val="solid"/>
                <a:round/>
                <a:headEnd len="med" w="med" type="none"/>
                <a:tailEnd len="med" w="med" type="none"/>
              </a:ln>
            </p:spPr>
          </p:cxnSp>
          <p:cxnSp>
            <p:nvCxnSpPr>
              <p:cNvPr id="2022" name="Google Shape;2022;p83"/>
              <p:cNvCxnSpPr/>
              <p:nvPr/>
            </p:nvCxnSpPr>
            <p:spPr>
              <a:xfrm rot="10800000">
                <a:off x="5887769" y="4667760"/>
                <a:ext cx="0" cy="51237"/>
              </a:xfrm>
              <a:prstGeom prst="straightConnector1">
                <a:avLst/>
              </a:prstGeom>
              <a:noFill/>
              <a:ln cap="flat" cmpd="sng" w="12700">
                <a:solidFill>
                  <a:srgbClr val="000000"/>
                </a:solidFill>
                <a:prstDash val="solid"/>
                <a:round/>
                <a:headEnd len="med" w="med" type="none"/>
                <a:tailEnd len="med" w="med" type="none"/>
              </a:ln>
            </p:spPr>
          </p:cxnSp>
          <p:cxnSp>
            <p:nvCxnSpPr>
              <p:cNvPr id="2023" name="Google Shape;2023;p83"/>
              <p:cNvCxnSpPr/>
              <p:nvPr/>
            </p:nvCxnSpPr>
            <p:spPr>
              <a:xfrm>
                <a:off x="5937015" y="4690653"/>
                <a:ext cx="0" cy="33795"/>
              </a:xfrm>
              <a:prstGeom prst="straightConnector1">
                <a:avLst/>
              </a:prstGeom>
              <a:noFill/>
              <a:ln cap="flat" cmpd="sng" w="12700">
                <a:solidFill>
                  <a:srgbClr val="000000"/>
                </a:solidFill>
                <a:prstDash val="solid"/>
                <a:round/>
                <a:headEnd len="med" w="med" type="none"/>
                <a:tailEnd len="med" w="med" type="none"/>
              </a:ln>
            </p:spPr>
          </p:cxnSp>
          <p:cxnSp>
            <p:nvCxnSpPr>
              <p:cNvPr id="2024" name="Google Shape;2024;p83"/>
              <p:cNvCxnSpPr/>
              <p:nvPr/>
            </p:nvCxnSpPr>
            <p:spPr>
              <a:xfrm>
                <a:off x="6057395" y="4676481"/>
                <a:ext cx="0" cy="47967"/>
              </a:xfrm>
              <a:prstGeom prst="straightConnector1">
                <a:avLst/>
              </a:prstGeom>
              <a:noFill/>
              <a:ln cap="flat" cmpd="sng" w="12700">
                <a:solidFill>
                  <a:srgbClr val="000000"/>
                </a:solidFill>
                <a:prstDash val="solid"/>
                <a:round/>
                <a:headEnd len="med" w="med" type="none"/>
                <a:tailEnd len="med" w="med" type="none"/>
              </a:ln>
            </p:spPr>
          </p:cxnSp>
          <p:cxnSp>
            <p:nvCxnSpPr>
              <p:cNvPr id="2025" name="Google Shape;2025;p83"/>
              <p:cNvCxnSpPr/>
              <p:nvPr/>
            </p:nvCxnSpPr>
            <p:spPr>
              <a:xfrm rot="10800000">
                <a:off x="6346487" y="4680842"/>
                <a:ext cx="0" cy="37065"/>
              </a:xfrm>
              <a:prstGeom prst="straightConnector1">
                <a:avLst/>
              </a:prstGeom>
              <a:noFill/>
              <a:ln cap="flat" cmpd="sng" w="12700">
                <a:solidFill>
                  <a:srgbClr val="000000"/>
                </a:solidFill>
                <a:prstDash val="solid"/>
                <a:round/>
                <a:headEnd len="med" w="med" type="none"/>
                <a:tailEnd len="med" w="med" type="none"/>
              </a:ln>
            </p:spPr>
          </p:cxnSp>
          <p:cxnSp>
            <p:nvCxnSpPr>
              <p:cNvPr id="2026" name="Google Shape;2026;p83"/>
              <p:cNvCxnSpPr/>
              <p:nvPr/>
            </p:nvCxnSpPr>
            <p:spPr>
              <a:xfrm rot="10800000">
                <a:off x="6415796" y="4696104"/>
                <a:ext cx="0" cy="21803"/>
              </a:xfrm>
              <a:prstGeom prst="straightConnector1">
                <a:avLst/>
              </a:prstGeom>
              <a:noFill/>
              <a:ln cap="flat" cmpd="sng" w="12700">
                <a:solidFill>
                  <a:srgbClr val="000000"/>
                </a:solidFill>
                <a:prstDash val="solid"/>
                <a:round/>
                <a:headEnd len="med" w="med" type="none"/>
                <a:tailEnd len="med" w="med" type="none"/>
              </a:ln>
            </p:spPr>
          </p:cxnSp>
        </p:grpSp>
      </p:grpSp>
      <p:cxnSp>
        <p:nvCxnSpPr>
          <p:cNvPr id="2027" name="Google Shape;2027;p83"/>
          <p:cNvCxnSpPr/>
          <p:nvPr/>
        </p:nvCxnSpPr>
        <p:spPr>
          <a:xfrm flipH="1">
            <a:off x="1318162" y="3982065"/>
            <a:ext cx="256062" cy="398206"/>
          </a:xfrm>
          <a:prstGeom prst="straightConnector1">
            <a:avLst/>
          </a:prstGeom>
          <a:noFill/>
          <a:ln cap="flat" cmpd="sng" w="38100">
            <a:solidFill>
              <a:srgbClr val="FF0000"/>
            </a:solidFill>
            <a:prstDash val="solid"/>
            <a:miter lim="800000"/>
            <a:headEnd len="sm" w="sm" type="none"/>
            <a:tailEnd len="sm" w="sm" type="none"/>
          </a:ln>
        </p:spPr>
      </p:cxnSp>
      <p:cxnSp>
        <p:nvCxnSpPr>
          <p:cNvPr id="2028" name="Google Shape;2028;p83"/>
          <p:cNvCxnSpPr/>
          <p:nvPr/>
        </p:nvCxnSpPr>
        <p:spPr>
          <a:xfrm flipH="1">
            <a:off x="2536183" y="3952802"/>
            <a:ext cx="256062" cy="398206"/>
          </a:xfrm>
          <a:prstGeom prst="straightConnector1">
            <a:avLst/>
          </a:prstGeom>
          <a:noFill/>
          <a:ln cap="flat" cmpd="sng" w="38100">
            <a:solidFill>
              <a:srgbClr val="FF0000"/>
            </a:solidFill>
            <a:prstDash val="solid"/>
            <a:miter lim="800000"/>
            <a:headEnd len="sm" w="sm" type="none"/>
            <a:tailEnd len="sm" w="sm" type="none"/>
          </a:ln>
        </p:spPr>
      </p:cxnSp>
      <p:cxnSp>
        <p:nvCxnSpPr>
          <p:cNvPr id="2029" name="Google Shape;2029;p83"/>
          <p:cNvCxnSpPr/>
          <p:nvPr/>
        </p:nvCxnSpPr>
        <p:spPr>
          <a:xfrm>
            <a:off x="1888545" y="3982299"/>
            <a:ext cx="288278" cy="424916"/>
          </a:xfrm>
          <a:prstGeom prst="straightConnector1">
            <a:avLst/>
          </a:prstGeom>
          <a:noFill/>
          <a:ln cap="flat" cmpd="sng" w="38100">
            <a:solidFill>
              <a:srgbClr val="FF0000"/>
            </a:solidFill>
            <a:prstDash val="solid"/>
            <a:miter lim="800000"/>
            <a:headEnd len="sm" w="sm" type="none"/>
            <a:tailEnd len="sm" w="sm" type="none"/>
          </a:ln>
        </p:spPr>
      </p:cxnSp>
      <p:sp>
        <p:nvSpPr>
          <p:cNvPr id="2030" name="Google Shape;2030;p83"/>
          <p:cNvSpPr/>
          <p:nvPr/>
        </p:nvSpPr>
        <p:spPr>
          <a:xfrm rot="-1663271">
            <a:off x="5163246" y="4137056"/>
            <a:ext cx="1323565" cy="417910"/>
          </a:xfrm>
          <a:prstGeom prst="rightArrow">
            <a:avLst>
              <a:gd fmla="val 50000" name="adj1"/>
              <a:gd fmla="val 50000" name="adj2"/>
            </a:avLst>
          </a:prstGeom>
          <a:solidFill>
            <a:srgbClr val="D8D8D8"/>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1" name="Google Shape;2031;p83"/>
          <p:cNvSpPr/>
          <p:nvPr/>
        </p:nvSpPr>
        <p:spPr>
          <a:xfrm rot="1450145">
            <a:off x="5152877" y="5497810"/>
            <a:ext cx="1323565" cy="417910"/>
          </a:xfrm>
          <a:prstGeom prst="rightArrow">
            <a:avLst>
              <a:gd fmla="val 50000" name="adj1"/>
              <a:gd fmla="val 50000" name="adj2"/>
            </a:avLst>
          </a:prstGeom>
          <a:solidFill>
            <a:srgbClr val="D8D8D8"/>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2" name="Google Shape;2032;p83"/>
          <p:cNvSpPr txBox="1"/>
          <p:nvPr/>
        </p:nvSpPr>
        <p:spPr>
          <a:xfrm>
            <a:off x="7042697" y="3810497"/>
            <a:ext cx="4482958" cy="646331"/>
          </a:xfrm>
          <a:prstGeom prst="rect">
            <a:avLst/>
          </a:prstGeom>
          <a:noFill/>
          <a:ln cap="flat" cmpd="sng" w="952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Match experimental MS/MS spectrum against</a:t>
            </a:r>
            <a:endParaRPr/>
          </a:p>
          <a:p>
            <a:pPr indent="0" lvl="0" marL="0" marR="0" rtl="0" algn="l">
              <a:spcBef>
                <a:spcPts val="0"/>
              </a:spcBef>
              <a:spcAft>
                <a:spcPts val="0"/>
              </a:spcAft>
              <a:buNone/>
            </a:pPr>
            <a:r>
              <a:rPr lang="en-GB" sz="1800">
                <a:solidFill>
                  <a:srgbClr val="0070C0"/>
                </a:solidFill>
                <a:latin typeface="Calibri"/>
                <a:ea typeface="Calibri"/>
                <a:cs typeface="Calibri"/>
                <a:sym typeface="Calibri"/>
              </a:rPr>
              <a:t>protein sequence database</a:t>
            </a:r>
            <a:endParaRPr/>
          </a:p>
        </p:txBody>
      </p:sp>
      <p:sp>
        <p:nvSpPr>
          <p:cNvPr id="2033" name="Google Shape;2033;p83"/>
          <p:cNvSpPr txBox="1"/>
          <p:nvPr/>
        </p:nvSpPr>
        <p:spPr>
          <a:xfrm>
            <a:off x="7016193" y="5774595"/>
            <a:ext cx="5138971" cy="369332"/>
          </a:xfrm>
          <a:prstGeom prst="rect">
            <a:avLst/>
          </a:prstGeom>
          <a:noFill/>
          <a:ln cap="flat" cmpd="sng" w="952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Plan quantitative DIA analysis using spectrum library </a:t>
            </a:r>
            <a:endParaRPr sz="1800">
              <a:solidFill>
                <a:srgbClr val="0070C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84"/>
          <p:cNvSpPr txBox="1"/>
          <p:nvPr>
            <p:ph type="title"/>
          </p:nvPr>
        </p:nvSpPr>
        <p:spPr>
          <a:xfrm>
            <a:off x="838200" y="36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Prosit – MS/MS spectrum prediction</a:t>
            </a:r>
            <a:endParaRPr/>
          </a:p>
        </p:txBody>
      </p:sp>
      <p:pic>
        <p:nvPicPr>
          <p:cNvPr id="2040" name="Google Shape;2040;p84"/>
          <p:cNvPicPr preferRelativeResize="0"/>
          <p:nvPr/>
        </p:nvPicPr>
        <p:blipFill rotWithShape="1">
          <a:blip r:embed="rId3">
            <a:alphaModFix/>
          </a:blip>
          <a:srcRect b="0" l="0" r="0" t="0"/>
          <a:stretch/>
        </p:blipFill>
        <p:spPr>
          <a:xfrm>
            <a:off x="6421853" y="1067496"/>
            <a:ext cx="4294446" cy="4895107"/>
          </a:xfrm>
          <a:prstGeom prst="rect">
            <a:avLst/>
          </a:prstGeom>
          <a:noFill/>
          <a:ln>
            <a:noFill/>
          </a:ln>
        </p:spPr>
      </p:pic>
      <p:sp>
        <p:nvSpPr>
          <p:cNvPr id="2041" name="Google Shape;2041;p84"/>
          <p:cNvSpPr txBox="1"/>
          <p:nvPr/>
        </p:nvSpPr>
        <p:spPr>
          <a:xfrm>
            <a:off x="6815470" y="6123543"/>
            <a:ext cx="2784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Gessulat et al, Nature, 2019</a:t>
            </a:r>
            <a:endParaRPr sz="1800">
              <a:solidFill>
                <a:schemeClr val="dk1"/>
              </a:solidFill>
              <a:latin typeface="Calibri"/>
              <a:ea typeface="Calibri"/>
              <a:cs typeface="Calibri"/>
              <a:sym typeface="Calibri"/>
            </a:endParaRPr>
          </a:p>
        </p:txBody>
      </p:sp>
      <p:sp>
        <p:nvSpPr>
          <p:cNvPr id="2042" name="Google Shape;2042;p84"/>
          <p:cNvSpPr txBox="1"/>
          <p:nvPr/>
        </p:nvSpPr>
        <p:spPr>
          <a:xfrm>
            <a:off x="639072" y="1946134"/>
            <a:ext cx="416812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70C0"/>
                </a:solidFill>
                <a:latin typeface="Calibri"/>
                <a:ea typeface="Calibri"/>
                <a:cs typeface="Calibri"/>
                <a:sym typeface="Calibri"/>
              </a:rPr>
              <a:t>Data from </a:t>
            </a:r>
            <a:r>
              <a:rPr lang="en-GB" sz="1800" u="sng">
                <a:solidFill>
                  <a:schemeClr val="hlink"/>
                </a:solidFill>
                <a:latin typeface="Calibri"/>
                <a:ea typeface="Calibri"/>
                <a:cs typeface="Calibri"/>
                <a:sym typeface="Calibri"/>
                <a:hlinkClick r:id="rId5"/>
              </a:rPr>
              <a:t>ProteomicsDB.org</a:t>
            </a:r>
            <a:r>
              <a:rPr lang="en-GB" sz="1800">
                <a:solidFill>
                  <a:srgbClr val="0070C0"/>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rgbClr val="0070C0"/>
              </a:solidFill>
              <a:latin typeface="Calibri"/>
              <a:ea typeface="Calibri"/>
              <a:cs typeface="Calibri"/>
              <a:sym typeface="Calibri"/>
            </a:endParaRPr>
          </a:p>
          <a:p>
            <a:pPr indent="0" lvl="0" marL="0" marR="0" rtl="0" algn="l">
              <a:spcBef>
                <a:spcPts val="0"/>
              </a:spcBef>
              <a:spcAft>
                <a:spcPts val="0"/>
              </a:spcAft>
              <a:buNone/>
            </a:pPr>
            <a:r>
              <a:rPr b="0" i="0" lang="en-GB" sz="1800">
                <a:solidFill>
                  <a:srgbClr val="0070C0"/>
                </a:solidFill>
                <a:latin typeface="Roboto"/>
                <a:ea typeface="Roboto"/>
                <a:cs typeface="Roboto"/>
                <a:sym typeface="Roboto"/>
              </a:rPr>
              <a:t>155,437,510 pepide spectrum matches</a:t>
            </a:r>
            <a:endParaRPr sz="1800">
              <a:solidFill>
                <a:srgbClr val="0070C0"/>
              </a:solidFill>
              <a:latin typeface="Calibri"/>
              <a:ea typeface="Calibri"/>
              <a:cs typeface="Calibri"/>
              <a:sym typeface="Calibri"/>
            </a:endParaRPr>
          </a:p>
        </p:txBody>
      </p:sp>
      <p:pic>
        <p:nvPicPr>
          <p:cNvPr id="2043" name="Google Shape;2043;p84"/>
          <p:cNvPicPr preferRelativeResize="0"/>
          <p:nvPr/>
        </p:nvPicPr>
        <p:blipFill rotWithShape="1">
          <a:blip r:embed="rId6">
            <a:alphaModFix/>
          </a:blip>
          <a:srcRect b="0" l="0" r="0" t="0"/>
          <a:stretch/>
        </p:blipFill>
        <p:spPr>
          <a:xfrm>
            <a:off x="10716299" y="170160"/>
            <a:ext cx="1310447" cy="730794"/>
          </a:xfrm>
          <a:prstGeom prst="rect">
            <a:avLst/>
          </a:prstGeom>
          <a:noFill/>
          <a:ln>
            <a:noFill/>
          </a:ln>
        </p:spPr>
      </p:pic>
      <p:sp>
        <p:nvSpPr>
          <p:cNvPr id="2044" name="Google Shape;2044;p84"/>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pic>
        <p:nvPicPr>
          <p:cNvPr id="2045" name="Google Shape;2045;p84"/>
          <p:cNvPicPr preferRelativeResize="0"/>
          <p:nvPr/>
        </p:nvPicPr>
        <p:blipFill rotWithShape="1">
          <a:blip r:embed="rId7">
            <a:alphaModFix/>
          </a:blip>
          <a:srcRect b="0" l="0" r="0" t="0"/>
          <a:stretch/>
        </p:blipFill>
        <p:spPr>
          <a:xfrm>
            <a:off x="769374" y="1377717"/>
            <a:ext cx="1320800" cy="342900"/>
          </a:xfrm>
          <a:prstGeom prst="rect">
            <a:avLst/>
          </a:prstGeom>
          <a:noFill/>
          <a:ln>
            <a:noFill/>
          </a:ln>
        </p:spPr>
      </p:pic>
      <p:pic>
        <p:nvPicPr>
          <p:cNvPr id="2046" name="Google Shape;2046;p84"/>
          <p:cNvPicPr preferRelativeResize="0"/>
          <p:nvPr/>
        </p:nvPicPr>
        <p:blipFill rotWithShape="1">
          <a:blip r:embed="rId8">
            <a:alphaModFix/>
          </a:blip>
          <a:srcRect b="0" l="0" r="0" t="0"/>
          <a:stretch/>
        </p:blipFill>
        <p:spPr>
          <a:xfrm>
            <a:off x="1732217" y="5217764"/>
            <a:ext cx="2260805" cy="1489677"/>
          </a:xfrm>
          <a:prstGeom prst="rect">
            <a:avLst/>
          </a:prstGeom>
          <a:noFill/>
          <a:ln>
            <a:noFill/>
          </a:ln>
        </p:spPr>
      </p:pic>
      <p:sp>
        <p:nvSpPr>
          <p:cNvPr id="2047" name="Google Shape;2047;p84"/>
          <p:cNvSpPr/>
          <p:nvPr/>
        </p:nvSpPr>
        <p:spPr>
          <a:xfrm rot="10800000">
            <a:off x="4885859" y="5095943"/>
            <a:ext cx="1323565" cy="417910"/>
          </a:xfrm>
          <a:prstGeom prst="rightArrow">
            <a:avLst>
              <a:gd fmla="val 50000" name="adj1"/>
              <a:gd fmla="val 50000" name="adj2"/>
            </a:avLst>
          </a:prstGeom>
          <a:solidFill>
            <a:srgbClr val="D8D8D8"/>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48" name="Google Shape;2048;p84"/>
          <p:cNvPicPr preferRelativeResize="0"/>
          <p:nvPr/>
        </p:nvPicPr>
        <p:blipFill rotWithShape="1">
          <a:blip r:embed="rId9">
            <a:alphaModFix/>
          </a:blip>
          <a:srcRect b="0" l="0" r="0" t="0"/>
          <a:stretch/>
        </p:blipFill>
        <p:spPr>
          <a:xfrm>
            <a:off x="1050003" y="3094981"/>
            <a:ext cx="3625235" cy="1981233"/>
          </a:xfrm>
          <a:prstGeom prst="rect">
            <a:avLst/>
          </a:prstGeom>
          <a:noFill/>
          <a:ln>
            <a:noFill/>
          </a:ln>
        </p:spPr>
      </p:pic>
      <p:sp>
        <p:nvSpPr>
          <p:cNvPr id="2049" name="Google Shape;2049;p84"/>
          <p:cNvSpPr/>
          <p:nvPr/>
        </p:nvSpPr>
        <p:spPr>
          <a:xfrm>
            <a:off x="4952744" y="1856991"/>
            <a:ext cx="1323565" cy="417910"/>
          </a:xfrm>
          <a:prstGeom prst="rightArrow">
            <a:avLst>
              <a:gd fmla="val 50000" name="adj1"/>
              <a:gd fmla="val 50000" name="adj2"/>
            </a:avLst>
          </a:prstGeom>
          <a:solidFill>
            <a:srgbClr val="D8D8D8"/>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Tabular data: DL or gradient boosting </a:t>
            </a:r>
            <a:endParaRPr/>
          </a:p>
        </p:txBody>
      </p:sp>
      <p:sp>
        <p:nvSpPr>
          <p:cNvPr id="2056" name="Google Shape;2056;p8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0C0"/>
              </a:buClr>
              <a:buSzPts val="2800"/>
              <a:buChar char="•"/>
            </a:pPr>
            <a:r>
              <a:rPr lang="en-GB">
                <a:solidFill>
                  <a:srgbClr val="0070C0"/>
                </a:solidFill>
              </a:rPr>
              <a:t>Numerical, ordinal, and categorical features</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Missing values, data sparcity</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Often no comparable data and lack of prior knowledge</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Recently DL solutions (TabNet, NODE, DNF-Net, 1D-CNN) were proposed</a:t>
            </a:r>
            <a:endParaRPr/>
          </a:p>
          <a:p>
            <a:pPr indent="-228600" lvl="0" marL="228600" rtl="0" algn="l">
              <a:lnSpc>
                <a:spcPct val="90000"/>
              </a:lnSpc>
              <a:spcBef>
                <a:spcPts val="1000"/>
              </a:spcBef>
              <a:spcAft>
                <a:spcPts val="0"/>
              </a:spcAft>
              <a:buClr>
                <a:srgbClr val="0070C0"/>
              </a:buClr>
              <a:buSzPts val="2800"/>
              <a:buChar char="•"/>
            </a:pPr>
            <a:r>
              <a:rPr lang="en-GB">
                <a:solidFill>
                  <a:srgbClr val="0070C0"/>
                </a:solidFill>
              </a:rPr>
              <a:t>Tree-ensemble boosting algorithms such as </a:t>
            </a:r>
            <a:br>
              <a:rPr lang="en-GB">
                <a:solidFill>
                  <a:srgbClr val="0070C0"/>
                </a:solidFill>
              </a:rPr>
            </a:br>
            <a:r>
              <a:rPr lang="en-GB">
                <a:solidFill>
                  <a:srgbClr val="0070C0"/>
                </a:solidFill>
              </a:rPr>
              <a:t>XGBoost outperform these DL architectures </a:t>
            </a:r>
            <a:br>
              <a:rPr lang="en-GB">
                <a:solidFill>
                  <a:srgbClr val="0070C0"/>
                </a:solidFill>
              </a:rPr>
            </a:br>
            <a:r>
              <a:rPr lang="en-GB">
                <a:solidFill>
                  <a:srgbClr val="0070C0"/>
                </a:solidFill>
              </a:rPr>
              <a:t>for tabular data </a:t>
            </a:r>
            <a:br>
              <a:rPr lang="en-GB">
                <a:solidFill>
                  <a:srgbClr val="0070C0"/>
                </a:solidFill>
              </a:rPr>
            </a:br>
            <a:r>
              <a:rPr lang="en-GB">
                <a:solidFill>
                  <a:srgbClr val="0070C0"/>
                </a:solidFill>
              </a:rPr>
              <a:t>(</a:t>
            </a:r>
            <a:r>
              <a:rPr lang="en-GB" u="sng">
                <a:solidFill>
                  <a:schemeClr val="hlink"/>
                </a:solidFill>
                <a:hlinkClick r:id="rId3"/>
              </a:rPr>
              <a:t>Shwartz-Ziv &amp; Armon, arXiv, 2021</a:t>
            </a:r>
            <a:r>
              <a:rPr lang="en-GB">
                <a:solidFill>
                  <a:srgbClr val="0070C0"/>
                </a:solidFill>
              </a:rPr>
              <a:t>)</a:t>
            </a:r>
            <a:endParaRPr/>
          </a:p>
          <a:p>
            <a:pPr indent="-50800" lvl="0" marL="228600" rtl="0" algn="l">
              <a:lnSpc>
                <a:spcPct val="90000"/>
              </a:lnSpc>
              <a:spcBef>
                <a:spcPts val="1000"/>
              </a:spcBef>
              <a:spcAft>
                <a:spcPts val="0"/>
              </a:spcAft>
              <a:buClr>
                <a:schemeClr val="dk1"/>
              </a:buClr>
              <a:buSzPts val="2800"/>
              <a:buNone/>
            </a:pPr>
            <a:r>
              <a:t/>
            </a:r>
            <a:endParaRPr>
              <a:solidFill>
                <a:srgbClr val="0070C0"/>
              </a:solidFill>
            </a:endParaRPr>
          </a:p>
          <a:p>
            <a:pPr indent="-50800" lvl="0" marL="228600" rtl="0" algn="l">
              <a:lnSpc>
                <a:spcPct val="90000"/>
              </a:lnSpc>
              <a:spcBef>
                <a:spcPts val="1000"/>
              </a:spcBef>
              <a:spcAft>
                <a:spcPts val="0"/>
              </a:spcAft>
              <a:buClr>
                <a:schemeClr val="dk1"/>
              </a:buClr>
              <a:buSzPts val="2800"/>
              <a:buNone/>
            </a:pPr>
            <a:r>
              <a:t/>
            </a:r>
            <a:endParaRPr>
              <a:solidFill>
                <a:srgbClr val="0070C0"/>
              </a:solidFill>
            </a:endParaRPr>
          </a:p>
        </p:txBody>
      </p:sp>
      <p:pic>
        <p:nvPicPr>
          <p:cNvPr id="2057" name="Google Shape;2057;p85"/>
          <p:cNvPicPr preferRelativeResize="0"/>
          <p:nvPr/>
        </p:nvPicPr>
        <p:blipFill rotWithShape="1">
          <a:blip r:embed="rId4">
            <a:alphaModFix/>
          </a:blip>
          <a:srcRect b="0" l="0" r="0" t="0"/>
          <a:stretch/>
        </p:blipFill>
        <p:spPr>
          <a:xfrm>
            <a:off x="10716299" y="170160"/>
            <a:ext cx="1310447" cy="730794"/>
          </a:xfrm>
          <a:prstGeom prst="rect">
            <a:avLst/>
          </a:prstGeom>
          <a:noFill/>
          <a:ln>
            <a:noFill/>
          </a:ln>
        </p:spPr>
      </p:pic>
      <p:sp>
        <p:nvSpPr>
          <p:cNvPr id="2058" name="Google Shape;2058;p85"/>
          <p:cNvSpPr txBox="1"/>
          <p:nvPr>
            <p:ph idx="11" type="ftr"/>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000"/>
              <a:t>Markus Müller</a:t>
            </a:r>
            <a:endParaRPr sz="1000"/>
          </a:p>
        </p:txBody>
      </p:sp>
      <p:pic>
        <p:nvPicPr>
          <p:cNvPr id="2059" name="Google Shape;2059;p85"/>
          <p:cNvPicPr preferRelativeResize="0"/>
          <p:nvPr/>
        </p:nvPicPr>
        <p:blipFill rotWithShape="1">
          <a:blip r:embed="rId5">
            <a:alphaModFix/>
          </a:blip>
          <a:srcRect b="0" l="0" r="0" t="0"/>
          <a:stretch/>
        </p:blipFill>
        <p:spPr>
          <a:xfrm>
            <a:off x="7682997" y="3737465"/>
            <a:ext cx="4343749" cy="30991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838200" y="16734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Going deep (ILSRVR challenge)</a:t>
            </a:r>
            <a:endParaRPr/>
          </a:p>
        </p:txBody>
      </p:sp>
      <p:sp>
        <p:nvSpPr>
          <p:cNvPr id="162" name="Google Shape;162;p21"/>
          <p:cNvSpPr txBox="1"/>
          <p:nvPr/>
        </p:nvSpPr>
        <p:spPr>
          <a:xfrm>
            <a:off x="2622769" y="6123543"/>
            <a:ext cx="40010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3"/>
              </a:rPr>
              <a:t>Russakovsky et al., Int J Comput Vis 2015</a:t>
            </a:r>
            <a:endParaRPr sz="1800">
              <a:solidFill>
                <a:schemeClr val="dk1"/>
              </a:solidFill>
              <a:latin typeface="Calibri"/>
              <a:ea typeface="Calibri"/>
              <a:cs typeface="Calibri"/>
              <a:sym typeface="Calibri"/>
            </a:endParaRPr>
          </a:p>
        </p:txBody>
      </p:sp>
      <p:sp>
        <p:nvSpPr>
          <p:cNvPr id="163" name="Google Shape;163;p21"/>
          <p:cNvSpPr txBox="1"/>
          <p:nvPr/>
        </p:nvSpPr>
        <p:spPr>
          <a:xfrm>
            <a:off x="7997070" y="6116165"/>
            <a:ext cx="2864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https://www.image-net.org/</a:t>
            </a:r>
            <a:endParaRPr sz="1800">
              <a:solidFill>
                <a:schemeClr val="dk1"/>
              </a:solidFill>
              <a:latin typeface="Calibri"/>
              <a:ea typeface="Calibri"/>
              <a:cs typeface="Calibri"/>
              <a:sym typeface="Calibri"/>
            </a:endParaRPr>
          </a:p>
        </p:txBody>
      </p:sp>
      <p:pic>
        <p:nvPicPr>
          <p:cNvPr descr="A graph of a number of numbers&#10;&#10;Description automatically generated with medium confidence" id="164" name="Google Shape;164;p21"/>
          <p:cNvPicPr preferRelativeResize="0"/>
          <p:nvPr/>
        </p:nvPicPr>
        <p:blipFill rotWithShape="1">
          <a:blip r:embed="rId5">
            <a:alphaModFix/>
          </a:blip>
          <a:srcRect b="0" l="0" r="0" t="0"/>
          <a:stretch/>
        </p:blipFill>
        <p:spPr>
          <a:xfrm>
            <a:off x="0" y="3120105"/>
            <a:ext cx="7490150" cy="2996060"/>
          </a:xfrm>
          <a:prstGeom prst="rect">
            <a:avLst/>
          </a:prstGeom>
          <a:noFill/>
          <a:ln>
            <a:noFill/>
          </a:ln>
        </p:spPr>
      </p:pic>
      <p:sp>
        <p:nvSpPr>
          <p:cNvPr id="165" name="Google Shape;165;p21"/>
          <p:cNvSpPr/>
          <p:nvPr/>
        </p:nvSpPr>
        <p:spPr>
          <a:xfrm>
            <a:off x="2622769" y="2817846"/>
            <a:ext cx="4263223" cy="1114198"/>
          </a:xfrm>
          <a:prstGeom prst="rightArrow">
            <a:avLst>
              <a:gd fmla="val 50000" name="adj1"/>
              <a:gd fmla="val 50000" name="adj2"/>
            </a:avLst>
          </a:prstGeom>
          <a:solidFill>
            <a:schemeClr val="accen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Deep learning</a:t>
            </a:r>
            <a:endParaRPr/>
          </a:p>
        </p:txBody>
      </p:sp>
      <p:pic>
        <p:nvPicPr>
          <p:cNvPr descr="A graph of numbers and a number of numbers&#10;&#10;Description automatically generated with medium confidence" id="166" name="Google Shape;166;p21"/>
          <p:cNvPicPr preferRelativeResize="0"/>
          <p:nvPr/>
        </p:nvPicPr>
        <p:blipFill rotWithShape="1">
          <a:blip r:embed="rId6">
            <a:alphaModFix/>
          </a:blip>
          <a:srcRect b="0" l="0" r="0" t="0"/>
          <a:stretch/>
        </p:blipFill>
        <p:spPr>
          <a:xfrm>
            <a:off x="6885992" y="1215105"/>
            <a:ext cx="5080000" cy="3810000"/>
          </a:xfrm>
          <a:prstGeom prst="rect">
            <a:avLst/>
          </a:prstGeom>
          <a:noFill/>
          <a:ln>
            <a:noFill/>
          </a:ln>
        </p:spPr>
      </p:pic>
      <p:pic>
        <p:nvPicPr>
          <p:cNvPr id="167" name="Google Shape;167;p21"/>
          <p:cNvPicPr preferRelativeResize="0"/>
          <p:nvPr/>
        </p:nvPicPr>
        <p:blipFill rotWithShape="1">
          <a:blip r:embed="rId7">
            <a:alphaModFix/>
          </a:blip>
          <a:srcRect b="0" l="0" r="0" t="0"/>
          <a:stretch/>
        </p:blipFill>
        <p:spPr>
          <a:xfrm>
            <a:off x="884694" y="1241118"/>
            <a:ext cx="3060700" cy="863600"/>
          </a:xfrm>
          <a:prstGeom prst="rect">
            <a:avLst/>
          </a:prstGeom>
          <a:noFill/>
          <a:ln>
            <a:noFill/>
          </a:ln>
        </p:spPr>
      </p:pic>
      <p:sp>
        <p:nvSpPr>
          <p:cNvPr id="168" name="Google Shape;168;p21"/>
          <p:cNvSpPr txBox="1"/>
          <p:nvPr/>
        </p:nvSpPr>
        <p:spPr>
          <a:xfrm>
            <a:off x="4310261" y="1402648"/>
            <a:ext cx="18322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1’200’000 images</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1000 categories</a:t>
            </a:r>
            <a:endParaRPr/>
          </a:p>
        </p:txBody>
      </p:sp>
      <p:sp>
        <p:nvSpPr>
          <p:cNvPr id="169" name="Google Shape;169;p21"/>
          <p:cNvSpPr txBox="1"/>
          <p:nvPr/>
        </p:nvSpPr>
        <p:spPr>
          <a:xfrm rot="-2322293">
            <a:off x="8051748" y="3151277"/>
            <a:ext cx="19162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62.3M parameters</a:t>
            </a:r>
            <a:endParaRPr/>
          </a:p>
        </p:txBody>
      </p:sp>
      <p:pic>
        <p:nvPicPr>
          <p:cNvPr id="170" name="Google Shape;170;p21"/>
          <p:cNvPicPr preferRelativeResize="0"/>
          <p:nvPr/>
        </p:nvPicPr>
        <p:blipFill rotWithShape="1">
          <a:blip r:embed="rId8">
            <a:alphaModFix/>
          </a:blip>
          <a:srcRect b="0" l="0" r="0" t="0"/>
          <a:stretch/>
        </p:blipFill>
        <p:spPr>
          <a:xfrm>
            <a:off x="10716299" y="170160"/>
            <a:ext cx="1310447" cy="730794"/>
          </a:xfrm>
          <a:prstGeom prst="rect">
            <a:avLst/>
          </a:prstGeom>
          <a:noFill/>
          <a:ln>
            <a:noFill/>
          </a:ln>
        </p:spPr>
      </p:pic>
      <p:sp>
        <p:nvSpPr>
          <p:cNvPr id="171" name="Google Shape;171;p21"/>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5"/>
                                        </p:tgtEl>
                                      </p:cBhvr>
                                    </p:animEffect>
                                    <p:set>
                                      <p:cBhvr>
                                        <p:cTn dur="1" fill="hold">
                                          <p:stCondLst>
                                            <p:cond delay="500"/>
                                          </p:stCondLst>
                                        </p:cTn>
                                        <p:tgtEl>
                                          <p:spTgt spid="1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Going deeper (large language models LLMs)</a:t>
            </a:r>
            <a:endParaRPr/>
          </a:p>
        </p:txBody>
      </p:sp>
      <p:sp>
        <p:nvSpPr>
          <p:cNvPr id="178" name="Google Shape;178;p22"/>
          <p:cNvSpPr txBox="1"/>
          <p:nvPr/>
        </p:nvSpPr>
        <p:spPr>
          <a:xfrm>
            <a:off x="6909700" y="3167312"/>
            <a:ext cx="5087279"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GPT-4 (OpenAI)</a:t>
            </a:r>
            <a:endParaRPr/>
          </a:p>
          <a:p>
            <a:pPr indent="-285750" lvl="1" marL="742950" marR="0" rtl="0" algn="l">
              <a:spcBef>
                <a:spcPts val="0"/>
              </a:spcBef>
              <a:spcAft>
                <a:spcPts val="0"/>
              </a:spcAft>
              <a:buClr>
                <a:schemeClr val="dk1"/>
              </a:buClr>
              <a:buSzPts val="1800"/>
              <a:buFont typeface="Noto Sans Symbols"/>
              <a:buChar char="⮚"/>
            </a:pPr>
            <a:r>
              <a:rPr b="0" i="0" lang="en-GB" sz="1800" u="none" cap="none" strike="noStrike">
                <a:solidFill>
                  <a:schemeClr val="dk1"/>
                </a:solidFill>
                <a:latin typeface="Calibri"/>
                <a:ea typeface="Calibri"/>
                <a:cs typeface="Calibri"/>
                <a:sym typeface="Calibri"/>
              </a:rPr>
              <a:t>10</a:t>
            </a:r>
            <a:r>
              <a:rPr b="0" baseline="30000" i="0" lang="en-GB" sz="1800" u="none" cap="none" strike="noStrike">
                <a:solidFill>
                  <a:schemeClr val="dk1"/>
                </a:solidFill>
                <a:latin typeface="Calibri"/>
                <a:ea typeface="Calibri"/>
                <a:cs typeface="Calibri"/>
                <a:sym typeface="Calibri"/>
              </a:rPr>
              <a:t>12</a:t>
            </a:r>
            <a:r>
              <a:rPr b="0" i="0" lang="en-GB" sz="1800" u="none" cap="none" strike="noStrike">
                <a:solidFill>
                  <a:schemeClr val="dk1"/>
                </a:solidFill>
                <a:latin typeface="Calibri"/>
                <a:ea typeface="Calibri"/>
                <a:cs typeface="Calibri"/>
                <a:sym typeface="Calibri"/>
              </a:rPr>
              <a:t> parameters</a:t>
            </a:r>
            <a:endParaRPr/>
          </a:p>
          <a:p>
            <a:pPr indent="-285750" lvl="1" marL="742950" marR="0" rtl="0" algn="l">
              <a:spcBef>
                <a:spcPts val="0"/>
              </a:spcBef>
              <a:spcAft>
                <a:spcPts val="0"/>
              </a:spcAft>
              <a:buClr>
                <a:schemeClr val="dk1"/>
              </a:buClr>
              <a:buSzPts val="1800"/>
              <a:buFont typeface="Noto Sans Symbols"/>
              <a:buChar char="⮚"/>
            </a:pPr>
            <a:r>
              <a:rPr b="0" i="0" lang="en-GB" sz="1800" u="none" cap="none" strike="noStrike">
                <a:solidFill>
                  <a:schemeClr val="dk1"/>
                </a:solidFill>
                <a:latin typeface="Calibri"/>
                <a:ea typeface="Calibri"/>
                <a:cs typeface="Calibri"/>
                <a:sym typeface="Calibri"/>
              </a:rPr>
              <a:t>$100m for development</a:t>
            </a:r>
            <a:endParaRPr/>
          </a:p>
          <a:p>
            <a:pPr indent="-285750" lvl="1" marL="742950" marR="0" rtl="0" algn="l">
              <a:spcBef>
                <a:spcPts val="0"/>
              </a:spcBef>
              <a:spcAft>
                <a:spcPts val="0"/>
              </a:spcAft>
              <a:buClr>
                <a:schemeClr val="dk1"/>
              </a:buClr>
              <a:buSzPts val="1800"/>
              <a:buFont typeface="Noto Sans Symbols"/>
              <a:buChar char="⮚"/>
            </a:pPr>
            <a:r>
              <a:rPr b="0" i="0" lang="en-GB" sz="1800" u="none" cap="none" strike="noStrike">
                <a:solidFill>
                  <a:schemeClr val="dk1"/>
                </a:solidFill>
                <a:latin typeface="Calibri"/>
                <a:ea typeface="Calibri"/>
                <a:cs typeface="Calibri"/>
                <a:sym typeface="Calibri"/>
              </a:rPr>
              <a:t>Running all Google searches with GPT-4: $6bn a year</a:t>
            </a:r>
            <a:endParaRPr/>
          </a:p>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More parameters not always lead to better performance</a:t>
            </a:r>
            <a:endParaRPr/>
          </a:p>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Parameters can be compressed without performance loss</a:t>
            </a:r>
            <a:endParaRPr/>
          </a:p>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Algorithms and chips can be improved</a:t>
            </a:r>
            <a:endParaRPr/>
          </a:p>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Adapting the models to more specialiced tasks needs much less parameters and training time</a:t>
            </a:r>
            <a:endParaRPr/>
          </a:p>
        </p:txBody>
      </p:sp>
      <p:pic>
        <p:nvPicPr>
          <p:cNvPr id="179" name="Google Shape;179;p22"/>
          <p:cNvPicPr preferRelativeResize="0"/>
          <p:nvPr/>
        </p:nvPicPr>
        <p:blipFill rotWithShape="1">
          <a:blip r:embed="rId3">
            <a:alphaModFix/>
          </a:blip>
          <a:srcRect b="0" l="0" r="0" t="0"/>
          <a:stretch/>
        </p:blipFill>
        <p:spPr>
          <a:xfrm>
            <a:off x="195021" y="1690688"/>
            <a:ext cx="6380152" cy="4447035"/>
          </a:xfrm>
          <a:prstGeom prst="rect">
            <a:avLst/>
          </a:prstGeom>
          <a:noFill/>
          <a:ln>
            <a:noFill/>
          </a:ln>
        </p:spPr>
      </p:pic>
      <p:sp>
        <p:nvSpPr>
          <p:cNvPr id="180" name="Google Shape;180;p22"/>
          <p:cNvSpPr txBox="1"/>
          <p:nvPr/>
        </p:nvSpPr>
        <p:spPr>
          <a:xfrm>
            <a:off x="2743200" y="6214300"/>
            <a:ext cx="20442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hlink"/>
                </a:solidFill>
                <a:latin typeface="Calibri"/>
                <a:ea typeface="Calibri"/>
                <a:cs typeface="Calibri"/>
                <a:sym typeface="Calibri"/>
                <a:hlinkClick r:id="rId4"/>
              </a:rPr>
              <a:t>He et al. arXiv, 2023</a:t>
            </a:r>
            <a:endParaRPr sz="1800">
              <a:solidFill>
                <a:schemeClr val="dk1"/>
              </a:solidFill>
              <a:latin typeface="Calibri"/>
              <a:ea typeface="Calibri"/>
              <a:cs typeface="Calibri"/>
              <a:sym typeface="Calibri"/>
            </a:endParaRPr>
          </a:p>
        </p:txBody>
      </p:sp>
      <p:pic>
        <p:nvPicPr>
          <p:cNvPr id="181" name="Google Shape;181;p22"/>
          <p:cNvPicPr preferRelativeResize="0"/>
          <p:nvPr/>
        </p:nvPicPr>
        <p:blipFill rotWithShape="1">
          <a:blip r:embed="rId5">
            <a:alphaModFix/>
          </a:blip>
          <a:srcRect b="0" l="0" r="0" t="0"/>
          <a:stretch/>
        </p:blipFill>
        <p:spPr>
          <a:xfrm>
            <a:off x="10716299" y="170160"/>
            <a:ext cx="1310447" cy="730794"/>
          </a:xfrm>
          <a:prstGeom prst="rect">
            <a:avLst/>
          </a:prstGeom>
          <a:noFill/>
          <a:ln>
            <a:noFill/>
          </a:ln>
        </p:spPr>
      </p:pic>
      <p:sp>
        <p:nvSpPr>
          <p:cNvPr id="182" name="Google Shape;182;p22"/>
          <p:cNvSpPr txBox="1"/>
          <p:nvPr/>
        </p:nvSpPr>
        <p:spPr>
          <a:xfrm>
            <a:off x="11072937" y="169713"/>
            <a:ext cx="1364159"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rgbClr val="888888"/>
                </a:solidFill>
                <a:latin typeface="Calibri"/>
                <a:ea typeface="Calibri"/>
                <a:cs typeface="Calibri"/>
                <a:sym typeface="Calibri"/>
              </a:rPr>
              <a:t>Markus Müller</a:t>
            </a:r>
            <a:endParaRPr sz="1000">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